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sldIdLst>
    <p:sldId id="262" r:id="rId2"/>
    <p:sldId id="396" r:id="rId3"/>
    <p:sldId id="397" r:id="rId4"/>
    <p:sldId id="386" r:id="rId5"/>
    <p:sldId id="440" r:id="rId6"/>
    <p:sldId id="420" r:id="rId7"/>
    <p:sldId id="423" r:id="rId8"/>
    <p:sldId id="427" r:id="rId9"/>
    <p:sldId id="428" r:id="rId10"/>
    <p:sldId id="433" r:id="rId11"/>
    <p:sldId id="434" r:id="rId12"/>
    <p:sldId id="435" r:id="rId13"/>
    <p:sldId id="436" r:id="rId14"/>
    <p:sldId id="437" r:id="rId15"/>
    <p:sldId id="426"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6771" autoAdjust="0"/>
  </p:normalViewPr>
  <p:slideViewPr>
    <p:cSldViewPr snapToGrid="0">
      <p:cViewPr varScale="1">
        <p:scale>
          <a:sx n="55" d="100"/>
          <a:sy n="55" d="100"/>
        </p:scale>
        <p:origin x="1096" y="28"/>
      </p:cViewPr>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sa Ingleby" userId="9ca97df8-6691-40da-a8c0-07e07ffb1165" providerId="ADAL" clId="{78A5BA0F-7714-409E-A0DC-1FCA308B10B7}"/>
    <pc:docChg chg="modSld">
      <pc:chgData name="Lisa Ingleby" userId="9ca97df8-6691-40da-a8c0-07e07ffb1165" providerId="ADAL" clId="{78A5BA0F-7714-409E-A0DC-1FCA308B10B7}" dt="2024-08-18T19:00:30.712" v="0" actId="20577"/>
      <pc:docMkLst>
        <pc:docMk/>
      </pc:docMkLst>
      <pc:sldChg chg="modSp mod">
        <pc:chgData name="Lisa Ingleby" userId="9ca97df8-6691-40da-a8c0-07e07ffb1165" providerId="ADAL" clId="{78A5BA0F-7714-409E-A0DC-1FCA308B10B7}" dt="2024-08-18T19:00:30.712" v="0" actId="20577"/>
        <pc:sldMkLst>
          <pc:docMk/>
          <pc:sldMk cId="733858058" sldId="394"/>
        </pc:sldMkLst>
        <pc:graphicFrameChg chg="modGraphic">
          <ac:chgData name="Lisa Ingleby" userId="9ca97df8-6691-40da-a8c0-07e07ffb1165" providerId="ADAL" clId="{78A5BA0F-7714-409E-A0DC-1FCA308B10B7}" dt="2024-08-18T19:00:30.712" v="0" actId="20577"/>
          <ac:graphicFrameMkLst>
            <pc:docMk/>
            <pc:sldMk cId="733858058" sldId="394"/>
            <ac:graphicFrameMk id="4" creationId="{F7DB30B8-C2E3-BBDD-CD15-84EDF99EFA65}"/>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27FC43D-D931-4FC2-BDF2-BA0B815FB0F3}" type="doc">
      <dgm:prSet loTypeId="urn:microsoft.com/office/officeart/2005/8/layout/process1" loCatId="process" qsTypeId="urn:microsoft.com/office/officeart/2005/8/quickstyle/simple1" qsCatId="simple" csTypeId="urn:microsoft.com/office/officeart/2005/8/colors/accent0_1" csCatId="mainScheme" phldr="1"/>
      <dgm:spPr/>
    </dgm:pt>
    <dgm:pt modelId="{7133DC2C-7037-41AB-9211-6A8475E301DF}">
      <dgm:prSet phldrT="[Text]"/>
      <dgm:spPr/>
      <dgm:t>
        <a:bodyPr/>
        <a:lstStyle/>
        <a:p>
          <a:r>
            <a:rPr lang="en-GB" dirty="0">
              <a:latin typeface="+mn-lt"/>
            </a:rPr>
            <a:t>2020-2021 Identification of students in collaboration with Leadership Advisors</a:t>
          </a:r>
        </a:p>
      </dgm:t>
    </dgm:pt>
    <dgm:pt modelId="{73E1AAEB-7ACD-4FA9-898A-6EE43F5642AF}" type="parTrans" cxnId="{1B4CDB73-5907-4DF5-9364-16D2A17258F5}">
      <dgm:prSet/>
      <dgm:spPr/>
      <dgm:t>
        <a:bodyPr/>
        <a:lstStyle/>
        <a:p>
          <a:endParaRPr lang="en-GB">
            <a:latin typeface="+mn-lt"/>
          </a:endParaRPr>
        </a:p>
      </dgm:t>
    </dgm:pt>
    <dgm:pt modelId="{879BBBD8-F9A6-4D50-AD15-3D62A3787371}" type="sibTrans" cxnId="{1B4CDB73-5907-4DF5-9364-16D2A17258F5}">
      <dgm:prSet/>
      <dgm:spPr/>
      <dgm:t>
        <a:bodyPr/>
        <a:lstStyle/>
        <a:p>
          <a:endParaRPr lang="en-GB">
            <a:latin typeface="+mn-lt"/>
          </a:endParaRPr>
        </a:p>
      </dgm:t>
    </dgm:pt>
    <dgm:pt modelId="{8D537EF2-C59B-4D5D-9D5D-DDD8EBB0E0C2}">
      <dgm:prSet phldrT="[Text]"/>
      <dgm:spPr/>
      <dgm:t>
        <a:bodyPr/>
        <a:lstStyle/>
        <a:p>
          <a:r>
            <a:rPr lang="en-GB" dirty="0">
              <a:latin typeface="+mn-lt"/>
            </a:rPr>
            <a:t>2021-2022 Transition Risk Indicator Form</a:t>
          </a:r>
        </a:p>
        <a:p>
          <a:r>
            <a:rPr lang="en-GB" dirty="0">
              <a:latin typeface="+mn-lt"/>
            </a:rPr>
            <a:t>Identify those students whose presenting behaviour(s) require further discussion</a:t>
          </a:r>
        </a:p>
      </dgm:t>
    </dgm:pt>
    <dgm:pt modelId="{EC1A1CD3-7E77-443F-9930-027A10D066BF}" type="parTrans" cxnId="{49CE8C10-7B94-4D31-BC00-6CF8C71205DD}">
      <dgm:prSet/>
      <dgm:spPr/>
      <dgm:t>
        <a:bodyPr/>
        <a:lstStyle/>
        <a:p>
          <a:endParaRPr lang="en-GB">
            <a:latin typeface="+mn-lt"/>
          </a:endParaRPr>
        </a:p>
      </dgm:t>
    </dgm:pt>
    <dgm:pt modelId="{CB736470-2327-40AF-A091-7BC9AD4B969A}" type="sibTrans" cxnId="{49CE8C10-7B94-4D31-BC00-6CF8C71205DD}">
      <dgm:prSet/>
      <dgm:spPr/>
      <dgm:t>
        <a:bodyPr/>
        <a:lstStyle/>
        <a:p>
          <a:endParaRPr lang="en-GB">
            <a:latin typeface="+mn-lt"/>
          </a:endParaRPr>
        </a:p>
      </dgm:t>
    </dgm:pt>
    <dgm:pt modelId="{BAE3AF7C-BBA3-409C-BF52-216339BB0591}">
      <dgm:prSet/>
      <dgm:spPr/>
      <dgm:t>
        <a:bodyPr/>
        <a:lstStyle/>
        <a:p>
          <a:r>
            <a:rPr lang="en-GB" dirty="0">
              <a:latin typeface="+mn-lt"/>
            </a:rPr>
            <a:t>2022-2023 Transition Risk Indicator Form</a:t>
          </a:r>
        </a:p>
        <a:p>
          <a:r>
            <a:rPr lang="en-GB" dirty="0">
              <a:latin typeface="+mn-lt"/>
            </a:rPr>
            <a:t>Select reason(s) why the student is considered vulnerable to the transition process</a:t>
          </a:r>
        </a:p>
      </dgm:t>
    </dgm:pt>
    <dgm:pt modelId="{029B2F3F-86F1-42B2-BBF7-A8A26DADFB4A}" type="parTrans" cxnId="{5EEC904B-EBFE-4A9C-A756-EA59FACA41A1}">
      <dgm:prSet/>
      <dgm:spPr/>
      <dgm:t>
        <a:bodyPr/>
        <a:lstStyle/>
        <a:p>
          <a:endParaRPr lang="en-GB">
            <a:latin typeface="+mn-lt"/>
          </a:endParaRPr>
        </a:p>
      </dgm:t>
    </dgm:pt>
    <dgm:pt modelId="{EE6EC422-BF93-4E5A-A699-28186F252E45}" type="sibTrans" cxnId="{5EEC904B-EBFE-4A9C-A756-EA59FACA41A1}">
      <dgm:prSet/>
      <dgm:spPr/>
      <dgm:t>
        <a:bodyPr/>
        <a:lstStyle/>
        <a:p>
          <a:endParaRPr lang="en-GB">
            <a:latin typeface="+mn-lt"/>
          </a:endParaRPr>
        </a:p>
      </dgm:t>
    </dgm:pt>
    <dgm:pt modelId="{8E4C8075-8042-40E5-8DA4-B051D4E59C67}">
      <dgm:prSet phldrT="[Text]"/>
      <dgm:spPr/>
      <dgm:t>
        <a:bodyPr/>
        <a:lstStyle/>
        <a:p>
          <a:r>
            <a:rPr lang="en-GB" dirty="0">
              <a:latin typeface="+mn-lt"/>
            </a:rPr>
            <a:t>2023-2024 Transition Risk Indicator Form</a:t>
          </a:r>
        </a:p>
        <a:p>
          <a:r>
            <a:rPr lang="en-GB" dirty="0">
              <a:latin typeface="+mn-lt"/>
            </a:rPr>
            <a:t>Capture a whole class overview for all Year 6 students</a:t>
          </a:r>
        </a:p>
      </dgm:t>
    </dgm:pt>
    <dgm:pt modelId="{70CFDE4B-1438-4620-80B8-7655F8389954}" type="sibTrans" cxnId="{7B3DDD72-08B5-451D-A425-13914F26B218}">
      <dgm:prSet/>
      <dgm:spPr/>
      <dgm:t>
        <a:bodyPr/>
        <a:lstStyle/>
        <a:p>
          <a:endParaRPr lang="en-GB">
            <a:latin typeface="+mn-lt"/>
          </a:endParaRPr>
        </a:p>
      </dgm:t>
    </dgm:pt>
    <dgm:pt modelId="{89A52510-7C97-40DD-9E6A-E24B97A3B35D}" type="parTrans" cxnId="{7B3DDD72-08B5-451D-A425-13914F26B218}">
      <dgm:prSet/>
      <dgm:spPr/>
      <dgm:t>
        <a:bodyPr/>
        <a:lstStyle/>
        <a:p>
          <a:endParaRPr lang="en-GB">
            <a:latin typeface="+mn-lt"/>
          </a:endParaRPr>
        </a:p>
      </dgm:t>
    </dgm:pt>
    <dgm:pt modelId="{E5DC50E8-07DF-493B-A222-5DD4C71820A7}" type="pres">
      <dgm:prSet presAssocID="{A27FC43D-D931-4FC2-BDF2-BA0B815FB0F3}" presName="Name0" presStyleCnt="0">
        <dgm:presLayoutVars>
          <dgm:dir/>
          <dgm:resizeHandles val="exact"/>
        </dgm:presLayoutVars>
      </dgm:prSet>
      <dgm:spPr/>
    </dgm:pt>
    <dgm:pt modelId="{55BFBFD5-AE22-49F4-AC43-C730F97A84E6}" type="pres">
      <dgm:prSet presAssocID="{7133DC2C-7037-41AB-9211-6A8475E301DF}" presName="node" presStyleLbl="node1" presStyleIdx="0" presStyleCnt="4">
        <dgm:presLayoutVars>
          <dgm:bulletEnabled val="1"/>
        </dgm:presLayoutVars>
      </dgm:prSet>
      <dgm:spPr/>
    </dgm:pt>
    <dgm:pt modelId="{73F76024-E5D2-4664-8402-E4CA7C1246DF}" type="pres">
      <dgm:prSet presAssocID="{879BBBD8-F9A6-4D50-AD15-3D62A3787371}" presName="sibTrans" presStyleLbl="sibTrans2D1" presStyleIdx="0" presStyleCnt="3"/>
      <dgm:spPr/>
    </dgm:pt>
    <dgm:pt modelId="{9A50C299-8103-4641-9D41-C09C8F111083}" type="pres">
      <dgm:prSet presAssocID="{879BBBD8-F9A6-4D50-AD15-3D62A3787371}" presName="connectorText" presStyleLbl="sibTrans2D1" presStyleIdx="0" presStyleCnt="3"/>
      <dgm:spPr/>
    </dgm:pt>
    <dgm:pt modelId="{80013F80-C479-4A2F-B36E-618679A9200B}" type="pres">
      <dgm:prSet presAssocID="{8D537EF2-C59B-4D5D-9D5D-DDD8EBB0E0C2}" presName="node" presStyleLbl="node1" presStyleIdx="1" presStyleCnt="4">
        <dgm:presLayoutVars>
          <dgm:bulletEnabled val="1"/>
        </dgm:presLayoutVars>
      </dgm:prSet>
      <dgm:spPr/>
    </dgm:pt>
    <dgm:pt modelId="{D995F03D-A725-4F9C-AAAF-8F8FA657687F}" type="pres">
      <dgm:prSet presAssocID="{CB736470-2327-40AF-A091-7BC9AD4B969A}" presName="sibTrans" presStyleLbl="sibTrans2D1" presStyleIdx="1" presStyleCnt="3"/>
      <dgm:spPr/>
    </dgm:pt>
    <dgm:pt modelId="{BA4777D9-25C5-4DF1-BBCD-92D86B1796BA}" type="pres">
      <dgm:prSet presAssocID="{CB736470-2327-40AF-A091-7BC9AD4B969A}" presName="connectorText" presStyleLbl="sibTrans2D1" presStyleIdx="1" presStyleCnt="3"/>
      <dgm:spPr/>
    </dgm:pt>
    <dgm:pt modelId="{ED32FACD-5BD0-437A-A08D-16B90299355D}" type="pres">
      <dgm:prSet presAssocID="{BAE3AF7C-BBA3-409C-BF52-216339BB0591}" presName="node" presStyleLbl="node1" presStyleIdx="2" presStyleCnt="4">
        <dgm:presLayoutVars>
          <dgm:bulletEnabled val="1"/>
        </dgm:presLayoutVars>
      </dgm:prSet>
      <dgm:spPr/>
    </dgm:pt>
    <dgm:pt modelId="{BD398DBF-F84E-4853-99FB-98D74C2A1DC1}" type="pres">
      <dgm:prSet presAssocID="{EE6EC422-BF93-4E5A-A699-28186F252E45}" presName="sibTrans" presStyleLbl="sibTrans2D1" presStyleIdx="2" presStyleCnt="3"/>
      <dgm:spPr/>
    </dgm:pt>
    <dgm:pt modelId="{A3C9444E-9F38-445B-9C16-8777F9930D8E}" type="pres">
      <dgm:prSet presAssocID="{EE6EC422-BF93-4E5A-A699-28186F252E45}" presName="connectorText" presStyleLbl="sibTrans2D1" presStyleIdx="2" presStyleCnt="3"/>
      <dgm:spPr/>
    </dgm:pt>
    <dgm:pt modelId="{95CC854F-B224-4973-B9D6-0D70B45A5436}" type="pres">
      <dgm:prSet presAssocID="{8E4C8075-8042-40E5-8DA4-B051D4E59C67}" presName="node" presStyleLbl="node1" presStyleIdx="3" presStyleCnt="4">
        <dgm:presLayoutVars>
          <dgm:bulletEnabled val="1"/>
        </dgm:presLayoutVars>
      </dgm:prSet>
      <dgm:spPr/>
    </dgm:pt>
  </dgm:ptLst>
  <dgm:cxnLst>
    <dgm:cxn modelId="{49CE8C10-7B94-4D31-BC00-6CF8C71205DD}" srcId="{A27FC43D-D931-4FC2-BDF2-BA0B815FB0F3}" destId="{8D537EF2-C59B-4D5D-9D5D-DDD8EBB0E0C2}" srcOrd="1" destOrd="0" parTransId="{EC1A1CD3-7E77-443F-9930-027A10D066BF}" sibTransId="{CB736470-2327-40AF-A091-7BC9AD4B969A}"/>
    <dgm:cxn modelId="{C9CDAC15-6479-4F5D-8D3B-D57D8DD70014}" type="presOf" srcId="{CB736470-2327-40AF-A091-7BC9AD4B969A}" destId="{D995F03D-A725-4F9C-AAAF-8F8FA657687F}" srcOrd="0" destOrd="0" presId="urn:microsoft.com/office/officeart/2005/8/layout/process1"/>
    <dgm:cxn modelId="{E128F062-3845-4198-A24F-AE8CA5616092}" type="presOf" srcId="{879BBBD8-F9A6-4D50-AD15-3D62A3787371}" destId="{9A50C299-8103-4641-9D41-C09C8F111083}" srcOrd="1" destOrd="0" presId="urn:microsoft.com/office/officeart/2005/8/layout/process1"/>
    <dgm:cxn modelId="{10573167-51B1-47AD-8A10-F2CB2FC72C38}" type="presOf" srcId="{879BBBD8-F9A6-4D50-AD15-3D62A3787371}" destId="{73F76024-E5D2-4664-8402-E4CA7C1246DF}" srcOrd="0" destOrd="0" presId="urn:microsoft.com/office/officeart/2005/8/layout/process1"/>
    <dgm:cxn modelId="{4A79B047-7302-4396-B5D1-7380F0DF9066}" type="presOf" srcId="{EE6EC422-BF93-4E5A-A699-28186F252E45}" destId="{A3C9444E-9F38-445B-9C16-8777F9930D8E}" srcOrd="1" destOrd="0" presId="urn:microsoft.com/office/officeart/2005/8/layout/process1"/>
    <dgm:cxn modelId="{5EEC904B-EBFE-4A9C-A756-EA59FACA41A1}" srcId="{A27FC43D-D931-4FC2-BDF2-BA0B815FB0F3}" destId="{BAE3AF7C-BBA3-409C-BF52-216339BB0591}" srcOrd="2" destOrd="0" parTransId="{029B2F3F-86F1-42B2-BBF7-A8A26DADFB4A}" sibTransId="{EE6EC422-BF93-4E5A-A699-28186F252E45}"/>
    <dgm:cxn modelId="{BA33886E-49E9-4B82-8C9E-CCF311F1A7EB}" type="presOf" srcId="{7133DC2C-7037-41AB-9211-6A8475E301DF}" destId="{55BFBFD5-AE22-49F4-AC43-C730F97A84E6}" srcOrd="0" destOrd="0" presId="urn:microsoft.com/office/officeart/2005/8/layout/process1"/>
    <dgm:cxn modelId="{08662552-AAAF-4197-A052-F192751F2F05}" type="presOf" srcId="{8D537EF2-C59B-4D5D-9D5D-DDD8EBB0E0C2}" destId="{80013F80-C479-4A2F-B36E-618679A9200B}" srcOrd="0" destOrd="0" presId="urn:microsoft.com/office/officeart/2005/8/layout/process1"/>
    <dgm:cxn modelId="{7B3DDD72-08B5-451D-A425-13914F26B218}" srcId="{A27FC43D-D931-4FC2-BDF2-BA0B815FB0F3}" destId="{8E4C8075-8042-40E5-8DA4-B051D4E59C67}" srcOrd="3" destOrd="0" parTransId="{89A52510-7C97-40DD-9E6A-E24B97A3B35D}" sibTransId="{70CFDE4B-1438-4620-80B8-7655F8389954}"/>
    <dgm:cxn modelId="{1B4CDB73-5907-4DF5-9364-16D2A17258F5}" srcId="{A27FC43D-D931-4FC2-BDF2-BA0B815FB0F3}" destId="{7133DC2C-7037-41AB-9211-6A8475E301DF}" srcOrd="0" destOrd="0" parTransId="{73E1AAEB-7ACD-4FA9-898A-6EE43F5642AF}" sibTransId="{879BBBD8-F9A6-4D50-AD15-3D62A3787371}"/>
    <dgm:cxn modelId="{D2B8B959-B7BA-439A-93F8-CDEFCE818BC3}" type="presOf" srcId="{8E4C8075-8042-40E5-8DA4-B051D4E59C67}" destId="{95CC854F-B224-4973-B9D6-0D70B45A5436}" srcOrd="0" destOrd="0" presId="urn:microsoft.com/office/officeart/2005/8/layout/process1"/>
    <dgm:cxn modelId="{CD4B2B94-0B30-48E4-8493-1A5CED5013F0}" type="presOf" srcId="{CB736470-2327-40AF-A091-7BC9AD4B969A}" destId="{BA4777D9-25C5-4DF1-BBCD-92D86B1796BA}" srcOrd="1" destOrd="0" presId="urn:microsoft.com/office/officeart/2005/8/layout/process1"/>
    <dgm:cxn modelId="{50A495A2-1F37-419C-B232-9ECA3C7A269E}" type="presOf" srcId="{A27FC43D-D931-4FC2-BDF2-BA0B815FB0F3}" destId="{E5DC50E8-07DF-493B-A222-5DD4C71820A7}" srcOrd="0" destOrd="0" presId="urn:microsoft.com/office/officeart/2005/8/layout/process1"/>
    <dgm:cxn modelId="{605CE9C5-3CF1-4AD9-AD2A-20D24BCF2770}" type="presOf" srcId="{EE6EC422-BF93-4E5A-A699-28186F252E45}" destId="{BD398DBF-F84E-4853-99FB-98D74C2A1DC1}" srcOrd="0" destOrd="0" presId="urn:microsoft.com/office/officeart/2005/8/layout/process1"/>
    <dgm:cxn modelId="{A8DA38ED-7EF9-4668-BF31-ABC4164618E7}" type="presOf" srcId="{BAE3AF7C-BBA3-409C-BF52-216339BB0591}" destId="{ED32FACD-5BD0-437A-A08D-16B90299355D}" srcOrd="0" destOrd="0" presId="urn:microsoft.com/office/officeart/2005/8/layout/process1"/>
    <dgm:cxn modelId="{FB03351A-DEC0-4B10-BB38-C0B34878E873}" type="presParOf" srcId="{E5DC50E8-07DF-493B-A222-5DD4C71820A7}" destId="{55BFBFD5-AE22-49F4-AC43-C730F97A84E6}" srcOrd="0" destOrd="0" presId="urn:microsoft.com/office/officeart/2005/8/layout/process1"/>
    <dgm:cxn modelId="{36A0EEA3-DFC8-495B-BE20-84782EE4EE56}" type="presParOf" srcId="{E5DC50E8-07DF-493B-A222-5DD4C71820A7}" destId="{73F76024-E5D2-4664-8402-E4CA7C1246DF}" srcOrd="1" destOrd="0" presId="urn:microsoft.com/office/officeart/2005/8/layout/process1"/>
    <dgm:cxn modelId="{55B0223E-51E8-457F-8800-B9AB79DCB565}" type="presParOf" srcId="{73F76024-E5D2-4664-8402-E4CA7C1246DF}" destId="{9A50C299-8103-4641-9D41-C09C8F111083}" srcOrd="0" destOrd="0" presId="urn:microsoft.com/office/officeart/2005/8/layout/process1"/>
    <dgm:cxn modelId="{9436903C-0650-4464-8D3B-C18AE78FF3DE}" type="presParOf" srcId="{E5DC50E8-07DF-493B-A222-5DD4C71820A7}" destId="{80013F80-C479-4A2F-B36E-618679A9200B}" srcOrd="2" destOrd="0" presId="urn:microsoft.com/office/officeart/2005/8/layout/process1"/>
    <dgm:cxn modelId="{9937DF27-DB6A-44F4-9292-73FF62C3C1BD}" type="presParOf" srcId="{E5DC50E8-07DF-493B-A222-5DD4C71820A7}" destId="{D995F03D-A725-4F9C-AAAF-8F8FA657687F}" srcOrd="3" destOrd="0" presId="urn:microsoft.com/office/officeart/2005/8/layout/process1"/>
    <dgm:cxn modelId="{51F94049-6B0A-454E-8F1E-1F5E72B61D69}" type="presParOf" srcId="{D995F03D-A725-4F9C-AAAF-8F8FA657687F}" destId="{BA4777D9-25C5-4DF1-BBCD-92D86B1796BA}" srcOrd="0" destOrd="0" presId="urn:microsoft.com/office/officeart/2005/8/layout/process1"/>
    <dgm:cxn modelId="{1648F19E-4A62-4477-A244-3CAEB64DB79B}" type="presParOf" srcId="{E5DC50E8-07DF-493B-A222-5DD4C71820A7}" destId="{ED32FACD-5BD0-437A-A08D-16B90299355D}" srcOrd="4" destOrd="0" presId="urn:microsoft.com/office/officeart/2005/8/layout/process1"/>
    <dgm:cxn modelId="{BD420C98-97D9-4BE9-A849-3A8A4824CC81}" type="presParOf" srcId="{E5DC50E8-07DF-493B-A222-5DD4C71820A7}" destId="{BD398DBF-F84E-4853-99FB-98D74C2A1DC1}" srcOrd="5" destOrd="0" presId="urn:microsoft.com/office/officeart/2005/8/layout/process1"/>
    <dgm:cxn modelId="{0B367C05-5543-4346-8DEC-78351788C711}" type="presParOf" srcId="{BD398DBF-F84E-4853-99FB-98D74C2A1DC1}" destId="{A3C9444E-9F38-445B-9C16-8777F9930D8E}" srcOrd="0" destOrd="0" presId="urn:microsoft.com/office/officeart/2005/8/layout/process1"/>
    <dgm:cxn modelId="{D230E373-51C6-477D-9D17-0815B9B686D6}" type="presParOf" srcId="{E5DC50E8-07DF-493B-A222-5DD4C71820A7}" destId="{95CC854F-B224-4973-B9D6-0D70B45A5436}" srcOrd="6"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BFBFD5-AE22-49F4-AC43-C730F97A84E6}">
      <dsp:nvSpPr>
        <dsp:cNvPr id="0" name=""/>
        <dsp:cNvSpPr/>
      </dsp:nvSpPr>
      <dsp:spPr>
        <a:xfrm>
          <a:off x="4541" y="19398"/>
          <a:ext cx="1985681" cy="2632966"/>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latin typeface="+mn-lt"/>
            </a:rPr>
            <a:t>2020-2021 Identification of students in collaboration with Leadership Advisors</a:t>
          </a:r>
        </a:p>
      </dsp:txBody>
      <dsp:txXfrm>
        <a:off x="62700" y="77557"/>
        <a:ext cx="1869363" cy="2516648"/>
      </dsp:txXfrm>
    </dsp:sp>
    <dsp:sp modelId="{73F76024-E5D2-4664-8402-E4CA7C1246DF}">
      <dsp:nvSpPr>
        <dsp:cNvPr id="0" name=""/>
        <dsp:cNvSpPr/>
      </dsp:nvSpPr>
      <dsp:spPr>
        <a:xfrm>
          <a:off x="2188790" y="1089657"/>
          <a:ext cx="420964" cy="492448"/>
        </a:xfrm>
        <a:prstGeom prst="rightArrow">
          <a:avLst>
            <a:gd name="adj1" fmla="val 60000"/>
            <a:gd name="adj2" fmla="val 50000"/>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GB" sz="1400" kern="1200">
            <a:latin typeface="+mn-lt"/>
          </a:endParaRPr>
        </a:p>
      </dsp:txBody>
      <dsp:txXfrm>
        <a:off x="2188790" y="1188147"/>
        <a:ext cx="294675" cy="295468"/>
      </dsp:txXfrm>
    </dsp:sp>
    <dsp:sp modelId="{80013F80-C479-4A2F-B36E-618679A9200B}">
      <dsp:nvSpPr>
        <dsp:cNvPr id="0" name=""/>
        <dsp:cNvSpPr/>
      </dsp:nvSpPr>
      <dsp:spPr>
        <a:xfrm>
          <a:off x="2784495" y="19398"/>
          <a:ext cx="1985681" cy="2632966"/>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latin typeface="+mn-lt"/>
            </a:rPr>
            <a:t>2021-2022 Transition Risk Indicator Form</a:t>
          </a:r>
        </a:p>
        <a:p>
          <a:pPr marL="0" lvl="0" indent="0" algn="ctr" defTabSz="800100">
            <a:lnSpc>
              <a:spcPct val="90000"/>
            </a:lnSpc>
            <a:spcBef>
              <a:spcPct val="0"/>
            </a:spcBef>
            <a:spcAft>
              <a:spcPct val="35000"/>
            </a:spcAft>
            <a:buNone/>
          </a:pPr>
          <a:r>
            <a:rPr lang="en-GB" sz="1800" kern="1200" dirty="0">
              <a:latin typeface="+mn-lt"/>
            </a:rPr>
            <a:t>Identify those students whose presenting behaviour(s) require further discussion</a:t>
          </a:r>
        </a:p>
      </dsp:txBody>
      <dsp:txXfrm>
        <a:off x="2842654" y="77557"/>
        <a:ext cx="1869363" cy="2516648"/>
      </dsp:txXfrm>
    </dsp:sp>
    <dsp:sp modelId="{D995F03D-A725-4F9C-AAAF-8F8FA657687F}">
      <dsp:nvSpPr>
        <dsp:cNvPr id="0" name=""/>
        <dsp:cNvSpPr/>
      </dsp:nvSpPr>
      <dsp:spPr>
        <a:xfrm>
          <a:off x="4968744" y="1089657"/>
          <a:ext cx="420964" cy="492448"/>
        </a:xfrm>
        <a:prstGeom prst="rightArrow">
          <a:avLst>
            <a:gd name="adj1" fmla="val 60000"/>
            <a:gd name="adj2" fmla="val 50000"/>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GB" sz="1400" kern="1200">
            <a:latin typeface="+mn-lt"/>
          </a:endParaRPr>
        </a:p>
      </dsp:txBody>
      <dsp:txXfrm>
        <a:off x="4968744" y="1188147"/>
        <a:ext cx="294675" cy="295468"/>
      </dsp:txXfrm>
    </dsp:sp>
    <dsp:sp modelId="{ED32FACD-5BD0-437A-A08D-16B90299355D}">
      <dsp:nvSpPr>
        <dsp:cNvPr id="0" name=""/>
        <dsp:cNvSpPr/>
      </dsp:nvSpPr>
      <dsp:spPr>
        <a:xfrm>
          <a:off x="5564448" y="19398"/>
          <a:ext cx="1985681" cy="2632966"/>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latin typeface="+mn-lt"/>
            </a:rPr>
            <a:t>2022-2023 Transition Risk Indicator Form</a:t>
          </a:r>
        </a:p>
        <a:p>
          <a:pPr marL="0" lvl="0" indent="0" algn="ctr" defTabSz="800100">
            <a:lnSpc>
              <a:spcPct val="90000"/>
            </a:lnSpc>
            <a:spcBef>
              <a:spcPct val="0"/>
            </a:spcBef>
            <a:spcAft>
              <a:spcPct val="35000"/>
            </a:spcAft>
            <a:buNone/>
          </a:pPr>
          <a:r>
            <a:rPr lang="en-GB" sz="1800" kern="1200" dirty="0">
              <a:latin typeface="+mn-lt"/>
            </a:rPr>
            <a:t>Select reason(s) why the student is considered vulnerable to the transition process</a:t>
          </a:r>
        </a:p>
      </dsp:txBody>
      <dsp:txXfrm>
        <a:off x="5622607" y="77557"/>
        <a:ext cx="1869363" cy="2516648"/>
      </dsp:txXfrm>
    </dsp:sp>
    <dsp:sp modelId="{BD398DBF-F84E-4853-99FB-98D74C2A1DC1}">
      <dsp:nvSpPr>
        <dsp:cNvPr id="0" name=""/>
        <dsp:cNvSpPr/>
      </dsp:nvSpPr>
      <dsp:spPr>
        <a:xfrm>
          <a:off x="7748697" y="1089657"/>
          <a:ext cx="420964" cy="492448"/>
        </a:xfrm>
        <a:prstGeom prst="rightArrow">
          <a:avLst>
            <a:gd name="adj1" fmla="val 60000"/>
            <a:gd name="adj2" fmla="val 50000"/>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GB" sz="1400" kern="1200">
            <a:latin typeface="+mn-lt"/>
          </a:endParaRPr>
        </a:p>
      </dsp:txBody>
      <dsp:txXfrm>
        <a:off x="7748697" y="1188147"/>
        <a:ext cx="294675" cy="295468"/>
      </dsp:txXfrm>
    </dsp:sp>
    <dsp:sp modelId="{95CC854F-B224-4973-B9D6-0D70B45A5436}">
      <dsp:nvSpPr>
        <dsp:cNvPr id="0" name=""/>
        <dsp:cNvSpPr/>
      </dsp:nvSpPr>
      <dsp:spPr>
        <a:xfrm>
          <a:off x="8344402" y="19398"/>
          <a:ext cx="1985681" cy="2632966"/>
        </a:xfrm>
        <a:prstGeom prst="roundRect">
          <a:avLst>
            <a:gd name="adj" fmla="val 10000"/>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latin typeface="+mn-lt"/>
            </a:rPr>
            <a:t>2023-2024 Transition Risk Indicator Form</a:t>
          </a:r>
        </a:p>
        <a:p>
          <a:pPr marL="0" lvl="0" indent="0" algn="ctr" defTabSz="800100">
            <a:lnSpc>
              <a:spcPct val="90000"/>
            </a:lnSpc>
            <a:spcBef>
              <a:spcPct val="0"/>
            </a:spcBef>
            <a:spcAft>
              <a:spcPct val="35000"/>
            </a:spcAft>
            <a:buNone/>
          </a:pPr>
          <a:r>
            <a:rPr lang="en-GB" sz="1800" kern="1200" dirty="0">
              <a:latin typeface="+mn-lt"/>
            </a:rPr>
            <a:t>Capture a whole class overview for all Year 6 students</a:t>
          </a:r>
        </a:p>
      </dsp:txBody>
      <dsp:txXfrm>
        <a:off x="8402561" y="77557"/>
        <a:ext cx="1869363" cy="2516648"/>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4E8294E-7DB1-4B41-B8AF-4479F5C3B8D4}" type="datetimeFigureOut">
              <a:rPr lang="en-GB" smtClean="0"/>
              <a:t>09/11/2025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97C365-7D50-45A0-9F8B-3C69E239C913}" type="slidenum">
              <a:rPr lang="en-GB" smtClean="0"/>
              <a:t>‹#›</a:t>
            </a:fld>
            <a:endParaRPr lang="en-GB"/>
          </a:p>
        </p:txBody>
      </p:sp>
    </p:spTree>
    <p:extLst>
      <p:ext uri="{BB962C8B-B14F-4D97-AF65-F5344CB8AC3E}">
        <p14:creationId xmlns:p14="http://schemas.microsoft.com/office/powerpoint/2010/main" val="23581313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897C365-7D50-45A0-9F8B-3C69E239C913}" type="slidenum">
              <a:rPr lang="en-GB" smtClean="0"/>
              <a:t>1</a:t>
            </a:fld>
            <a:endParaRPr lang="en-GB"/>
          </a:p>
        </p:txBody>
      </p:sp>
    </p:spTree>
    <p:extLst>
      <p:ext uri="{BB962C8B-B14F-4D97-AF65-F5344CB8AC3E}">
        <p14:creationId xmlns:p14="http://schemas.microsoft.com/office/powerpoint/2010/main" val="34004407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lide Number Placeholder 3"/>
          <p:cNvSpPr>
            <a:spLocks noGrp="1"/>
          </p:cNvSpPr>
          <p:nvPr>
            <p:ph type="sldNum" sz="quarter" idx="5"/>
          </p:nvPr>
        </p:nvSpPr>
        <p:spPr/>
        <p:txBody>
          <a:bodyPr/>
          <a:lstStyle/>
          <a:p>
            <a:fld id="{6897C365-7D50-45A0-9F8B-3C69E239C913}" type="slidenum">
              <a:rPr lang="en-GB" smtClean="0"/>
              <a:t>3</a:t>
            </a:fld>
            <a:endParaRPr lang="en-GB"/>
          </a:p>
        </p:txBody>
      </p:sp>
    </p:spTree>
    <p:extLst>
      <p:ext uri="{BB962C8B-B14F-4D97-AF65-F5344CB8AC3E}">
        <p14:creationId xmlns:p14="http://schemas.microsoft.com/office/powerpoint/2010/main" val="126682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933A3A6-6E73-4FCD-B7A7-31F29A07B9D2}" type="slidenum">
              <a:rPr lang="en-GB" smtClean="0"/>
              <a:t>5</a:t>
            </a:fld>
            <a:endParaRPr lang="en-GB"/>
          </a:p>
        </p:txBody>
      </p:sp>
    </p:spTree>
    <p:extLst>
      <p:ext uri="{BB962C8B-B14F-4D97-AF65-F5344CB8AC3E}">
        <p14:creationId xmlns:p14="http://schemas.microsoft.com/office/powerpoint/2010/main" val="4716549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933A3A6-6E73-4FCD-B7A7-31F29A07B9D2}" type="slidenum">
              <a:rPr lang="en-GB" smtClean="0"/>
              <a:t>6</a:t>
            </a:fld>
            <a:endParaRPr lang="en-GB"/>
          </a:p>
        </p:txBody>
      </p:sp>
    </p:spTree>
    <p:extLst>
      <p:ext uri="{BB962C8B-B14F-4D97-AF65-F5344CB8AC3E}">
        <p14:creationId xmlns:p14="http://schemas.microsoft.com/office/powerpoint/2010/main" val="8683058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933A3A6-6E73-4FCD-B7A7-31F29A07B9D2}" type="slidenum">
              <a:rPr lang="en-GB" smtClean="0"/>
              <a:t>7</a:t>
            </a:fld>
            <a:endParaRPr lang="en-GB"/>
          </a:p>
        </p:txBody>
      </p:sp>
    </p:spTree>
    <p:extLst>
      <p:ext uri="{BB962C8B-B14F-4D97-AF65-F5344CB8AC3E}">
        <p14:creationId xmlns:p14="http://schemas.microsoft.com/office/powerpoint/2010/main" val="29688573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933A3A6-6E73-4FCD-B7A7-31F29A07B9D2}" type="slidenum">
              <a:rPr lang="en-GB" smtClean="0"/>
              <a:t>8</a:t>
            </a:fld>
            <a:endParaRPr lang="en-GB"/>
          </a:p>
        </p:txBody>
      </p:sp>
    </p:spTree>
    <p:extLst>
      <p:ext uri="{BB962C8B-B14F-4D97-AF65-F5344CB8AC3E}">
        <p14:creationId xmlns:p14="http://schemas.microsoft.com/office/powerpoint/2010/main" val="31078312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51935-9F68-4450-94ED-DE4EA423AD0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2F20339-2DBD-4AD3-B52A-0D41B00FBC2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F12EE08-4795-4A0F-8428-C354EB8968C9}"/>
              </a:ext>
            </a:extLst>
          </p:cNvPr>
          <p:cNvSpPr>
            <a:spLocks noGrp="1"/>
          </p:cNvSpPr>
          <p:nvPr>
            <p:ph type="dt" sz="half" idx="10"/>
          </p:nvPr>
        </p:nvSpPr>
        <p:spPr/>
        <p:txBody>
          <a:bodyPr/>
          <a:lstStyle/>
          <a:p>
            <a:fld id="{4589096A-F371-4DED-AD4A-DD684B9FD6B3}" type="datetimeFigureOut">
              <a:rPr lang="en-GB" smtClean="0"/>
              <a:t>09/11/2025</a:t>
            </a:fld>
            <a:endParaRPr lang="en-GB" dirty="0"/>
          </a:p>
        </p:txBody>
      </p:sp>
      <p:sp>
        <p:nvSpPr>
          <p:cNvPr id="5" name="Footer Placeholder 4">
            <a:extLst>
              <a:ext uri="{FF2B5EF4-FFF2-40B4-BE49-F238E27FC236}">
                <a16:creationId xmlns:a16="http://schemas.microsoft.com/office/drawing/2014/main" id="{807DAD8D-5F62-4523-9FD1-6A05D880F05F}"/>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EE968736-6B53-4991-8A25-592A2A1273A2}"/>
              </a:ext>
            </a:extLst>
          </p:cNvPr>
          <p:cNvSpPr>
            <a:spLocks noGrp="1"/>
          </p:cNvSpPr>
          <p:nvPr>
            <p:ph type="sldNum" sz="quarter" idx="12"/>
          </p:nvPr>
        </p:nvSpPr>
        <p:spPr/>
        <p:txBody>
          <a:bodyPr/>
          <a:lstStyle/>
          <a:p>
            <a:fld id="{25A27150-CF6A-44B8-986D-8FC1910A5565}" type="slidenum">
              <a:rPr lang="en-GB" smtClean="0"/>
              <a:t>‹#›</a:t>
            </a:fld>
            <a:endParaRPr lang="en-GB" dirty="0"/>
          </a:p>
        </p:txBody>
      </p:sp>
    </p:spTree>
    <p:extLst>
      <p:ext uri="{BB962C8B-B14F-4D97-AF65-F5344CB8AC3E}">
        <p14:creationId xmlns:p14="http://schemas.microsoft.com/office/powerpoint/2010/main" val="28070726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A928A-0D69-4F5E-84F8-880498D81DF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FC316CC2-BF68-4A28-99EB-F3E46C41854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97EB6FE-177C-4F69-8CFC-87A4BE8A5939}"/>
              </a:ext>
            </a:extLst>
          </p:cNvPr>
          <p:cNvSpPr>
            <a:spLocks noGrp="1"/>
          </p:cNvSpPr>
          <p:nvPr>
            <p:ph type="dt" sz="half" idx="10"/>
          </p:nvPr>
        </p:nvSpPr>
        <p:spPr/>
        <p:txBody>
          <a:bodyPr/>
          <a:lstStyle/>
          <a:p>
            <a:fld id="{4589096A-F371-4DED-AD4A-DD684B9FD6B3}" type="datetimeFigureOut">
              <a:rPr lang="en-GB" smtClean="0"/>
              <a:t>09/11/2025</a:t>
            </a:fld>
            <a:endParaRPr lang="en-GB" dirty="0"/>
          </a:p>
        </p:txBody>
      </p:sp>
      <p:sp>
        <p:nvSpPr>
          <p:cNvPr id="5" name="Footer Placeholder 4">
            <a:extLst>
              <a:ext uri="{FF2B5EF4-FFF2-40B4-BE49-F238E27FC236}">
                <a16:creationId xmlns:a16="http://schemas.microsoft.com/office/drawing/2014/main" id="{AD3CAD46-003C-47E0-AF80-280CFFBBC25D}"/>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D2EC2E1B-E52C-4EE6-8389-EB39E905BDA1}"/>
              </a:ext>
            </a:extLst>
          </p:cNvPr>
          <p:cNvSpPr>
            <a:spLocks noGrp="1"/>
          </p:cNvSpPr>
          <p:nvPr>
            <p:ph type="sldNum" sz="quarter" idx="12"/>
          </p:nvPr>
        </p:nvSpPr>
        <p:spPr/>
        <p:txBody>
          <a:bodyPr/>
          <a:lstStyle/>
          <a:p>
            <a:fld id="{25A27150-CF6A-44B8-986D-8FC1910A5565}" type="slidenum">
              <a:rPr lang="en-GB" smtClean="0"/>
              <a:t>‹#›</a:t>
            </a:fld>
            <a:endParaRPr lang="en-GB" dirty="0"/>
          </a:p>
        </p:txBody>
      </p:sp>
    </p:spTree>
    <p:extLst>
      <p:ext uri="{BB962C8B-B14F-4D97-AF65-F5344CB8AC3E}">
        <p14:creationId xmlns:p14="http://schemas.microsoft.com/office/powerpoint/2010/main" val="36511573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endParaRPr lang="en-GB"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GB" dirty="0"/>
          </a:p>
        </p:txBody>
      </p:sp>
      <p:sp>
        <p:nvSpPr>
          <p:cNvPr id="7" name="Rectangle 6"/>
          <p:cNvSpPr>
            <a:spLocks noGrp="1" noChangeArrowheads="1"/>
          </p:cNvSpPr>
          <p:nvPr>
            <p:ph type="sldNum" sz="quarter" idx="12"/>
          </p:nvPr>
        </p:nvSpPr>
        <p:spPr>
          <a:ln/>
        </p:spPr>
        <p:txBody>
          <a:bodyPr/>
          <a:lstStyle>
            <a:lvl1pPr>
              <a:defRPr/>
            </a:lvl1pPr>
          </a:lstStyle>
          <a:p>
            <a:pPr>
              <a:defRPr/>
            </a:pPr>
            <a:fld id="{E86C14F1-B86F-422B-A7F5-14AEED7CDB0D}" type="slidenum">
              <a:rPr lang="en-GB"/>
              <a:pPr>
                <a:defRPr/>
              </a:pPr>
              <a:t>‹#›</a:t>
            </a:fld>
            <a:endParaRPr lang="en-GB" dirty="0"/>
          </a:p>
        </p:txBody>
      </p:sp>
    </p:spTree>
    <p:extLst>
      <p:ext uri="{BB962C8B-B14F-4D97-AF65-F5344CB8AC3E}">
        <p14:creationId xmlns:p14="http://schemas.microsoft.com/office/powerpoint/2010/main" val="318887426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978DADE1-C251-4558-A714-F22CFCDE7E90}"/>
              </a:ext>
            </a:extLst>
          </p:cNvPr>
          <p:cNvSpPr txBox="1"/>
          <p:nvPr userDrawn="1"/>
        </p:nvSpPr>
        <p:spPr>
          <a:xfrm>
            <a:off x="0" y="6200095"/>
            <a:ext cx="12192000" cy="720000"/>
          </a:xfrm>
          <a:prstGeom prst="rect">
            <a:avLst/>
          </a:prstGeom>
          <a:solidFill>
            <a:srgbClr val="24407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Title Placeholder 1">
            <a:extLst>
              <a:ext uri="{FF2B5EF4-FFF2-40B4-BE49-F238E27FC236}">
                <a16:creationId xmlns:a16="http://schemas.microsoft.com/office/drawing/2014/main" id="{9AFB0BAD-09AC-4B1B-9130-0C639903D7D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E1C4F8F-EE3E-441D-88FB-C78C64AFB2D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B79FDD4-0D12-4D2C-B4FD-95AA7ACE002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89096A-F371-4DED-AD4A-DD684B9FD6B3}" type="datetimeFigureOut">
              <a:rPr lang="en-GB" smtClean="0"/>
              <a:t>09/11/2025</a:t>
            </a:fld>
            <a:endParaRPr lang="en-GB" dirty="0"/>
          </a:p>
        </p:txBody>
      </p:sp>
      <p:sp>
        <p:nvSpPr>
          <p:cNvPr id="5" name="Footer Placeholder 4">
            <a:extLst>
              <a:ext uri="{FF2B5EF4-FFF2-40B4-BE49-F238E27FC236}">
                <a16:creationId xmlns:a16="http://schemas.microsoft.com/office/drawing/2014/main" id="{2B93CBFE-80FD-4439-B9D0-0F927C12A56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EBE7CB8A-676F-4CBF-BDB0-3B74D1B1CA2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A27150-CF6A-44B8-986D-8FC1910A5565}" type="slidenum">
              <a:rPr lang="en-GB" smtClean="0"/>
              <a:t>‹#›</a:t>
            </a:fld>
            <a:endParaRPr lang="en-GB" dirty="0"/>
          </a:p>
        </p:txBody>
      </p:sp>
      <p:grpSp>
        <p:nvGrpSpPr>
          <p:cNvPr id="7" name="Group 6">
            <a:extLst>
              <a:ext uri="{FF2B5EF4-FFF2-40B4-BE49-F238E27FC236}">
                <a16:creationId xmlns:a16="http://schemas.microsoft.com/office/drawing/2014/main" id="{1341F6AD-FACF-4B4F-8745-A4FC1CF24A3B}"/>
              </a:ext>
            </a:extLst>
          </p:cNvPr>
          <p:cNvGrpSpPr/>
          <p:nvPr userDrawn="1"/>
        </p:nvGrpSpPr>
        <p:grpSpPr>
          <a:xfrm>
            <a:off x="10665695" y="5424111"/>
            <a:ext cx="1384750" cy="1325563"/>
            <a:chOff x="9991493" y="4772720"/>
            <a:chExt cx="1908960" cy="1827367"/>
          </a:xfrm>
        </p:grpSpPr>
        <p:sp>
          <p:nvSpPr>
            <p:cNvPr id="8" name="Flowchart: Connector 7">
              <a:extLst>
                <a:ext uri="{FF2B5EF4-FFF2-40B4-BE49-F238E27FC236}">
                  <a16:creationId xmlns:a16="http://schemas.microsoft.com/office/drawing/2014/main" id="{F01421FE-94C4-43AB-8CC2-D93FD522BD71}"/>
                </a:ext>
              </a:extLst>
            </p:cNvPr>
            <p:cNvSpPr/>
            <p:nvPr/>
          </p:nvSpPr>
          <p:spPr>
            <a:xfrm>
              <a:off x="9991493" y="4772720"/>
              <a:ext cx="1908960" cy="1827367"/>
            </a:xfrm>
            <a:prstGeom prst="flowChartConnector">
              <a:avLst/>
            </a:prstGeom>
            <a:solidFill>
              <a:schemeClr val="bg1"/>
            </a:solidFill>
            <a:ln w="25400">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9" name="Picture 8" descr="A close up of a sign&#10;&#10;Description automatically generated">
              <a:extLst>
                <a:ext uri="{FF2B5EF4-FFF2-40B4-BE49-F238E27FC236}">
                  <a16:creationId xmlns:a16="http://schemas.microsoft.com/office/drawing/2014/main" id="{0A7CCD8B-8178-4E99-BEC8-B39A4091056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49456" y="5160431"/>
              <a:ext cx="1013998" cy="967036"/>
            </a:xfrm>
            <a:prstGeom prst="rect">
              <a:avLst/>
            </a:prstGeom>
          </p:spPr>
        </p:pic>
      </p:grpSp>
    </p:spTree>
    <p:extLst>
      <p:ext uri="{BB962C8B-B14F-4D97-AF65-F5344CB8AC3E}">
        <p14:creationId xmlns:p14="http://schemas.microsoft.com/office/powerpoint/2010/main" val="100736351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png"/><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A233700-99AE-31D7-B24F-8F05984E8460}"/>
              </a:ext>
            </a:extLst>
          </p:cNvPr>
          <p:cNvSpPr>
            <a:spLocks noGrp="1"/>
          </p:cNvSpPr>
          <p:nvPr>
            <p:ph type="ctrTitle"/>
          </p:nvPr>
        </p:nvSpPr>
        <p:spPr>
          <a:xfrm>
            <a:off x="1295400" y="835479"/>
            <a:ext cx="9601200" cy="1366838"/>
          </a:xfrm>
        </p:spPr>
        <p:txBody>
          <a:bodyPr>
            <a:normAutofit/>
          </a:bodyPr>
          <a:lstStyle/>
          <a:p>
            <a:r>
              <a:rPr lang="en-GB" sz="4400" b="1" dirty="0">
                <a:latin typeface="+mn-lt"/>
              </a:rPr>
              <a:t>Supporting transitions from primary to secondary school</a:t>
            </a:r>
          </a:p>
        </p:txBody>
      </p:sp>
      <p:sp>
        <p:nvSpPr>
          <p:cNvPr id="6" name="Subtitle 5">
            <a:extLst>
              <a:ext uri="{FF2B5EF4-FFF2-40B4-BE49-F238E27FC236}">
                <a16:creationId xmlns:a16="http://schemas.microsoft.com/office/drawing/2014/main" id="{3DE5CCE3-631D-7C95-BCD7-9FA1C78ACA5C}"/>
              </a:ext>
            </a:extLst>
          </p:cNvPr>
          <p:cNvSpPr>
            <a:spLocks noGrp="1"/>
          </p:cNvSpPr>
          <p:nvPr>
            <p:ph type="subTitle" idx="1"/>
          </p:nvPr>
        </p:nvSpPr>
        <p:spPr>
          <a:xfrm>
            <a:off x="1419225" y="3521555"/>
            <a:ext cx="9144000" cy="1131887"/>
          </a:xfrm>
        </p:spPr>
        <p:txBody>
          <a:bodyPr>
            <a:noAutofit/>
          </a:bodyPr>
          <a:lstStyle/>
          <a:p>
            <a:pPr>
              <a:lnSpc>
                <a:spcPct val="100000"/>
              </a:lnSpc>
              <a:spcBef>
                <a:spcPts val="0"/>
              </a:spcBef>
            </a:pPr>
            <a:r>
              <a:rPr lang="en-GB" sz="2600" b="1" dirty="0"/>
              <a:t>Lisa Ingleby</a:t>
            </a:r>
          </a:p>
          <a:p>
            <a:pPr>
              <a:lnSpc>
                <a:spcPct val="100000"/>
              </a:lnSpc>
              <a:spcBef>
                <a:spcPts val="0"/>
              </a:spcBef>
            </a:pPr>
            <a:r>
              <a:rPr lang="en-GB" sz="2600" b="1" dirty="0"/>
              <a:t>Alternative Provision &amp; Inclusion Advisor</a:t>
            </a:r>
          </a:p>
          <a:p>
            <a:pPr>
              <a:lnSpc>
                <a:spcPct val="100000"/>
              </a:lnSpc>
              <a:spcBef>
                <a:spcPts val="0"/>
              </a:spcBef>
            </a:pPr>
            <a:r>
              <a:rPr lang="en-GB" sz="2600" b="1" dirty="0"/>
              <a:t>Durham County Council</a:t>
            </a:r>
          </a:p>
          <a:p>
            <a:pPr>
              <a:lnSpc>
                <a:spcPct val="120000"/>
              </a:lnSpc>
              <a:spcBef>
                <a:spcPts val="0"/>
              </a:spcBef>
            </a:pPr>
            <a:endParaRPr lang="en-GB" sz="2600" b="1" dirty="0"/>
          </a:p>
        </p:txBody>
      </p:sp>
      <p:pic>
        <p:nvPicPr>
          <p:cNvPr id="4" name="Picture 3">
            <a:extLst>
              <a:ext uri="{FF2B5EF4-FFF2-40B4-BE49-F238E27FC236}">
                <a16:creationId xmlns:a16="http://schemas.microsoft.com/office/drawing/2014/main" id="{CACC8A89-2587-D718-A1EA-0C27E74E55B4}"/>
              </a:ext>
            </a:extLst>
          </p:cNvPr>
          <p:cNvPicPr>
            <a:picLocks noChangeAspect="1"/>
          </p:cNvPicPr>
          <p:nvPr/>
        </p:nvPicPr>
        <p:blipFill>
          <a:blip r:embed="rId3"/>
          <a:stretch>
            <a:fillRect/>
          </a:stretch>
        </p:blipFill>
        <p:spPr>
          <a:xfrm>
            <a:off x="251779" y="5700953"/>
            <a:ext cx="2033306" cy="907570"/>
          </a:xfrm>
          <a:prstGeom prst="rect">
            <a:avLst/>
          </a:prstGeom>
        </p:spPr>
      </p:pic>
    </p:spTree>
    <p:extLst>
      <p:ext uri="{BB962C8B-B14F-4D97-AF65-F5344CB8AC3E}">
        <p14:creationId xmlns:p14="http://schemas.microsoft.com/office/powerpoint/2010/main" val="35266369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7AF4E-49AC-4348-74E7-A59FE6BECD44}"/>
              </a:ext>
            </a:extLst>
          </p:cNvPr>
          <p:cNvSpPr>
            <a:spLocks noGrp="1"/>
          </p:cNvSpPr>
          <p:nvPr>
            <p:ph type="title"/>
          </p:nvPr>
        </p:nvSpPr>
        <p:spPr>
          <a:xfrm>
            <a:off x="522515" y="139796"/>
            <a:ext cx="10515600" cy="1325563"/>
          </a:xfrm>
        </p:spPr>
        <p:txBody>
          <a:bodyPr>
            <a:normAutofit/>
          </a:bodyPr>
          <a:lstStyle/>
          <a:p>
            <a:r>
              <a:rPr lang="en-GB" sz="3600" b="1" dirty="0">
                <a:solidFill>
                  <a:prstClr val="black"/>
                </a:solidFill>
                <a:latin typeface="Calibri" panose="020F0502020204030204"/>
              </a:rPr>
              <a:t>Education </a:t>
            </a:r>
            <a:r>
              <a:rPr kumimoji="0" lang="en-GB" sz="3600" b="1" i="0" u="none" strike="noStrike" kern="1200" cap="none" spc="0" normalizeH="0" baseline="0" noProof="0" dirty="0">
                <a:ln>
                  <a:noFill/>
                </a:ln>
                <a:solidFill>
                  <a:prstClr val="black"/>
                </a:solidFill>
                <a:effectLst/>
                <a:uLnTx/>
                <a:uFillTx/>
                <a:latin typeface="Calibri" panose="020F0502020204030204"/>
                <a:ea typeface="+mj-ea"/>
                <a:cs typeface="+mj-cs"/>
              </a:rPr>
              <a:t>Durham’s ambition for children and young people</a:t>
            </a:r>
            <a:endParaRPr lang="en-GB" dirty="0"/>
          </a:p>
        </p:txBody>
      </p:sp>
      <p:sp>
        <p:nvSpPr>
          <p:cNvPr id="3" name="Content Placeholder 2">
            <a:extLst>
              <a:ext uri="{FF2B5EF4-FFF2-40B4-BE49-F238E27FC236}">
                <a16:creationId xmlns:a16="http://schemas.microsoft.com/office/drawing/2014/main" id="{11B3ECD6-8A3F-DA1F-31A6-20BCB1005FCB}"/>
              </a:ext>
            </a:extLst>
          </p:cNvPr>
          <p:cNvSpPr>
            <a:spLocks noGrp="1"/>
          </p:cNvSpPr>
          <p:nvPr>
            <p:ph idx="1"/>
          </p:nvPr>
        </p:nvSpPr>
        <p:spPr>
          <a:xfrm>
            <a:off x="522515" y="1465359"/>
            <a:ext cx="10515600" cy="4351338"/>
          </a:xfrm>
        </p:spPr>
        <p:txBody>
          <a:bodyPr>
            <a:normAutofit/>
          </a:bodyPr>
          <a:lstStyle/>
          <a:p>
            <a:pPr marL="0" indent="0">
              <a:buNone/>
            </a:pPr>
            <a:r>
              <a:rPr lang="en-GB" dirty="0"/>
              <a:t>Our ambition is to improve the rates of success of children and young people in sustaining and thriving within their first-choice educational provision. </a:t>
            </a:r>
          </a:p>
        </p:txBody>
      </p:sp>
      <p:pic>
        <p:nvPicPr>
          <p:cNvPr id="4" name="Picture 3">
            <a:extLst>
              <a:ext uri="{FF2B5EF4-FFF2-40B4-BE49-F238E27FC236}">
                <a16:creationId xmlns:a16="http://schemas.microsoft.com/office/drawing/2014/main" id="{FE28BD58-C26A-1D95-E649-02587E488D9C}"/>
              </a:ext>
            </a:extLst>
          </p:cNvPr>
          <p:cNvPicPr>
            <a:picLocks noChangeAspect="1"/>
          </p:cNvPicPr>
          <p:nvPr/>
        </p:nvPicPr>
        <p:blipFill>
          <a:blip r:embed="rId2"/>
          <a:stretch>
            <a:fillRect/>
          </a:stretch>
        </p:blipFill>
        <p:spPr>
          <a:xfrm>
            <a:off x="251779" y="5700953"/>
            <a:ext cx="2033306" cy="907570"/>
          </a:xfrm>
          <a:prstGeom prst="rect">
            <a:avLst/>
          </a:prstGeom>
        </p:spPr>
      </p:pic>
    </p:spTree>
    <p:extLst>
      <p:ext uri="{BB962C8B-B14F-4D97-AF65-F5344CB8AC3E}">
        <p14:creationId xmlns:p14="http://schemas.microsoft.com/office/powerpoint/2010/main" val="28765463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6A42DB-F575-DC20-F2E6-308E24E0A154}"/>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FDE7D16-AFDF-C1F6-C4F0-1708165AEBCC}"/>
              </a:ext>
            </a:extLst>
          </p:cNvPr>
          <p:cNvPicPr>
            <a:picLocks noChangeAspect="1"/>
          </p:cNvPicPr>
          <p:nvPr/>
        </p:nvPicPr>
        <p:blipFill>
          <a:blip r:embed="rId3"/>
          <a:stretch>
            <a:fillRect/>
          </a:stretch>
        </p:blipFill>
        <p:spPr>
          <a:xfrm>
            <a:off x="251779" y="5700953"/>
            <a:ext cx="2033306" cy="907570"/>
          </a:xfrm>
          <a:prstGeom prst="rect">
            <a:avLst/>
          </a:prstGeom>
        </p:spPr>
      </p:pic>
      <p:pic>
        <p:nvPicPr>
          <p:cNvPr id="1026" name="Picture 2" descr="life-saving lockdown policies ...">
            <a:extLst>
              <a:ext uri="{FF2B5EF4-FFF2-40B4-BE49-F238E27FC236}">
                <a16:creationId xmlns:a16="http://schemas.microsoft.com/office/drawing/2014/main" id="{A69B0A9D-FD48-9AB3-9065-37705837805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71057" y="713792"/>
            <a:ext cx="6640286" cy="49738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09467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6CEC0-E61E-0833-8971-B8473A5C339C}"/>
              </a:ext>
            </a:extLst>
          </p:cNvPr>
          <p:cNvSpPr>
            <a:spLocks noGrp="1"/>
          </p:cNvSpPr>
          <p:nvPr>
            <p:ph type="title"/>
          </p:nvPr>
        </p:nvSpPr>
        <p:spPr>
          <a:xfrm>
            <a:off x="160784" y="183268"/>
            <a:ext cx="10515600" cy="1325563"/>
          </a:xfrm>
        </p:spPr>
        <p:txBody>
          <a:bodyPr>
            <a:normAutofit/>
          </a:bodyPr>
          <a:lstStyle/>
          <a:p>
            <a:r>
              <a:rPr lang="en-GB" sz="3600" b="1" dirty="0">
                <a:latin typeface="+mn-lt"/>
              </a:rPr>
              <a:t>Evolution of the transition process</a:t>
            </a:r>
          </a:p>
        </p:txBody>
      </p:sp>
      <p:graphicFrame>
        <p:nvGraphicFramePr>
          <p:cNvPr id="4" name="Content Placeholder 3">
            <a:extLst>
              <a:ext uri="{FF2B5EF4-FFF2-40B4-BE49-F238E27FC236}">
                <a16:creationId xmlns:a16="http://schemas.microsoft.com/office/drawing/2014/main" id="{D7D61B3F-1245-981B-06D5-82B7BA323B6F}"/>
              </a:ext>
            </a:extLst>
          </p:cNvPr>
          <p:cNvGraphicFramePr>
            <a:graphicFrameLocks noGrp="1"/>
          </p:cNvGraphicFramePr>
          <p:nvPr>
            <p:ph idx="1"/>
            <p:extLst>
              <p:ext uri="{D42A27DB-BD31-4B8C-83A1-F6EECF244321}">
                <p14:modId xmlns:p14="http://schemas.microsoft.com/office/powerpoint/2010/main" val="3853628684"/>
              </p:ext>
            </p:extLst>
          </p:nvPr>
        </p:nvGraphicFramePr>
        <p:xfrm>
          <a:off x="160784" y="1524498"/>
          <a:ext cx="10334625" cy="26717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2">
            <a:extLst>
              <a:ext uri="{FF2B5EF4-FFF2-40B4-BE49-F238E27FC236}">
                <a16:creationId xmlns:a16="http://schemas.microsoft.com/office/drawing/2014/main" id="{0451C0F2-04AE-EA0E-1067-4171E1381172}"/>
              </a:ext>
            </a:extLst>
          </p:cNvPr>
          <p:cNvPicPr>
            <a:picLocks noChangeAspect="1"/>
          </p:cNvPicPr>
          <p:nvPr/>
        </p:nvPicPr>
        <p:blipFill>
          <a:blip r:embed="rId7"/>
          <a:stretch>
            <a:fillRect/>
          </a:stretch>
        </p:blipFill>
        <p:spPr>
          <a:xfrm>
            <a:off x="251779" y="5700953"/>
            <a:ext cx="2033306" cy="907570"/>
          </a:xfrm>
          <a:prstGeom prst="rect">
            <a:avLst/>
          </a:prstGeom>
        </p:spPr>
      </p:pic>
    </p:spTree>
    <p:extLst>
      <p:ext uri="{BB962C8B-B14F-4D97-AF65-F5344CB8AC3E}">
        <p14:creationId xmlns:p14="http://schemas.microsoft.com/office/powerpoint/2010/main" val="15852264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A0D23-468B-E38E-6759-E3C7F8202695}"/>
              </a:ext>
            </a:extLst>
          </p:cNvPr>
          <p:cNvSpPr>
            <a:spLocks noGrp="1"/>
          </p:cNvSpPr>
          <p:nvPr>
            <p:ph type="title"/>
          </p:nvPr>
        </p:nvSpPr>
        <p:spPr>
          <a:xfrm>
            <a:off x="426301" y="152056"/>
            <a:ext cx="10515600" cy="1325563"/>
          </a:xfrm>
        </p:spPr>
        <p:txBody>
          <a:bodyPr>
            <a:normAutofit/>
          </a:bodyPr>
          <a:lstStyle/>
          <a:p>
            <a:r>
              <a:rPr lang="en-GB" sz="3600" b="1" dirty="0">
                <a:latin typeface="+mn-lt"/>
              </a:rPr>
              <a:t>They’re not strangers</a:t>
            </a:r>
          </a:p>
        </p:txBody>
      </p:sp>
      <p:sp>
        <p:nvSpPr>
          <p:cNvPr id="3" name="Content Placeholder 2">
            <a:extLst>
              <a:ext uri="{FF2B5EF4-FFF2-40B4-BE49-F238E27FC236}">
                <a16:creationId xmlns:a16="http://schemas.microsoft.com/office/drawing/2014/main" id="{39C74C8F-560E-E030-7627-7F054B5B3E3B}"/>
              </a:ext>
            </a:extLst>
          </p:cNvPr>
          <p:cNvSpPr>
            <a:spLocks noGrp="1"/>
          </p:cNvSpPr>
          <p:nvPr>
            <p:ph idx="1"/>
          </p:nvPr>
        </p:nvSpPr>
        <p:spPr>
          <a:xfrm>
            <a:off x="426301" y="1253331"/>
            <a:ext cx="10334625" cy="4351338"/>
          </a:xfrm>
        </p:spPr>
        <p:txBody>
          <a:bodyPr>
            <a:normAutofit/>
          </a:bodyPr>
          <a:lstStyle/>
          <a:p>
            <a:pPr marL="0" indent="0">
              <a:buNone/>
            </a:pPr>
            <a:r>
              <a:rPr lang="en-GB" dirty="0"/>
              <a:t>Children and Young People who commit Serious Youth Violence are:</a:t>
            </a:r>
          </a:p>
          <a:p>
            <a:r>
              <a:rPr lang="en-GB" dirty="0"/>
              <a:t>2.5 times more likely to have been open to children’s services.</a:t>
            </a:r>
          </a:p>
          <a:p>
            <a:r>
              <a:rPr lang="en-GB" dirty="0"/>
              <a:t>3.8 times more likely to be persistently absent from school. </a:t>
            </a:r>
          </a:p>
          <a:p>
            <a:r>
              <a:rPr lang="en-GB" dirty="0"/>
              <a:t>9.1 times more likely to have experienced domestic violence in               the home.</a:t>
            </a:r>
          </a:p>
          <a:p>
            <a:r>
              <a:rPr lang="en-GB" dirty="0"/>
              <a:t>almost half have a history of substance misuse.</a:t>
            </a:r>
          </a:p>
          <a:p>
            <a:r>
              <a:rPr lang="en-GB" dirty="0"/>
              <a:t>on average, 75% receive Free School Meals. </a:t>
            </a:r>
          </a:p>
        </p:txBody>
      </p:sp>
      <p:pic>
        <p:nvPicPr>
          <p:cNvPr id="4" name="Picture 3">
            <a:extLst>
              <a:ext uri="{FF2B5EF4-FFF2-40B4-BE49-F238E27FC236}">
                <a16:creationId xmlns:a16="http://schemas.microsoft.com/office/drawing/2014/main" id="{652D91CD-E82A-E39C-096D-D0A632333917}"/>
              </a:ext>
            </a:extLst>
          </p:cNvPr>
          <p:cNvPicPr>
            <a:picLocks noChangeAspect="1"/>
          </p:cNvPicPr>
          <p:nvPr/>
        </p:nvPicPr>
        <p:blipFill>
          <a:blip r:embed="rId3"/>
          <a:stretch>
            <a:fillRect/>
          </a:stretch>
        </p:blipFill>
        <p:spPr>
          <a:xfrm>
            <a:off x="251779" y="5700953"/>
            <a:ext cx="2033306" cy="907570"/>
          </a:xfrm>
          <a:prstGeom prst="rect">
            <a:avLst/>
          </a:prstGeom>
        </p:spPr>
      </p:pic>
    </p:spTree>
    <p:extLst>
      <p:ext uri="{BB962C8B-B14F-4D97-AF65-F5344CB8AC3E}">
        <p14:creationId xmlns:p14="http://schemas.microsoft.com/office/powerpoint/2010/main" val="3650746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A914F-1EFC-97C5-38CF-D302689A2734}"/>
              </a:ext>
            </a:extLst>
          </p:cNvPr>
          <p:cNvSpPr>
            <a:spLocks noGrp="1"/>
          </p:cNvSpPr>
          <p:nvPr>
            <p:ph type="title"/>
          </p:nvPr>
        </p:nvSpPr>
        <p:spPr>
          <a:xfrm>
            <a:off x="415636" y="175269"/>
            <a:ext cx="10334625" cy="896203"/>
          </a:xfrm>
        </p:spPr>
        <p:txBody>
          <a:bodyPr>
            <a:normAutofit/>
          </a:bodyPr>
          <a:lstStyle/>
          <a:p>
            <a:r>
              <a:rPr kumimoji="0" lang="en-GB" sz="4000" b="1" i="0" u="none" strike="noStrike" kern="1200" cap="none" spc="0" normalizeH="0" baseline="0" noProof="0" dirty="0">
                <a:ln>
                  <a:noFill/>
                </a:ln>
                <a:solidFill>
                  <a:prstClr val="black"/>
                </a:solidFill>
                <a:effectLst/>
                <a:uLnTx/>
                <a:uFillTx/>
                <a:latin typeface="Calibri" panose="020F0502020204030204"/>
                <a:ea typeface="+mj-ea"/>
                <a:cs typeface="+mj-cs"/>
              </a:rPr>
              <a:t>Identification </a:t>
            </a:r>
            <a:endParaRPr lang="en-GB" sz="4000" dirty="0"/>
          </a:p>
        </p:txBody>
      </p:sp>
      <p:sp>
        <p:nvSpPr>
          <p:cNvPr id="3" name="Content Placeholder 2">
            <a:extLst>
              <a:ext uri="{FF2B5EF4-FFF2-40B4-BE49-F238E27FC236}">
                <a16:creationId xmlns:a16="http://schemas.microsoft.com/office/drawing/2014/main" id="{141DBA0C-2ABB-A789-5E9F-FBF721286D75}"/>
              </a:ext>
            </a:extLst>
          </p:cNvPr>
          <p:cNvSpPr>
            <a:spLocks noGrp="1"/>
          </p:cNvSpPr>
          <p:nvPr>
            <p:ph idx="1"/>
          </p:nvPr>
        </p:nvSpPr>
        <p:spPr>
          <a:xfrm>
            <a:off x="415636" y="1022465"/>
            <a:ext cx="10526265" cy="5636030"/>
          </a:xfrm>
        </p:spPr>
        <p:txBody>
          <a:bodyPr/>
          <a:lstStyle/>
          <a:p>
            <a:pPr marL="0" indent="0">
              <a:lnSpc>
                <a:spcPct val="107000"/>
              </a:lnSpc>
              <a:spcAft>
                <a:spcPts val="800"/>
              </a:spcAft>
              <a:buNone/>
            </a:pPr>
            <a:r>
              <a:rPr lang="en-GB" sz="2000" b="1" u="sng" kern="100" dirty="0">
                <a:effectLst/>
                <a:latin typeface="Calibri" panose="020F0502020204030204" pitchFamily="34" charset="0"/>
                <a:ea typeface="Calibri" panose="020F0502020204030204" pitchFamily="34" charset="0"/>
                <a:cs typeface="Times New Roman" panose="02020603050405020304" pitchFamily="18" charset="0"/>
              </a:rPr>
              <a:t>Primary School Vulnerabilities</a:t>
            </a:r>
            <a:endParaRPr lang="en-GB"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GB" dirty="0"/>
          </a:p>
        </p:txBody>
      </p:sp>
      <p:pic>
        <p:nvPicPr>
          <p:cNvPr id="4" name="Picture 3" descr="A diagram of a diagram of a company&#10;&#10;Description automatically generated">
            <a:extLst>
              <a:ext uri="{FF2B5EF4-FFF2-40B4-BE49-F238E27FC236}">
                <a16:creationId xmlns:a16="http://schemas.microsoft.com/office/drawing/2014/main" id="{0F4E7F73-D62F-CEF6-14C0-25AB9E0F310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3084" t="14534" r="38490" b="19231"/>
          <a:stretch/>
        </p:blipFill>
        <p:spPr bwMode="auto">
          <a:xfrm>
            <a:off x="415636" y="1448810"/>
            <a:ext cx="4196753" cy="3985153"/>
          </a:xfrm>
          <a:prstGeom prst="rect">
            <a:avLst/>
          </a:prstGeom>
          <a:noFill/>
          <a:ln>
            <a:noFill/>
          </a:ln>
        </p:spPr>
      </p:pic>
      <p:sp>
        <p:nvSpPr>
          <p:cNvPr id="5" name="TextBox 4">
            <a:extLst>
              <a:ext uri="{FF2B5EF4-FFF2-40B4-BE49-F238E27FC236}">
                <a16:creationId xmlns:a16="http://schemas.microsoft.com/office/drawing/2014/main" id="{76756159-FE99-B18F-7B17-9580A2ED6441}"/>
              </a:ext>
            </a:extLst>
          </p:cNvPr>
          <p:cNvSpPr txBox="1"/>
          <p:nvPr/>
        </p:nvSpPr>
        <p:spPr>
          <a:xfrm>
            <a:off x="5171105" y="1448810"/>
            <a:ext cx="5212079" cy="3960380"/>
          </a:xfrm>
          <a:prstGeom prst="rect">
            <a:avLst/>
          </a:prstGeom>
          <a:noFill/>
        </p:spPr>
        <p:txBody>
          <a:bodyPr wrap="square" rtlCol="0">
            <a:spAutoFit/>
          </a:bodyPr>
          <a:lstStyle/>
          <a:p>
            <a:pPr marL="0" marR="0" lvl="0" indent="0" algn="just" defTabSz="914400" rtl="0" eaLnBrk="1" fontAlgn="auto" latinLnBrk="0" hangingPunct="1">
              <a:lnSpc>
                <a:spcPct val="107000"/>
              </a:lnSpc>
              <a:spcBef>
                <a:spcPts val="0"/>
              </a:spcBef>
              <a:spcAft>
                <a:spcPts val="800"/>
              </a:spcAft>
              <a:buClrTx/>
              <a:buSzTx/>
              <a:buFontTx/>
              <a:buNone/>
              <a:tabLst>
                <a:tab pos="825500" algn="l"/>
              </a:tabLst>
              <a:defRPr/>
            </a:pPr>
            <a:r>
              <a:rPr kumimoji="0" lang="en-GB" sz="16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Students Highlight in red were identified as being vulnerable in all three areas, Behaviour in School, Behaviour in the community and Risk of Exploitation. </a:t>
            </a:r>
          </a:p>
          <a:p>
            <a:pPr marL="0" marR="0" lvl="0" indent="0" algn="just" defTabSz="914400" rtl="0" eaLnBrk="1" fontAlgn="auto" latinLnBrk="0" hangingPunct="1">
              <a:lnSpc>
                <a:spcPct val="107000"/>
              </a:lnSpc>
              <a:spcBef>
                <a:spcPts val="0"/>
              </a:spcBef>
              <a:spcAft>
                <a:spcPts val="800"/>
              </a:spcAft>
              <a:buClrTx/>
              <a:buSzTx/>
              <a:buFontTx/>
              <a:buNone/>
              <a:tabLst>
                <a:tab pos="825500" algn="l"/>
              </a:tabLst>
              <a:defRPr/>
            </a:pPr>
            <a:r>
              <a:rPr kumimoji="0" lang="en-GB" sz="1600" b="1"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The Total number of </a:t>
            </a:r>
            <a:r>
              <a:rPr kumimoji="0" lang="en-GB" sz="1600" b="1" i="0" u="none" strike="noStrike" kern="1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Times New Roman" panose="02020603050405020304" pitchFamily="18" charset="0"/>
              </a:rPr>
              <a:t>Red</a:t>
            </a:r>
            <a:r>
              <a:rPr kumimoji="0" lang="en-GB" sz="1600" b="1"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Students = 12</a:t>
            </a:r>
          </a:p>
          <a:p>
            <a:pPr marL="0" marR="0" lvl="0" indent="0" algn="just" defTabSz="914400" rtl="0" eaLnBrk="1" fontAlgn="auto" latinLnBrk="0" hangingPunct="1">
              <a:lnSpc>
                <a:spcPct val="107000"/>
              </a:lnSpc>
              <a:spcBef>
                <a:spcPts val="0"/>
              </a:spcBef>
              <a:spcAft>
                <a:spcPts val="800"/>
              </a:spcAft>
              <a:buClrTx/>
              <a:buSzTx/>
              <a:buFontTx/>
              <a:buNone/>
              <a:tabLst>
                <a:tab pos="825500" algn="l"/>
              </a:tabLst>
              <a:defRPr/>
            </a:pPr>
            <a:r>
              <a:rPr kumimoji="0" lang="en-GB" sz="16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L="0" marR="0" lvl="0" indent="0" algn="just" defTabSz="914400" rtl="0" eaLnBrk="1" fontAlgn="auto" latinLnBrk="0" hangingPunct="1">
              <a:lnSpc>
                <a:spcPct val="107000"/>
              </a:lnSpc>
              <a:spcBef>
                <a:spcPts val="0"/>
              </a:spcBef>
              <a:spcAft>
                <a:spcPts val="800"/>
              </a:spcAft>
              <a:buClrTx/>
              <a:buSzTx/>
              <a:buFontTx/>
              <a:buNone/>
              <a:tabLst>
                <a:tab pos="825500" algn="l"/>
              </a:tabLst>
              <a:defRPr/>
            </a:pPr>
            <a:r>
              <a:rPr kumimoji="0" lang="en-GB" sz="16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Students Highlighted in Amber were identified as being vulnerable in two of the Three areas of vulnerability. </a:t>
            </a:r>
          </a:p>
          <a:p>
            <a:pPr marL="0" marR="0" lvl="0" indent="0" algn="just" defTabSz="914400" rtl="0" eaLnBrk="1" fontAlgn="auto" latinLnBrk="0" hangingPunct="1">
              <a:lnSpc>
                <a:spcPct val="107000"/>
              </a:lnSpc>
              <a:spcBef>
                <a:spcPts val="0"/>
              </a:spcBef>
              <a:spcAft>
                <a:spcPts val="800"/>
              </a:spcAft>
              <a:buClrTx/>
              <a:buSzTx/>
              <a:buFontTx/>
              <a:buNone/>
              <a:tabLst>
                <a:tab pos="825500" algn="l"/>
              </a:tabLst>
              <a:defRPr/>
            </a:pPr>
            <a:r>
              <a:rPr kumimoji="0" lang="en-GB" sz="1600" b="1"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The total number of </a:t>
            </a:r>
            <a:r>
              <a:rPr kumimoji="0" lang="en-GB" sz="1600" b="1" i="0" u="none" strike="noStrike" kern="100" cap="none" spc="0" normalizeH="0" baseline="0" noProof="0" dirty="0">
                <a:ln>
                  <a:noFill/>
                </a:ln>
                <a:solidFill>
                  <a:srgbClr val="FFC000"/>
                </a:solidFill>
                <a:effectLst/>
                <a:uLnTx/>
                <a:uFillTx/>
                <a:latin typeface="Calibri" panose="020F0502020204030204" pitchFamily="34" charset="0"/>
                <a:ea typeface="Calibri" panose="020F0502020204030204" pitchFamily="34" charset="0"/>
                <a:cs typeface="Times New Roman" panose="02020603050405020304" pitchFamily="18" charset="0"/>
              </a:rPr>
              <a:t>Amber</a:t>
            </a:r>
            <a:r>
              <a:rPr kumimoji="0" lang="en-GB" sz="1600" b="1"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Students = 21</a:t>
            </a:r>
          </a:p>
          <a:p>
            <a:pPr marL="0" marR="0" lvl="0" indent="0" algn="just" defTabSz="914400" rtl="0" eaLnBrk="1" fontAlgn="auto" latinLnBrk="0" hangingPunct="1">
              <a:lnSpc>
                <a:spcPct val="107000"/>
              </a:lnSpc>
              <a:spcBef>
                <a:spcPts val="0"/>
              </a:spcBef>
              <a:spcAft>
                <a:spcPts val="800"/>
              </a:spcAft>
              <a:buClrTx/>
              <a:buSzTx/>
              <a:buFontTx/>
              <a:buNone/>
              <a:tabLst>
                <a:tab pos="825500" algn="l"/>
              </a:tabLst>
              <a:defRPr/>
            </a:pPr>
            <a:r>
              <a:rPr kumimoji="0" lang="en-GB" sz="16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L="0" marR="0" lvl="0" indent="0" algn="just" defTabSz="914400" rtl="0" eaLnBrk="1" fontAlgn="auto" latinLnBrk="0" hangingPunct="1">
              <a:lnSpc>
                <a:spcPct val="107000"/>
              </a:lnSpc>
              <a:spcBef>
                <a:spcPts val="0"/>
              </a:spcBef>
              <a:spcAft>
                <a:spcPts val="800"/>
              </a:spcAft>
              <a:buClrTx/>
              <a:buSzTx/>
              <a:buFontTx/>
              <a:buNone/>
              <a:tabLst>
                <a:tab pos="825500" algn="l"/>
              </a:tabLst>
              <a:defRPr/>
            </a:pPr>
            <a:r>
              <a:rPr kumimoji="0" lang="en-GB" sz="16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Students Highlighted in Green were identified as being vulnerable in one of the Three areas of vulnerability. </a:t>
            </a:r>
          </a:p>
          <a:p>
            <a:pPr marL="0" marR="0" lvl="0" indent="0" algn="just" defTabSz="914400" rtl="0" eaLnBrk="1" fontAlgn="auto" latinLnBrk="0" hangingPunct="1">
              <a:lnSpc>
                <a:spcPct val="107000"/>
              </a:lnSpc>
              <a:spcBef>
                <a:spcPts val="0"/>
              </a:spcBef>
              <a:spcAft>
                <a:spcPts val="800"/>
              </a:spcAft>
              <a:buClrTx/>
              <a:buSzTx/>
              <a:buFontTx/>
              <a:buNone/>
              <a:tabLst>
                <a:tab pos="825500" algn="l"/>
              </a:tabLst>
              <a:defRPr/>
            </a:pPr>
            <a:r>
              <a:rPr kumimoji="0" lang="en-GB" sz="1600" b="1"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The Total number of </a:t>
            </a:r>
            <a:r>
              <a:rPr kumimoji="0" lang="en-GB" sz="1600" b="1" i="0" u="none" strike="noStrike" kern="100" cap="none"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rPr>
              <a:t>Green</a:t>
            </a:r>
            <a:r>
              <a:rPr kumimoji="0" lang="en-GB" sz="1600" b="1"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Students = 27</a:t>
            </a:r>
          </a:p>
        </p:txBody>
      </p:sp>
      <p:pic>
        <p:nvPicPr>
          <p:cNvPr id="6" name="Picture 5">
            <a:extLst>
              <a:ext uri="{FF2B5EF4-FFF2-40B4-BE49-F238E27FC236}">
                <a16:creationId xmlns:a16="http://schemas.microsoft.com/office/drawing/2014/main" id="{4AF0D95C-B406-E396-CA5B-3A9DE497A906}"/>
              </a:ext>
            </a:extLst>
          </p:cNvPr>
          <p:cNvPicPr>
            <a:picLocks noChangeAspect="1"/>
          </p:cNvPicPr>
          <p:nvPr/>
        </p:nvPicPr>
        <p:blipFill>
          <a:blip r:embed="rId4"/>
          <a:stretch>
            <a:fillRect/>
          </a:stretch>
        </p:blipFill>
        <p:spPr>
          <a:xfrm>
            <a:off x="251779" y="5700953"/>
            <a:ext cx="2033306" cy="907570"/>
          </a:xfrm>
          <a:prstGeom prst="rect">
            <a:avLst/>
          </a:prstGeom>
        </p:spPr>
      </p:pic>
    </p:spTree>
    <p:extLst>
      <p:ext uri="{BB962C8B-B14F-4D97-AF65-F5344CB8AC3E}">
        <p14:creationId xmlns:p14="http://schemas.microsoft.com/office/powerpoint/2010/main" val="406719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27BA1-A5AD-E827-1E93-114D308CDF16}"/>
              </a:ext>
            </a:extLst>
          </p:cNvPr>
          <p:cNvSpPr>
            <a:spLocks noGrp="1"/>
          </p:cNvSpPr>
          <p:nvPr>
            <p:ph type="title"/>
          </p:nvPr>
        </p:nvSpPr>
        <p:spPr>
          <a:xfrm>
            <a:off x="337462" y="-10234"/>
            <a:ext cx="10334625" cy="1325563"/>
          </a:xfrm>
        </p:spPr>
        <p:txBody>
          <a:bodyPr>
            <a:normAutofit/>
          </a:bodyPr>
          <a:lstStyle/>
          <a:p>
            <a:r>
              <a:rPr kumimoji="0" lang="en-GB" sz="3600" b="1" i="0" u="none" strike="noStrike" kern="1200" cap="none" spc="0" normalizeH="0" baseline="0" noProof="0" dirty="0">
                <a:ln>
                  <a:noFill/>
                </a:ln>
                <a:solidFill>
                  <a:prstClr val="black"/>
                </a:solidFill>
                <a:effectLst/>
                <a:uLnTx/>
                <a:uFillTx/>
                <a:latin typeface="Calibri" panose="020F0502020204030204"/>
                <a:ea typeface="+mj-ea"/>
                <a:cs typeface="+mj-cs"/>
              </a:rPr>
              <a:t>Findings </a:t>
            </a:r>
            <a:endParaRPr lang="en-GB" sz="3600" dirty="0"/>
          </a:p>
        </p:txBody>
      </p:sp>
      <p:graphicFrame>
        <p:nvGraphicFramePr>
          <p:cNvPr id="6" name="Content Placeholder 5">
            <a:extLst>
              <a:ext uri="{FF2B5EF4-FFF2-40B4-BE49-F238E27FC236}">
                <a16:creationId xmlns:a16="http://schemas.microsoft.com/office/drawing/2014/main" id="{3ED42936-0859-514A-0870-8586358BF22A}"/>
              </a:ext>
            </a:extLst>
          </p:cNvPr>
          <p:cNvGraphicFramePr>
            <a:graphicFrameLocks noGrp="1"/>
          </p:cNvGraphicFramePr>
          <p:nvPr>
            <p:ph idx="1"/>
            <p:extLst>
              <p:ext uri="{D42A27DB-BD31-4B8C-83A1-F6EECF244321}">
                <p14:modId xmlns:p14="http://schemas.microsoft.com/office/powerpoint/2010/main" val="4294773507"/>
              </p:ext>
            </p:extLst>
          </p:nvPr>
        </p:nvGraphicFramePr>
        <p:xfrm>
          <a:off x="3608100" y="988545"/>
          <a:ext cx="4502208" cy="4880910"/>
        </p:xfrm>
        <a:graphic>
          <a:graphicData uri="http://schemas.openxmlformats.org/drawingml/2006/table">
            <a:tbl>
              <a:tblPr firstRow="1" firstCol="1" bandRow="1"/>
              <a:tblGrid>
                <a:gridCol w="3169701">
                  <a:extLst>
                    <a:ext uri="{9D8B030D-6E8A-4147-A177-3AD203B41FA5}">
                      <a16:colId xmlns:a16="http://schemas.microsoft.com/office/drawing/2014/main" val="3442308004"/>
                    </a:ext>
                  </a:extLst>
                </a:gridCol>
                <a:gridCol w="1332507">
                  <a:extLst>
                    <a:ext uri="{9D8B030D-6E8A-4147-A177-3AD203B41FA5}">
                      <a16:colId xmlns:a16="http://schemas.microsoft.com/office/drawing/2014/main" val="2979614317"/>
                    </a:ext>
                  </a:extLst>
                </a:gridCol>
              </a:tblGrid>
              <a:tr h="256890">
                <a:tc>
                  <a:txBody>
                    <a:bodyPr/>
                    <a:lstStyle/>
                    <a:p>
                      <a:pPr algn="just">
                        <a:lnSpc>
                          <a:spcPct val="107000"/>
                        </a:lnSpc>
                        <a:spcAft>
                          <a:spcPts val="800"/>
                        </a:spcAft>
                        <a:tabLst>
                          <a:tab pos="825500" algn="l"/>
                        </a:tabLst>
                      </a:pPr>
                      <a:r>
                        <a:rPr lang="en-GB" sz="1600" kern="100" dirty="0">
                          <a:effectLst/>
                          <a:latin typeface="Calibri" panose="020F0502020204030204" pitchFamily="34" charset="0"/>
                          <a:ea typeface="Calibri" panose="020F0502020204030204" pitchFamily="34" charset="0"/>
                          <a:cs typeface="Times New Roman" panose="02020603050405020304" pitchFamily="18" charset="0"/>
                        </a:rPr>
                        <a:t>Attendance Under 90%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07000"/>
                        </a:lnSpc>
                        <a:spcAft>
                          <a:spcPts val="800"/>
                        </a:spcAft>
                        <a:tabLst>
                          <a:tab pos="825500" algn="l"/>
                        </a:tabLst>
                      </a:pPr>
                      <a:r>
                        <a:rPr lang="en-GB" sz="1600" kern="100" dirty="0">
                          <a:effectLst/>
                          <a:latin typeface="Calibri" panose="020F0502020204030204" pitchFamily="34" charset="0"/>
                          <a:ea typeface="Calibri" panose="020F0502020204030204" pitchFamily="34" charset="0"/>
                          <a:cs typeface="Times New Roman" panose="02020603050405020304" pitchFamily="18" charset="0"/>
                        </a:rPr>
                        <a:t>33%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68626201"/>
                  </a:ext>
                </a:extLst>
              </a:tr>
              <a:tr h="256890">
                <a:tc>
                  <a:txBody>
                    <a:bodyPr/>
                    <a:lstStyle/>
                    <a:p>
                      <a:pPr algn="just">
                        <a:lnSpc>
                          <a:spcPct val="107000"/>
                        </a:lnSpc>
                        <a:spcAft>
                          <a:spcPts val="800"/>
                        </a:spcAft>
                        <a:tabLst>
                          <a:tab pos="825500" algn="l"/>
                        </a:tabLst>
                      </a:pPr>
                      <a:r>
                        <a:rPr lang="en-GB" sz="1600" kern="100">
                          <a:effectLst/>
                          <a:latin typeface="Calibri" panose="020F0502020204030204" pitchFamily="34" charset="0"/>
                          <a:ea typeface="Calibri" panose="020F0502020204030204" pitchFamily="34" charset="0"/>
                          <a:cs typeface="Times New Roman" panose="02020603050405020304" pitchFamily="18" charset="0"/>
                        </a:rPr>
                        <a:t>SEND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07000"/>
                        </a:lnSpc>
                        <a:spcAft>
                          <a:spcPts val="800"/>
                        </a:spcAft>
                        <a:tabLst>
                          <a:tab pos="825500" algn="l"/>
                        </a:tabLst>
                      </a:pPr>
                      <a:r>
                        <a:rPr lang="en-GB" sz="1600" kern="100" dirty="0">
                          <a:effectLst/>
                          <a:latin typeface="Calibri" panose="020F0502020204030204" pitchFamily="34" charset="0"/>
                          <a:ea typeface="Calibri" panose="020F0502020204030204" pitchFamily="34" charset="0"/>
                          <a:cs typeface="Times New Roman" panose="02020603050405020304" pitchFamily="18" charset="0"/>
                        </a:rPr>
                        <a:t>75%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77364793"/>
                  </a:ext>
                </a:extLst>
              </a:tr>
              <a:tr h="256890">
                <a:tc>
                  <a:txBody>
                    <a:bodyPr/>
                    <a:lstStyle/>
                    <a:p>
                      <a:pPr algn="just">
                        <a:lnSpc>
                          <a:spcPct val="107000"/>
                        </a:lnSpc>
                        <a:spcAft>
                          <a:spcPts val="800"/>
                        </a:spcAft>
                        <a:tabLst>
                          <a:tab pos="825500" algn="l"/>
                        </a:tabLst>
                      </a:pPr>
                      <a:r>
                        <a:rPr lang="en-GB" sz="1600" kern="100">
                          <a:effectLst/>
                          <a:latin typeface="Calibri" panose="020F0502020204030204" pitchFamily="34" charset="0"/>
                          <a:ea typeface="Calibri" panose="020F0502020204030204" pitchFamily="34" charset="0"/>
                          <a:cs typeface="Times New Roman" panose="02020603050405020304" pitchFamily="18" charset="0"/>
                        </a:rPr>
                        <a:t>EHCP</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07000"/>
                        </a:lnSpc>
                        <a:spcAft>
                          <a:spcPts val="800"/>
                        </a:spcAft>
                        <a:tabLst>
                          <a:tab pos="825500" algn="l"/>
                        </a:tabLst>
                      </a:pPr>
                      <a:r>
                        <a:rPr lang="en-GB" sz="1600" kern="100" dirty="0">
                          <a:effectLst/>
                          <a:latin typeface="Calibri" panose="020F0502020204030204" pitchFamily="34" charset="0"/>
                          <a:ea typeface="Calibri" panose="020F0502020204030204" pitchFamily="34" charset="0"/>
                          <a:cs typeface="Times New Roman" panose="02020603050405020304" pitchFamily="18" charset="0"/>
                        </a:rPr>
                        <a:t>17%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14546796"/>
                  </a:ext>
                </a:extLst>
              </a:tr>
              <a:tr h="256890">
                <a:tc>
                  <a:txBody>
                    <a:bodyPr/>
                    <a:lstStyle/>
                    <a:p>
                      <a:pPr algn="just">
                        <a:lnSpc>
                          <a:spcPct val="107000"/>
                        </a:lnSpc>
                        <a:spcAft>
                          <a:spcPts val="800"/>
                        </a:spcAft>
                        <a:tabLst>
                          <a:tab pos="825500" algn="l"/>
                        </a:tabLst>
                      </a:pPr>
                      <a:r>
                        <a:rPr lang="en-GB" sz="1600" kern="100">
                          <a:effectLst/>
                          <a:latin typeface="Calibri" panose="020F0502020204030204" pitchFamily="34" charset="0"/>
                          <a:ea typeface="Calibri" panose="020F0502020204030204" pitchFamily="34" charset="0"/>
                          <a:cs typeface="Times New Roman" panose="02020603050405020304" pitchFamily="18" charset="0"/>
                        </a:rPr>
                        <a:t>TOP UP</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07000"/>
                        </a:lnSpc>
                        <a:spcAft>
                          <a:spcPts val="800"/>
                        </a:spcAft>
                        <a:tabLst>
                          <a:tab pos="825500" algn="l"/>
                        </a:tabLst>
                      </a:pPr>
                      <a:r>
                        <a:rPr lang="en-GB" sz="1600" kern="100" dirty="0">
                          <a:effectLst/>
                          <a:latin typeface="Calibri" panose="020F0502020204030204" pitchFamily="34" charset="0"/>
                          <a:ea typeface="Calibri" panose="020F0502020204030204" pitchFamily="34" charset="0"/>
                          <a:cs typeface="Times New Roman" panose="02020603050405020304" pitchFamily="18" charset="0"/>
                        </a:rPr>
                        <a:t>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91361082"/>
                  </a:ext>
                </a:extLst>
              </a:tr>
              <a:tr h="256890">
                <a:tc>
                  <a:txBody>
                    <a:bodyPr/>
                    <a:lstStyle/>
                    <a:p>
                      <a:pPr algn="just">
                        <a:lnSpc>
                          <a:spcPct val="107000"/>
                        </a:lnSpc>
                        <a:spcAft>
                          <a:spcPts val="800"/>
                        </a:spcAft>
                        <a:tabLst>
                          <a:tab pos="825500" algn="l"/>
                        </a:tabLst>
                      </a:pPr>
                      <a:r>
                        <a:rPr lang="en-GB" sz="1600" kern="100">
                          <a:effectLst/>
                          <a:latin typeface="Calibri" panose="020F0502020204030204" pitchFamily="34" charset="0"/>
                          <a:ea typeface="Calibri" panose="020F0502020204030204" pitchFamily="34" charset="0"/>
                          <a:cs typeface="Times New Roman" panose="02020603050405020304" pitchFamily="18" charset="0"/>
                        </a:rPr>
                        <a:t>SEND Services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07000"/>
                        </a:lnSpc>
                        <a:spcAft>
                          <a:spcPts val="800"/>
                        </a:spcAft>
                        <a:tabLst>
                          <a:tab pos="825500" algn="l"/>
                        </a:tabLst>
                      </a:pPr>
                      <a:r>
                        <a:rPr lang="en-GB" sz="1600" kern="100" dirty="0">
                          <a:effectLst/>
                          <a:latin typeface="Calibri" panose="020F0502020204030204" pitchFamily="34" charset="0"/>
                          <a:ea typeface="Calibri" panose="020F0502020204030204" pitchFamily="34" charset="0"/>
                          <a:cs typeface="Times New Roman" panose="02020603050405020304" pitchFamily="18" charset="0"/>
                        </a:rPr>
                        <a:t>25%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69674349"/>
                  </a:ext>
                </a:extLst>
              </a:tr>
              <a:tr h="256890">
                <a:tc>
                  <a:txBody>
                    <a:bodyPr/>
                    <a:lstStyle/>
                    <a:p>
                      <a:pPr algn="just">
                        <a:lnSpc>
                          <a:spcPct val="107000"/>
                        </a:lnSpc>
                        <a:spcAft>
                          <a:spcPts val="800"/>
                        </a:spcAft>
                        <a:tabLst>
                          <a:tab pos="825500" algn="l"/>
                        </a:tabLst>
                      </a:pPr>
                      <a:r>
                        <a:rPr lang="en-GB" sz="1600" kern="100">
                          <a:effectLst/>
                          <a:latin typeface="Calibri" panose="020F0502020204030204" pitchFamily="34" charset="0"/>
                          <a:ea typeface="Calibri" panose="020F0502020204030204" pitchFamily="34" charset="0"/>
                          <a:cs typeface="Times New Roman" panose="02020603050405020304" pitchFamily="18" charset="0"/>
                        </a:rPr>
                        <a:t>CLA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07000"/>
                        </a:lnSpc>
                        <a:spcAft>
                          <a:spcPts val="800"/>
                        </a:spcAft>
                        <a:tabLst>
                          <a:tab pos="825500" algn="l"/>
                        </a:tabLst>
                      </a:pPr>
                      <a:r>
                        <a:rPr lang="en-GB" sz="1600" kern="100" dirty="0">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74746764"/>
                  </a:ext>
                </a:extLst>
              </a:tr>
              <a:tr h="256890">
                <a:tc>
                  <a:txBody>
                    <a:bodyPr/>
                    <a:lstStyle/>
                    <a:p>
                      <a:pPr algn="just">
                        <a:lnSpc>
                          <a:spcPct val="107000"/>
                        </a:lnSpc>
                        <a:spcAft>
                          <a:spcPts val="800"/>
                        </a:spcAft>
                        <a:tabLst>
                          <a:tab pos="825500" algn="l"/>
                        </a:tabLst>
                      </a:pPr>
                      <a:r>
                        <a:rPr lang="en-GB" sz="1600" kern="100">
                          <a:effectLst/>
                          <a:latin typeface="Calibri" panose="020F0502020204030204" pitchFamily="34" charset="0"/>
                          <a:ea typeface="Calibri" panose="020F0502020204030204" pitchFamily="34" charset="0"/>
                          <a:cs typeface="Times New Roman" panose="02020603050405020304" pitchFamily="18" charset="0"/>
                        </a:rPr>
                        <a:t>Previous CLA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07000"/>
                        </a:lnSpc>
                        <a:spcAft>
                          <a:spcPts val="800"/>
                        </a:spcAft>
                        <a:tabLst>
                          <a:tab pos="825500" algn="l"/>
                        </a:tabLst>
                      </a:pPr>
                      <a:r>
                        <a:rPr lang="en-GB" sz="1600" kern="100" dirty="0">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93925719"/>
                  </a:ext>
                </a:extLst>
              </a:tr>
              <a:tr h="256890">
                <a:tc>
                  <a:txBody>
                    <a:bodyPr/>
                    <a:lstStyle/>
                    <a:p>
                      <a:pPr algn="just">
                        <a:lnSpc>
                          <a:spcPct val="107000"/>
                        </a:lnSpc>
                        <a:spcAft>
                          <a:spcPts val="800"/>
                        </a:spcAft>
                        <a:tabLst>
                          <a:tab pos="825500" algn="l"/>
                        </a:tabLst>
                      </a:pPr>
                      <a:r>
                        <a:rPr lang="en-GB" sz="1600" kern="100" dirty="0">
                          <a:effectLst/>
                          <a:latin typeface="Calibri" panose="020F0502020204030204" pitchFamily="34" charset="0"/>
                          <a:ea typeface="Calibri" panose="020F0502020204030204" pitchFamily="34" charset="0"/>
                          <a:cs typeface="Times New Roman" panose="02020603050405020304" pitchFamily="18" charset="0"/>
                        </a:rPr>
                        <a:t>CIN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07000"/>
                        </a:lnSpc>
                        <a:spcAft>
                          <a:spcPts val="800"/>
                        </a:spcAft>
                        <a:tabLst>
                          <a:tab pos="825500" algn="l"/>
                        </a:tabLst>
                      </a:pPr>
                      <a:r>
                        <a:rPr lang="en-GB" sz="1600" kern="100" dirty="0">
                          <a:effectLst/>
                          <a:latin typeface="Calibri" panose="020F0502020204030204" pitchFamily="34" charset="0"/>
                          <a:ea typeface="Calibri" panose="020F0502020204030204" pitchFamily="34" charset="0"/>
                          <a:cs typeface="Times New Roman" panose="02020603050405020304" pitchFamily="18" charset="0"/>
                        </a:rPr>
                        <a:t>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57712186"/>
                  </a:ext>
                </a:extLst>
              </a:tr>
              <a:tr h="256890">
                <a:tc>
                  <a:txBody>
                    <a:bodyPr/>
                    <a:lstStyle/>
                    <a:p>
                      <a:pPr algn="just">
                        <a:lnSpc>
                          <a:spcPct val="107000"/>
                        </a:lnSpc>
                        <a:spcAft>
                          <a:spcPts val="800"/>
                        </a:spcAft>
                        <a:tabLst>
                          <a:tab pos="825500" algn="l"/>
                        </a:tabLst>
                      </a:pPr>
                      <a:r>
                        <a:rPr lang="en-GB" sz="1600" kern="100">
                          <a:effectLst/>
                          <a:latin typeface="Calibri" panose="020F0502020204030204" pitchFamily="34" charset="0"/>
                          <a:ea typeface="Calibri" panose="020F0502020204030204" pitchFamily="34" charset="0"/>
                          <a:cs typeface="Times New Roman" panose="02020603050405020304" pitchFamily="18" charset="0"/>
                        </a:rPr>
                        <a:t>CP</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07000"/>
                        </a:lnSpc>
                        <a:spcAft>
                          <a:spcPts val="800"/>
                        </a:spcAft>
                        <a:tabLst>
                          <a:tab pos="825500" algn="l"/>
                        </a:tabLst>
                      </a:pPr>
                      <a:r>
                        <a:rPr lang="en-GB" sz="1600" kern="100">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92595488"/>
                  </a:ext>
                </a:extLst>
              </a:tr>
              <a:tr h="256890">
                <a:tc>
                  <a:txBody>
                    <a:bodyPr/>
                    <a:lstStyle/>
                    <a:p>
                      <a:pPr algn="just">
                        <a:lnSpc>
                          <a:spcPct val="107000"/>
                        </a:lnSpc>
                        <a:spcAft>
                          <a:spcPts val="800"/>
                        </a:spcAft>
                        <a:tabLst>
                          <a:tab pos="825500" algn="l"/>
                        </a:tabLst>
                      </a:pPr>
                      <a:r>
                        <a:rPr lang="en-GB" sz="1600" kern="100">
                          <a:effectLst/>
                          <a:latin typeface="Calibri" panose="020F0502020204030204" pitchFamily="34" charset="0"/>
                          <a:ea typeface="Calibri" panose="020F0502020204030204" pitchFamily="34" charset="0"/>
                          <a:cs typeface="Times New Roman" panose="02020603050405020304" pitchFamily="18" charset="0"/>
                        </a:rPr>
                        <a:t>Open TAF</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07000"/>
                        </a:lnSpc>
                        <a:spcAft>
                          <a:spcPts val="800"/>
                        </a:spcAft>
                        <a:tabLst>
                          <a:tab pos="825500" algn="l"/>
                        </a:tabLst>
                      </a:pPr>
                      <a:r>
                        <a:rPr lang="en-GB" sz="1600" kern="100" dirty="0">
                          <a:effectLst/>
                          <a:latin typeface="Calibri" panose="020F0502020204030204" pitchFamily="34" charset="0"/>
                          <a:ea typeface="Calibri" panose="020F0502020204030204" pitchFamily="34" charset="0"/>
                          <a:cs typeface="Times New Roman" panose="02020603050405020304" pitchFamily="18" charset="0"/>
                        </a:rPr>
                        <a:t>33%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44287727"/>
                  </a:ext>
                </a:extLst>
              </a:tr>
              <a:tr h="256890">
                <a:tc>
                  <a:txBody>
                    <a:bodyPr/>
                    <a:lstStyle/>
                    <a:p>
                      <a:pPr algn="just">
                        <a:lnSpc>
                          <a:spcPct val="107000"/>
                        </a:lnSpc>
                        <a:spcAft>
                          <a:spcPts val="800"/>
                        </a:spcAft>
                        <a:tabLst>
                          <a:tab pos="825500" algn="l"/>
                        </a:tabLst>
                      </a:pPr>
                      <a:r>
                        <a:rPr lang="en-GB" sz="1600" kern="100">
                          <a:effectLst/>
                          <a:latin typeface="Calibri" panose="020F0502020204030204" pitchFamily="34" charset="0"/>
                          <a:ea typeface="Calibri" panose="020F0502020204030204" pitchFamily="34" charset="0"/>
                          <a:cs typeface="Times New Roman" panose="02020603050405020304" pitchFamily="18" charset="0"/>
                        </a:rPr>
                        <a:t>Closed TAF</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07000"/>
                        </a:lnSpc>
                        <a:spcAft>
                          <a:spcPts val="800"/>
                        </a:spcAft>
                        <a:tabLst>
                          <a:tab pos="825500" algn="l"/>
                        </a:tabLst>
                      </a:pPr>
                      <a:r>
                        <a:rPr lang="en-GB" sz="1600" kern="100" dirty="0">
                          <a:effectLst/>
                          <a:latin typeface="Calibri" panose="020F0502020204030204" pitchFamily="34" charset="0"/>
                          <a:ea typeface="Calibri" panose="020F0502020204030204" pitchFamily="34" charset="0"/>
                          <a:cs typeface="Times New Roman" panose="02020603050405020304" pitchFamily="18" charset="0"/>
                        </a:rPr>
                        <a:t>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03389427"/>
                  </a:ext>
                </a:extLst>
              </a:tr>
              <a:tr h="256890">
                <a:tc>
                  <a:txBody>
                    <a:bodyPr/>
                    <a:lstStyle/>
                    <a:p>
                      <a:pPr algn="just">
                        <a:lnSpc>
                          <a:spcPct val="107000"/>
                        </a:lnSpc>
                        <a:spcAft>
                          <a:spcPts val="800"/>
                        </a:spcAft>
                        <a:tabLst>
                          <a:tab pos="825500" algn="l"/>
                        </a:tabLst>
                      </a:pPr>
                      <a:r>
                        <a:rPr lang="en-GB" sz="1600" kern="100">
                          <a:effectLst/>
                          <a:latin typeface="Calibri" panose="020F0502020204030204" pitchFamily="34" charset="0"/>
                          <a:ea typeface="Calibri" panose="020F0502020204030204" pitchFamily="34" charset="0"/>
                          <a:cs typeface="Times New Roman" panose="02020603050405020304" pitchFamily="18" charset="0"/>
                        </a:rPr>
                        <a:t>Behaviour in Community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07000"/>
                        </a:lnSpc>
                        <a:spcAft>
                          <a:spcPts val="800"/>
                        </a:spcAft>
                        <a:tabLst>
                          <a:tab pos="825500" algn="l"/>
                        </a:tabLst>
                      </a:pPr>
                      <a:r>
                        <a:rPr lang="en-GB" sz="1600" kern="100">
                          <a:effectLst/>
                          <a:latin typeface="Calibri" panose="020F0502020204030204" pitchFamily="34" charset="0"/>
                          <a:ea typeface="Calibri" panose="020F0502020204030204" pitchFamily="34" charset="0"/>
                          <a:cs typeface="Times New Roman" panose="02020603050405020304" pitchFamily="18" charset="0"/>
                        </a:rPr>
                        <a:t>100%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19781899"/>
                  </a:ext>
                </a:extLst>
              </a:tr>
              <a:tr h="256890">
                <a:tc>
                  <a:txBody>
                    <a:bodyPr/>
                    <a:lstStyle/>
                    <a:p>
                      <a:pPr algn="just">
                        <a:lnSpc>
                          <a:spcPct val="107000"/>
                        </a:lnSpc>
                        <a:spcAft>
                          <a:spcPts val="800"/>
                        </a:spcAft>
                        <a:tabLst>
                          <a:tab pos="825500" algn="l"/>
                        </a:tabLst>
                      </a:pPr>
                      <a:r>
                        <a:rPr lang="en-GB" sz="1600" kern="100">
                          <a:effectLst/>
                          <a:latin typeface="Calibri" panose="020F0502020204030204" pitchFamily="34" charset="0"/>
                          <a:ea typeface="Calibri" panose="020F0502020204030204" pitchFamily="34" charset="0"/>
                          <a:cs typeface="Times New Roman" panose="02020603050405020304" pitchFamily="18" charset="0"/>
                        </a:rPr>
                        <a:t>Behaviour in School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07000"/>
                        </a:lnSpc>
                        <a:spcAft>
                          <a:spcPts val="800"/>
                        </a:spcAft>
                        <a:tabLst>
                          <a:tab pos="825500" algn="l"/>
                        </a:tabLst>
                      </a:pPr>
                      <a:r>
                        <a:rPr lang="en-GB" sz="1600" kern="100">
                          <a:effectLst/>
                          <a:latin typeface="Calibri" panose="020F0502020204030204" pitchFamily="34" charset="0"/>
                          <a:ea typeface="Calibri" panose="020F0502020204030204" pitchFamily="34" charset="0"/>
                          <a:cs typeface="Times New Roman" panose="02020603050405020304" pitchFamily="18" charset="0"/>
                        </a:rPr>
                        <a:t>100%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15402434"/>
                  </a:ext>
                </a:extLst>
              </a:tr>
              <a:tr h="256890">
                <a:tc>
                  <a:txBody>
                    <a:bodyPr/>
                    <a:lstStyle/>
                    <a:p>
                      <a:pPr algn="just">
                        <a:lnSpc>
                          <a:spcPct val="107000"/>
                        </a:lnSpc>
                        <a:spcAft>
                          <a:spcPts val="800"/>
                        </a:spcAft>
                        <a:tabLst>
                          <a:tab pos="825500" algn="l"/>
                        </a:tabLst>
                      </a:pPr>
                      <a:r>
                        <a:rPr lang="en-GB" sz="1600" kern="100">
                          <a:effectLst/>
                          <a:latin typeface="Calibri" panose="020F0502020204030204" pitchFamily="34" charset="0"/>
                          <a:ea typeface="Calibri" panose="020F0502020204030204" pitchFamily="34" charset="0"/>
                          <a:cs typeface="Times New Roman" panose="02020603050405020304" pitchFamily="18" charset="0"/>
                        </a:rPr>
                        <a:t>Learning Need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07000"/>
                        </a:lnSpc>
                        <a:spcAft>
                          <a:spcPts val="800"/>
                        </a:spcAft>
                        <a:tabLst>
                          <a:tab pos="825500" algn="l"/>
                        </a:tabLst>
                      </a:pPr>
                      <a:r>
                        <a:rPr lang="en-GB" sz="1600" kern="100" dirty="0">
                          <a:effectLst/>
                          <a:latin typeface="Calibri" panose="020F0502020204030204" pitchFamily="34" charset="0"/>
                          <a:ea typeface="Calibri" panose="020F0502020204030204" pitchFamily="34" charset="0"/>
                          <a:cs typeface="Times New Roman" panose="02020603050405020304" pitchFamily="18" charset="0"/>
                        </a:rPr>
                        <a:t>42%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26693601"/>
                  </a:ext>
                </a:extLst>
              </a:tr>
              <a:tr h="256890">
                <a:tc>
                  <a:txBody>
                    <a:bodyPr/>
                    <a:lstStyle/>
                    <a:p>
                      <a:pPr algn="just">
                        <a:lnSpc>
                          <a:spcPct val="107000"/>
                        </a:lnSpc>
                        <a:spcAft>
                          <a:spcPts val="800"/>
                        </a:spcAft>
                        <a:tabLst>
                          <a:tab pos="825500" algn="l"/>
                        </a:tabLst>
                      </a:pPr>
                      <a:r>
                        <a:rPr lang="en-GB" sz="1600" kern="100">
                          <a:effectLst/>
                          <a:latin typeface="Calibri" panose="020F0502020204030204" pitchFamily="34" charset="0"/>
                          <a:ea typeface="Calibri" panose="020F0502020204030204" pitchFamily="34" charset="0"/>
                          <a:cs typeface="Times New Roman" panose="02020603050405020304" pitchFamily="18" charset="0"/>
                        </a:rPr>
                        <a:t>Medical/ Physical Need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07000"/>
                        </a:lnSpc>
                        <a:spcAft>
                          <a:spcPts val="800"/>
                        </a:spcAft>
                        <a:tabLst>
                          <a:tab pos="825500" algn="l"/>
                        </a:tabLst>
                      </a:pPr>
                      <a:r>
                        <a:rPr lang="en-GB" sz="1600" kern="100" dirty="0">
                          <a:effectLst/>
                          <a:latin typeface="Calibri" panose="020F0502020204030204" pitchFamily="34" charset="0"/>
                          <a:ea typeface="Calibri" panose="020F0502020204030204" pitchFamily="34" charset="0"/>
                          <a:cs typeface="Times New Roman" panose="02020603050405020304" pitchFamily="18" charset="0"/>
                        </a:rPr>
                        <a:t>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18839271"/>
                  </a:ext>
                </a:extLst>
              </a:tr>
              <a:tr h="256890">
                <a:tc>
                  <a:txBody>
                    <a:bodyPr/>
                    <a:lstStyle/>
                    <a:p>
                      <a:pPr algn="just">
                        <a:lnSpc>
                          <a:spcPct val="107000"/>
                        </a:lnSpc>
                        <a:spcAft>
                          <a:spcPts val="800"/>
                        </a:spcAft>
                        <a:tabLst>
                          <a:tab pos="825500" algn="l"/>
                        </a:tabLst>
                      </a:pPr>
                      <a:r>
                        <a:rPr lang="en-GB" sz="1600" kern="100">
                          <a:effectLst/>
                          <a:latin typeface="Calibri" panose="020F0502020204030204" pitchFamily="34" charset="0"/>
                          <a:ea typeface="Calibri" panose="020F0502020204030204" pitchFamily="34" charset="0"/>
                          <a:cs typeface="Times New Roman" panose="02020603050405020304" pitchFamily="18" charset="0"/>
                        </a:rPr>
                        <a:t>Risk of Exploitation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07000"/>
                        </a:lnSpc>
                        <a:spcAft>
                          <a:spcPts val="800"/>
                        </a:spcAft>
                        <a:tabLst>
                          <a:tab pos="825500" algn="l"/>
                        </a:tabLst>
                      </a:pPr>
                      <a:r>
                        <a:rPr lang="en-GB" sz="1600" kern="100" dirty="0">
                          <a:effectLst/>
                          <a:latin typeface="Calibri" panose="020F0502020204030204" pitchFamily="34" charset="0"/>
                          <a:ea typeface="Calibri" panose="020F0502020204030204" pitchFamily="34" charset="0"/>
                          <a:cs typeface="Times New Roman" panose="02020603050405020304" pitchFamily="18" charset="0"/>
                        </a:rPr>
                        <a:t>100%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24030605"/>
                  </a:ext>
                </a:extLst>
              </a:tr>
              <a:tr h="256890">
                <a:tc>
                  <a:txBody>
                    <a:bodyPr/>
                    <a:lstStyle/>
                    <a:p>
                      <a:pPr algn="just">
                        <a:lnSpc>
                          <a:spcPct val="107000"/>
                        </a:lnSpc>
                        <a:spcAft>
                          <a:spcPts val="800"/>
                        </a:spcAft>
                        <a:tabLst>
                          <a:tab pos="825500" algn="l"/>
                        </a:tabLst>
                      </a:pPr>
                      <a:r>
                        <a:rPr lang="en-GB" sz="1600" kern="100" dirty="0">
                          <a:effectLst/>
                          <a:latin typeface="Calibri" panose="020F0502020204030204" pitchFamily="34" charset="0"/>
                          <a:ea typeface="Calibri" panose="020F0502020204030204" pitchFamily="34" charset="0"/>
                          <a:cs typeface="Times New Roman" panose="02020603050405020304" pitchFamily="18" charset="0"/>
                        </a:rPr>
                        <a:t>Child/Family known to ASB Team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07000"/>
                        </a:lnSpc>
                        <a:spcAft>
                          <a:spcPts val="800"/>
                        </a:spcAft>
                        <a:tabLst>
                          <a:tab pos="825500" algn="l"/>
                        </a:tabLst>
                      </a:pPr>
                      <a:r>
                        <a:rPr lang="en-GB" sz="1600" kern="100" dirty="0">
                          <a:effectLst/>
                          <a:latin typeface="Calibri" panose="020F0502020204030204" pitchFamily="34" charset="0"/>
                          <a:ea typeface="Calibri" panose="020F0502020204030204" pitchFamily="34" charset="0"/>
                          <a:cs typeface="Times New Roman" panose="02020603050405020304" pitchFamily="18" charset="0"/>
                        </a:rPr>
                        <a:t>42%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966850"/>
                  </a:ext>
                </a:extLst>
              </a:tr>
              <a:tr h="256890">
                <a:tc>
                  <a:txBody>
                    <a:bodyPr/>
                    <a:lstStyle/>
                    <a:p>
                      <a:pPr algn="just">
                        <a:lnSpc>
                          <a:spcPct val="107000"/>
                        </a:lnSpc>
                        <a:spcAft>
                          <a:spcPts val="800"/>
                        </a:spcAft>
                        <a:tabLst>
                          <a:tab pos="825500" algn="l"/>
                        </a:tabLst>
                      </a:pPr>
                      <a:r>
                        <a:rPr lang="en-GB" sz="1600" kern="100" dirty="0">
                          <a:effectLst/>
                          <a:latin typeface="Calibri" panose="020F0502020204030204" pitchFamily="34" charset="0"/>
                          <a:ea typeface="Calibri" panose="020F0502020204030204" pitchFamily="34" charset="0"/>
                          <a:cs typeface="Times New Roman" panose="02020603050405020304" pitchFamily="18" charset="0"/>
                        </a:rPr>
                        <a:t>Child/Family known to Police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07000"/>
                        </a:lnSpc>
                        <a:spcAft>
                          <a:spcPts val="800"/>
                        </a:spcAft>
                        <a:tabLst>
                          <a:tab pos="825500" algn="l"/>
                        </a:tabLst>
                      </a:pPr>
                      <a:r>
                        <a:rPr lang="en-GB" sz="1600" kern="100">
                          <a:effectLst/>
                          <a:latin typeface="Calibri" panose="020F0502020204030204" pitchFamily="34" charset="0"/>
                          <a:ea typeface="Calibri" panose="020F0502020204030204" pitchFamily="34" charset="0"/>
                          <a:cs typeface="Times New Roman" panose="02020603050405020304" pitchFamily="18" charset="0"/>
                        </a:rPr>
                        <a:t>100%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31111416"/>
                  </a:ext>
                </a:extLst>
              </a:tr>
              <a:tr h="256890">
                <a:tc>
                  <a:txBody>
                    <a:bodyPr/>
                    <a:lstStyle/>
                    <a:p>
                      <a:pPr algn="just">
                        <a:lnSpc>
                          <a:spcPct val="107000"/>
                        </a:lnSpc>
                        <a:spcAft>
                          <a:spcPts val="800"/>
                        </a:spcAft>
                        <a:tabLst>
                          <a:tab pos="825500" algn="l"/>
                        </a:tabLst>
                      </a:pPr>
                      <a:r>
                        <a:rPr lang="en-GB" sz="1600" kern="100">
                          <a:effectLst/>
                          <a:latin typeface="Calibri" panose="020F0502020204030204" pitchFamily="34" charset="0"/>
                          <a:ea typeface="Calibri" panose="020F0502020204030204" pitchFamily="34" charset="0"/>
                          <a:cs typeface="Times New Roman" panose="02020603050405020304" pitchFamily="18" charset="0"/>
                        </a:rPr>
                        <a:t>Open to Childrens Services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07000"/>
                        </a:lnSpc>
                        <a:spcAft>
                          <a:spcPts val="800"/>
                        </a:spcAft>
                        <a:tabLst>
                          <a:tab pos="825500" algn="l"/>
                        </a:tabLst>
                      </a:pPr>
                      <a:r>
                        <a:rPr lang="en-GB" sz="1600" kern="100" dirty="0">
                          <a:effectLst/>
                          <a:latin typeface="Calibri" panose="020F0502020204030204" pitchFamily="34" charset="0"/>
                          <a:ea typeface="Calibri" panose="020F0502020204030204" pitchFamily="34" charset="0"/>
                          <a:cs typeface="Times New Roman" panose="02020603050405020304" pitchFamily="18" charset="0"/>
                        </a:rPr>
                        <a:t>17%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99966466"/>
                  </a:ext>
                </a:extLst>
              </a:tr>
            </a:tbl>
          </a:graphicData>
        </a:graphic>
      </p:graphicFrame>
      <p:pic>
        <p:nvPicPr>
          <p:cNvPr id="3" name="Picture 2">
            <a:extLst>
              <a:ext uri="{FF2B5EF4-FFF2-40B4-BE49-F238E27FC236}">
                <a16:creationId xmlns:a16="http://schemas.microsoft.com/office/drawing/2014/main" id="{8AAA5415-7E6A-E697-9EA9-13FE70F7280E}"/>
              </a:ext>
            </a:extLst>
          </p:cNvPr>
          <p:cNvPicPr>
            <a:picLocks noChangeAspect="1"/>
          </p:cNvPicPr>
          <p:nvPr/>
        </p:nvPicPr>
        <p:blipFill>
          <a:blip r:embed="rId3"/>
          <a:stretch>
            <a:fillRect/>
          </a:stretch>
        </p:blipFill>
        <p:spPr>
          <a:xfrm>
            <a:off x="251779" y="5700953"/>
            <a:ext cx="2033306" cy="907570"/>
          </a:xfrm>
          <a:prstGeom prst="rect">
            <a:avLst/>
          </a:prstGeom>
        </p:spPr>
      </p:pic>
    </p:spTree>
    <p:extLst>
      <p:ext uri="{BB962C8B-B14F-4D97-AF65-F5344CB8AC3E}">
        <p14:creationId xmlns:p14="http://schemas.microsoft.com/office/powerpoint/2010/main" val="19294245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65909-3F54-CE2F-6E83-A34040261B26}"/>
              </a:ext>
            </a:extLst>
          </p:cNvPr>
          <p:cNvSpPr>
            <a:spLocks noGrp="1"/>
          </p:cNvSpPr>
          <p:nvPr>
            <p:ph type="title"/>
          </p:nvPr>
        </p:nvSpPr>
        <p:spPr>
          <a:xfrm>
            <a:off x="273367" y="22750"/>
            <a:ext cx="10334625" cy="1325563"/>
          </a:xfrm>
        </p:spPr>
        <p:txBody>
          <a:bodyPr>
            <a:normAutofit/>
          </a:bodyPr>
          <a:lstStyle/>
          <a:p>
            <a:r>
              <a:rPr kumimoji="0" lang="en-GB" sz="4000" b="1" i="0" u="none" strike="noStrike" kern="1200" cap="none" spc="0" normalizeH="0" baseline="0" noProof="0" dirty="0">
                <a:ln>
                  <a:noFill/>
                </a:ln>
                <a:solidFill>
                  <a:prstClr val="black"/>
                </a:solidFill>
                <a:effectLst/>
                <a:uLnTx/>
                <a:uFillTx/>
                <a:latin typeface="Calibri" panose="020F0502020204030204"/>
                <a:ea typeface="+mj-ea"/>
                <a:cs typeface="+mj-cs"/>
              </a:rPr>
              <a:t>Intervention Programme</a:t>
            </a:r>
            <a:endParaRPr lang="en-GB" sz="4000" dirty="0"/>
          </a:p>
        </p:txBody>
      </p:sp>
      <p:sp>
        <p:nvSpPr>
          <p:cNvPr id="6" name="Isosceles Triangle 5">
            <a:extLst>
              <a:ext uri="{FF2B5EF4-FFF2-40B4-BE49-F238E27FC236}">
                <a16:creationId xmlns:a16="http://schemas.microsoft.com/office/drawing/2014/main" id="{7787FFE2-F618-9E70-A9BA-6CB7D72B7A78}"/>
              </a:ext>
            </a:extLst>
          </p:cNvPr>
          <p:cNvSpPr/>
          <p:nvPr/>
        </p:nvSpPr>
        <p:spPr>
          <a:xfrm rot="10800000">
            <a:off x="4098173" y="1407556"/>
            <a:ext cx="2485506" cy="2090717"/>
          </a:xfrm>
          <a:prstGeom prst="triangle">
            <a:avLst/>
          </a:prstGeom>
          <a:solidFill>
            <a:srgbClr val="E551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Isosceles Triangle 11">
            <a:extLst>
              <a:ext uri="{FF2B5EF4-FFF2-40B4-BE49-F238E27FC236}">
                <a16:creationId xmlns:a16="http://schemas.microsoft.com/office/drawing/2014/main" id="{515A27FA-6485-8B1B-07C2-3DC072A4E5D9}"/>
              </a:ext>
            </a:extLst>
          </p:cNvPr>
          <p:cNvSpPr/>
          <p:nvPr/>
        </p:nvSpPr>
        <p:spPr>
          <a:xfrm rot="14315066">
            <a:off x="5401885" y="1949676"/>
            <a:ext cx="2485506" cy="2090717"/>
          </a:xfrm>
          <a:prstGeom prst="triangle">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Isosceles Triangle 12">
            <a:extLst>
              <a:ext uri="{FF2B5EF4-FFF2-40B4-BE49-F238E27FC236}">
                <a16:creationId xmlns:a16="http://schemas.microsoft.com/office/drawing/2014/main" id="{D99ADB98-9AC3-9262-BE4A-94213010845F}"/>
              </a:ext>
            </a:extLst>
          </p:cNvPr>
          <p:cNvSpPr/>
          <p:nvPr/>
        </p:nvSpPr>
        <p:spPr>
          <a:xfrm rot="17991564">
            <a:off x="5401885" y="3366956"/>
            <a:ext cx="2485506" cy="2090717"/>
          </a:xfrm>
          <a:prstGeom prst="triangle">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Isosceles Triangle 13">
            <a:extLst>
              <a:ext uri="{FF2B5EF4-FFF2-40B4-BE49-F238E27FC236}">
                <a16:creationId xmlns:a16="http://schemas.microsoft.com/office/drawing/2014/main" id="{1E0D61C7-1F83-CCA0-C5E7-6EC0A3FE709B}"/>
              </a:ext>
            </a:extLst>
          </p:cNvPr>
          <p:cNvSpPr/>
          <p:nvPr/>
        </p:nvSpPr>
        <p:spPr>
          <a:xfrm rot="14315066">
            <a:off x="3869277" y="4479933"/>
            <a:ext cx="2485506" cy="2090717"/>
          </a:xfrm>
          <a:prstGeom prst="triangle">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Isosceles Triangle 15">
            <a:extLst>
              <a:ext uri="{FF2B5EF4-FFF2-40B4-BE49-F238E27FC236}">
                <a16:creationId xmlns:a16="http://schemas.microsoft.com/office/drawing/2014/main" id="{3A02B75A-E426-CD9B-1E03-87B9DFFD169D}"/>
              </a:ext>
            </a:extLst>
          </p:cNvPr>
          <p:cNvSpPr/>
          <p:nvPr/>
        </p:nvSpPr>
        <p:spPr>
          <a:xfrm rot="10800000">
            <a:off x="2577673" y="3880463"/>
            <a:ext cx="2485506" cy="2090717"/>
          </a:xfrm>
          <a:prstGeom prst="triangle">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Isosceles Triangle 16">
            <a:extLst>
              <a:ext uri="{FF2B5EF4-FFF2-40B4-BE49-F238E27FC236}">
                <a16:creationId xmlns:a16="http://schemas.microsoft.com/office/drawing/2014/main" id="{896229F1-DF05-91C8-1532-D434B3AD63C3}"/>
              </a:ext>
            </a:extLst>
          </p:cNvPr>
          <p:cNvSpPr/>
          <p:nvPr/>
        </p:nvSpPr>
        <p:spPr>
          <a:xfrm rot="14315066">
            <a:off x="2236201" y="1967659"/>
            <a:ext cx="2485506" cy="2090717"/>
          </a:xfrm>
          <a:prstGeom prst="triangle">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TextBox 17">
            <a:extLst>
              <a:ext uri="{FF2B5EF4-FFF2-40B4-BE49-F238E27FC236}">
                <a16:creationId xmlns:a16="http://schemas.microsoft.com/office/drawing/2014/main" id="{57D91AFC-0EBE-7C54-7C43-9D3C20EFFF81}"/>
              </a:ext>
            </a:extLst>
          </p:cNvPr>
          <p:cNvSpPr txBox="1"/>
          <p:nvPr/>
        </p:nvSpPr>
        <p:spPr>
          <a:xfrm>
            <a:off x="4605251" y="1579418"/>
            <a:ext cx="1490749" cy="671915"/>
          </a:xfrm>
          <a:prstGeom prst="rect">
            <a:avLst/>
          </a:prstGeom>
          <a:noFill/>
        </p:spPr>
        <p:txBody>
          <a:bodyPr wrap="square" rtlCol="0">
            <a:sp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GB" sz="1800" b="1" i="0" u="none" strike="noStrike" kern="1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Healthy Relationships</a:t>
            </a:r>
            <a:endParaRPr kumimoji="0" lang="en-GB" sz="1800" b="0" i="0" u="none" strike="noStrike" kern="1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19" name="TextBox 18">
            <a:extLst>
              <a:ext uri="{FF2B5EF4-FFF2-40B4-BE49-F238E27FC236}">
                <a16:creationId xmlns:a16="http://schemas.microsoft.com/office/drawing/2014/main" id="{BDAD0026-DEC7-BCE8-CAD9-2DAB48B9600A}"/>
              </a:ext>
            </a:extLst>
          </p:cNvPr>
          <p:cNvSpPr txBox="1"/>
          <p:nvPr/>
        </p:nvSpPr>
        <p:spPr>
          <a:xfrm rot="3415828">
            <a:off x="6419423" y="2332978"/>
            <a:ext cx="1520132" cy="671915"/>
          </a:xfrm>
          <a:prstGeom prst="rect">
            <a:avLst/>
          </a:prstGeom>
          <a:noFill/>
        </p:spPr>
        <p:txBody>
          <a:bodyPr wrap="square" rtlCol="0">
            <a:sp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GB" sz="1800" b="1"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Victim Awareness</a:t>
            </a:r>
            <a:endParaRPr kumimoji="0" lang="en-GB"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20" name="TextBox 19">
            <a:extLst>
              <a:ext uri="{FF2B5EF4-FFF2-40B4-BE49-F238E27FC236}">
                <a16:creationId xmlns:a16="http://schemas.microsoft.com/office/drawing/2014/main" id="{496B6EBA-372E-41D1-4479-4006E1E502BB}"/>
              </a:ext>
            </a:extLst>
          </p:cNvPr>
          <p:cNvSpPr txBox="1"/>
          <p:nvPr/>
        </p:nvSpPr>
        <p:spPr>
          <a:xfrm rot="18023235">
            <a:off x="6501552" y="4502205"/>
            <a:ext cx="1621274" cy="375552"/>
          </a:xfrm>
          <a:prstGeom prst="rect">
            <a:avLst/>
          </a:prstGeom>
          <a:noFill/>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GB" sz="1800" b="1"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Peer Pressure</a:t>
            </a:r>
            <a:endParaRPr kumimoji="0" lang="en-GB" sz="105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21" name="TextBox 20">
            <a:extLst>
              <a:ext uri="{FF2B5EF4-FFF2-40B4-BE49-F238E27FC236}">
                <a16:creationId xmlns:a16="http://schemas.microsoft.com/office/drawing/2014/main" id="{3586DEA6-65FB-3897-B95B-F4B1832B9259}"/>
              </a:ext>
            </a:extLst>
          </p:cNvPr>
          <p:cNvSpPr txBox="1"/>
          <p:nvPr/>
        </p:nvSpPr>
        <p:spPr>
          <a:xfrm>
            <a:off x="4605251" y="5664301"/>
            <a:ext cx="1670858" cy="375552"/>
          </a:xfrm>
          <a:prstGeom prst="rect">
            <a:avLst/>
          </a:prstGeom>
          <a:noFill/>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GB" sz="1800" b="1"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Online Safety </a:t>
            </a:r>
            <a:endParaRPr kumimoji="0" lang="en-GB" sz="105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22" name="TextBox 21">
            <a:extLst>
              <a:ext uri="{FF2B5EF4-FFF2-40B4-BE49-F238E27FC236}">
                <a16:creationId xmlns:a16="http://schemas.microsoft.com/office/drawing/2014/main" id="{4F7FC63C-E8C5-6575-3B16-FCCB41ED5A8A}"/>
              </a:ext>
            </a:extLst>
          </p:cNvPr>
          <p:cNvSpPr txBox="1"/>
          <p:nvPr/>
        </p:nvSpPr>
        <p:spPr>
          <a:xfrm rot="3555403">
            <a:off x="2870972" y="4409981"/>
            <a:ext cx="1501609" cy="671915"/>
          </a:xfrm>
          <a:prstGeom prst="rect">
            <a:avLst/>
          </a:prstGeom>
          <a:noFill/>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GB" sz="1800" b="1"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Behaviour &amp; Emotions </a:t>
            </a:r>
            <a:endParaRPr kumimoji="0" lang="en-GB" sz="11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23" name="TextBox 22">
            <a:extLst>
              <a:ext uri="{FF2B5EF4-FFF2-40B4-BE49-F238E27FC236}">
                <a16:creationId xmlns:a16="http://schemas.microsoft.com/office/drawing/2014/main" id="{AABFCDC5-5866-E6D1-FEF7-D7205390D58A}"/>
              </a:ext>
            </a:extLst>
          </p:cNvPr>
          <p:cNvSpPr txBox="1"/>
          <p:nvPr/>
        </p:nvSpPr>
        <p:spPr>
          <a:xfrm rot="17708921">
            <a:off x="2761008" y="2316970"/>
            <a:ext cx="1379911" cy="684193"/>
          </a:xfrm>
          <a:prstGeom prst="rect">
            <a:avLst/>
          </a:prstGeom>
          <a:noFill/>
        </p:spPr>
        <p:txBody>
          <a:bodyPr wrap="square" rtlCol="0">
            <a:sp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GB" sz="1800" b="1" i="0" u="none" strike="noStrike" kern="1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rPr>
              <a:t>Future Aspirations </a:t>
            </a:r>
            <a:endParaRPr kumimoji="0" lang="en-GB" sz="105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122DCD29-EB55-BCBC-B37C-FF023E415C48}"/>
              </a:ext>
            </a:extLst>
          </p:cNvPr>
          <p:cNvPicPr>
            <a:picLocks noChangeAspect="1"/>
          </p:cNvPicPr>
          <p:nvPr/>
        </p:nvPicPr>
        <p:blipFill>
          <a:blip r:embed="rId3"/>
          <a:stretch>
            <a:fillRect/>
          </a:stretch>
        </p:blipFill>
        <p:spPr>
          <a:xfrm>
            <a:off x="251779" y="5700953"/>
            <a:ext cx="2033306" cy="907570"/>
          </a:xfrm>
          <a:prstGeom prst="rect">
            <a:avLst/>
          </a:prstGeom>
        </p:spPr>
      </p:pic>
    </p:spTree>
    <p:extLst>
      <p:ext uri="{BB962C8B-B14F-4D97-AF65-F5344CB8AC3E}">
        <p14:creationId xmlns:p14="http://schemas.microsoft.com/office/powerpoint/2010/main" val="22124672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B81D6-2DCD-3EA4-CB19-888D658BD484}"/>
              </a:ext>
            </a:extLst>
          </p:cNvPr>
          <p:cNvSpPr>
            <a:spLocks noGrp="1"/>
          </p:cNvSpPr>
          <p:nvPr>
            <p:ph type="title"/>
          </p:nvPr>
        </p:nvSpPr>
        <p:spPr>
          <a:xfrm>
            <a:off x="332554" y="0"/>
            <a:ext cx="10334625" cy="1325563"/>
          </a:xfrm>
        </p:spPr>
        <p:txBody>
          <a:bodyPr>
            <a:normAutofit/>
          </a:bodyPr>
          <a:lstStyle/>
          <a:p>
            <a:r>
              <a:rPr kumimoji="0" lang="en-GB" sz="3600" b="1" i="0" u="none" strike="noStrike" kern="1200" cap="none" spc="0" normalizeH="0" baseline="0" noProof="0" dirty="0">
                <a:ln>
                  <a:noFill/>
                </a:ln>
                <a:solidFill>
                  <a:prstClr val="black"/>
                </a:solidFill>
                <a:effectLst/>
                <a:uLnTx/>
                <a:uFillTx/>
                <a:latin typeface="Calibri" panose="020F0502020204030204"/>
                <a:ea typeface="+mj-ea"/>
                <a:cs typeface="+mj-cs"/>
              </a:rPr>
              <a:t>Impact for those students identified as RED</a:t>
            </a:r>
            <a:endParaRPr lang="en-GB" sz="3600" dirty="0"/>
          </a:p>
        </p:txBody>
      </p:sp>
      <p:sp>
        <p:nvSpPr>
          <p:cNvPr id="4" name="Content Placeholder 2">
            <a:extLst>
              <a:ext uri="{FF2B5EF4-FFF2-40B4-BE49-F238E27FC236}">
                <a16:creationId xmlns:a16="http://schemas.microsoft.com/office/drawing/2014/main" id="{25571307-5F72-3ACD-74DA-B4BF645DE36C}"/>
              </a:ext>
            </a:extLst>
          </p:cNvPr>
          <p:cNvSpPr txBox="1">
            <a:spLocks/>
          </p:cNvSpPr>
          <p:nvPr/>
        </p:nvSpPr>
        <p:spPr>
          <a:xfrm>
            <a:off x="149299" y="1034746"/>
            <a:ext cx="10334625" cy="43513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0" indent="-342900">
              <a:lnSpc>
                <a:spcPct val="100000"/>
              </a:lnSpc>
              <a:spcBef>
                <a:spcPts val="0"/>
              </a:spcBef>
              <a:tabLst>
                <a:tab pos="825500" algn="l"/>
              </a:tabLst>
            </a:pPr>
            <a:r>
              <a:rPr lang="en-GB" sz="2400" kern="100" dirty="0">
                <a:latin typeface="Calibri" panose="020F0502020204030204" pitchFamily="34" charset="0"/>
                <a:ea typeface="Calibri" panose="020F0502020204030204" pitchFamily="34" charset="0"/>
                <a:cs typeface="Times New Roman" panose="02020603050405020304" pitchFamily="18" charset="0"/>
              </a:rPr>
              <a:t>Total number of students = 12 </a:t>
            </a:r>
          </a:p>
          <a:p>
            <a:pPr marL="571500" indent="-342900">
              <a:lnSpc>
                <a:spcPct val="100000"/>
              </a:lnSpc>
              <a:spcBef>
                <a:spcPts val="0"/>
              </a:spcBef>
              <a:tabLst>
                <a:tab pos="825500" algn="l"/>
              </a:tabLst>
            </a:pPr>
            <a:r>
              <a:rPr lang="en-GB" sz="2400" kern="100" dirty="0">
                <a:latin typeface="Calibri" panose="020F0502020204030204" pitchFamily="34" charset="0"/>
                <a:ea typeface="Calibri" panose="020F0502020204030204" pitchFamily="34" charset="0"/>
                <a:cs typeface="Times New Roman" panose="02020603050405020304" pitchFamily="18" charset="0"/>
              </a:rPr>
              <a:t>Total number of students identified with SEND = 7</a:t>
            </a:r>
          </a:p>
          <a:p>
            <a:pPr marL="571500" indent="-342900">
              <a:lnSpc>
                <a:spcPct val="100000"/>
              </a:lnSpc>
              <a:spcBef>
                <a:spcPts val="0"/>
              </a:spcBef>
              <a:tabLst>
                <a:tab pos="825500" algn="l"/>
              </a:tabLst>
            </a:pPr>
            <a:r>
              <a:rPr lang="en-GB" sz="2400" kern="100" dirty="0">
                <a:latin typeface="Calibri" panose="020F0502020204030204" pitchFamily="34" charset="0"/>
                <a:ea typeface="Calibri" panose="020F0502020204030204" pitchFamily="34" charset="0"/>
                <a:cs typeface="Times New Roman" panose="02020603050405020304" pitchFamily="18" charset="0"/>
              </a:rPr>
              <a:t>Total number of students with an EHCP = 2</a:t>
            </a:r>
          </a:p>
          <a:p>
            <a:pPr marL="571500" indent="-342900">
              <a:lnSpc>
                <a:spcPct val="100000"/>
              </a:lnSpc>
              <a:spcBef>
                <a:spcPts val="0"/>
              </a:spcBef>
              <a:tabLst>
                <a:tab pos="825500" algn="l"/>
              </a:tabLst>
            </a:pPr>
            <a:r>
              <a:rPr lang="en-GB" sz="2400" kern="100" dirty="0">
                <a:latin typeface="Calibri" panose="020F0502020204030204" pitchFamily="34" charset="0"/>
                <a:ea typeface="Calibri" panose="020F0502020204030204" pitchFamily="34" charset="0"/>
                <a:cs typeface="Times New Roman" panose="02020603050405020304" pitchFamily="18" charset="0"/>
              </a:rPr>
              <a:t>Average attendance in Year 6 = 80%</a:t>
            </a:r>
          </a:p>
          <a:p>
            <a:pPr marL="571500" indent="-342900">
              <a:lnSpc>
                <a:spcPct val="100000"/>
              </a:lnSpc>
              <a:spcBef>
                <a:spcPts val="0"/>
              </a:spcBef>
              <a:tabLst>
                <a:tab pos="825500" algn="l"/>
              </a:tabLst>
            </a:pPr>
            <a:r>
              <a:rPr lang="en-GB" sz="2400" kern="100" dirty="0">
                <a:latin typeface="Calibri" panose="020F0502020204030204" pitchFamily="34" charset="0"/>
                <a:ea typeface="Calibri" panose="020F0502020204030204" pitchFamily="34" charset="0"/>
                <a:cs typeface="Times New Roman" panose="02020603050405020304" pitchFamily="18" charset="0"/>
              </a:rPr>
              <a:t>Average attendance in Year 7 = 85%</a:t>
            </a:r>
          </a:p>
          <a:p>
            <a:pPr marL="571500" indent="-342900">
              <a:lnSpc>
                <a:spcPct val="100000"/>
              </a:lnSpc>
              <a:spcBef>
                <a:spcPts val="0"/>
              </a:spcBef>
              <a:tabLst>
                <a:tab pos="825500" algn="l"/>
              </a:tabLst>
            </a:pPr>
            <a:r>
              <a:rPr lang="en-GB" sz="2400" kern="100" dirty="0">
                <a:latin typeface="Calibri" panose="020F0502020204030204" pitchFamily="34" charset="0"/>
                <a:ea typeface="Calibri" panose="020F0502020204030204" pitchFamily="34" charset="0"/>
                <a:cs typeface="Times New Roman" panose="02020603050405020304" pitchFamily="18" charset="0"/>
              </a:rPr>
              <a:t>Number of students open to Children’s Services = 2</a:t>
            </a:r>
          </a:p>
          <a:p>
            <a:pPr marL="571500" indent="-342900">
              <a:lnSpc>
                <a:spcPct val="100000"/>
              </a:lnSpc>
              <a:spcBef>
                <a:spcPts val="0"/>
              </a:spcBef>
              <a:tabLst>
                <a:tab pos="825500" algn="l"/>
              </a:tabLst>
            </a:pPr>
            <a:r>
              <a:rPr lang="en-GB" sz="2400" kern="100" dirty="0">
                <a:latin typeface="Calibri" panose="020F0502020204030204" pitchFamily="34" charset="0"/>
                <a:ea typeface="Calibri" panose="020F0502020204030204" pitchFamily="34" charset="0"/>
                <a:cs typeface="Times New Roman" panose="02020603050405020304" pitchFamily="18" charset="0"/>
              </a:rPr>
              <a:t>Number of students referred to Behaviour Panel = 0</a:t>
            </a:r>
          </a:p>
          <a:p>
            <a:pPr marL="571500" indent="-342900">
              <a:lnSpc>
                <a:spcPct val="100000"/>
              </a:lnSpc>
              <a:spcBef>
                <a:spcPts val="0"/>
              </a:spcBef>
              <a:tabLst>
                <a:tab pos="825500" algn="l"/>
              </a:tabLst>
            </a:pPr>
            <a:r>
              <a:rPr lang="en-GB" sz="2400" kern="100" dirty="0">
                <a:latin typeface="Calibri" panose="020F0502020204030204" pitchFamily="34" charset="0"/>
                <a:ea typeface="Calibri" panose="020F0502020204030204" pitchFamily="34" charset="0"/>
                <a:cs typeface="Times New Roman" panose="02020603050405020304" pitchFamily="18" charset="0"/>
              </a:rPr>
              <a:t>Number of students who have received a suspension = 0</a:t>
            </a:r>
          </a:p>
          <a:p>
            <a:pPr marL="571500" indent="-342900">
              <a:lnSpc>
                <a:spcPct val="100000"/>
              </a:lnSpc>
              <a:spcBef>
                <a:spcPts val="0"/>
              </a:spcBef>
              <a:tabLst>
                <a:tab pos="825500" algn="l"/>
              </a:tabLst>
            </a:pPr>
            <a:r>
              <a:rPr lang="en-GB" sz="2400" kern="100" dirty="0">
                <a:latin typeface="Calibri" panose="020F0502020204030204" pitchFamily="34" charset="0"/>
                <a:ea typeface="Calibri" panose="020F0502020204030204" pitchFamily="34" charset="0"/>
                <a:cs typeface="Times New Roman" panose="02020603050405020304" pitchFamily="18" charset="0"/>
              </a:rPr>
              <a:t>Number of students now placed in a specialist provision = 1</a:t>
            </a:r>
          </a:p>
          <a:p>
            <a:pPr marL="571500" indent="-342900">
              <a:lnSpc>
                <a:spcPct val="100000"/>
              </a:lnSpc>
              <a:spcBef>
                <a:spcPts val="0"/>
              </a:spcBef>
              <a:tabLst>
                <a:tab pos="825500" algn="l"/>
              </a:tabLst>
            </a:pPr>
            <a:r>
              <a:rPr lang="en-GB" sz="2400" kern="100" dirty="0">
                <a:latin typeface="Calibri" panose="020F0502020204030204" pitchFamily="34" charset="0"/>
                <a:ea typeface="Calibri" panose="020F0502020204030204" pitchFamily="34" charset="0"/>
                <a:cs typeface="Times New Roman" panose="02020603050405020304" pitchFamily="18" charset="0"/>
              </a:rPr>
              <a:t>Involvement with ASB Team from 2018-2023 for 4 students</a:t>
            </a:r>
          </a:p>
          <a:p>
            <a:pPr indent="0">
              <a:lnSpc>
                <a:spcPct val="100000"/>
              </a:lnSpc>
              <a:spcBef>
                <a:spcPts val="0"/>
              </a:spcBef>
              <a:buNone/>
              <a:tabLst>
                <a:tab pos="825500" algn="l"/>
              </a:tabLst>
            </a:pPr>
            <a:endParaRPr lang="en-GB" sz="2400" kern="100" dirty="0">
              <a:latin typeface="Calibri" panose="020F0502020204030204" pitchFamily="34" charset="0"/>
              <a:ea typeface="Calibri" panose="020F0502020204030204" pitchFamily="34" charset="0"/>
              <a:cs typeface="Times New Roman" panose="02020603050405020304" pitchFamily="18" charset="0"/>
            </a:endParaRPr>
          </a:p>
          <a:p>
            <a:pPr indent="0">
              <a:lnSpc>
                <a:spcPct val="100000"/>
              </a:lnSpc>
              <a:spcBef>
                <a:spcPts val="0"/>
              </a:spcBef>
              <a:buNone/>
              <a:tabLst>
                <a:tab pos="825500" algn="l"/>
              </a:tabLst>
            </a:pPr>
            <a:endParaRPr lang="en-GB" sz="2400" kern="1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7" name="Picture 6" descr="A diagram of a diagram of a company&#10;&#10;Description automatically generated">
            <a:extLst>
              <a:ext uri="{FF2B5EF4-FFF2-40B4-BE49-F238E27FC236}">
                <a16:creationId xmlns:a16="http://schemas.microsoft.com/office/drawing/2014/main" id="{6690C015-BE58-F3C6-0906-60015CBA868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3084" t="14534" r="38490" b="19231"/>
          <a:stretch/>
        </p:blipFill>
        <p:spPr bwMode="auto">
          <a:xfrm>
            <a:off x="8909612" y="1691421"/>
            <a:ext cx="2489489" cy="2363969"/>
          </a:xfrm>
          <a:prstGeom prst="rect">
            <a:avLst/>
          </a:prstGeom>
          <a:noFill/>
          <a:ln>
            <a:noFill/>
          </a:ln>
        </p:spPr>
      </p:pic>
      <p:pic>
        <p:nvPicPr>
          <p:cNvPr id="3" name="Picture 2">
            <a:extLst>
              <a:ext uri="{FF2B5EF4-FFF2-40B4-BE49-F238E27FC236}">
                <a16:creationId xmlns:a16="http://schemas.microsoft.com/office/drawing/2014/main" id="{9DE5EC3C-AA64-B4E2-4119-8B2A6702A678}"/>
              </a:ext>
            </a:extLst>
          </p:cNvPr>
          <p:cNvPicPr>
            <a:picLocks noChangeAspect="1"/>
          </p:cNvPicPr>
          <p:nvPr/>
        </p:nvPicPr>
        <p:blipFill>
          <a:blip r:embed="rId3"/>
          <a:stretch>
            <a:fillRect/>
          </a:stretch>
        </p:blipFill>
        <p:spPr>
          <a:xfrm>
            <a:off x="251779" y="5700953"/>
            <a:ext cx="2033306" cy="907570"/>
          </a:xfrm>
          <a:prstGeom prst="rect">
            <a:avLst/>
          </a:prstGeom>
        </p:spPr>
      </p:pic>
    </p:spTree>
    <p:extLst>
      <p:ext uri="{BB962C8B-B14F-4D97-AF65-F5344CB8AC3E}">
        <p14:creationId xmlns:p14="http://schemas.microsoft.com/office/powerpoint/2010/main" val="41813162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B81D6-2DCD-3EA4-CB19-888D658BD484}"/>
              </a:ext>
            </a:extLst>
          </p:cNvPr>
          <p:cNvSpPr>
            <a:spLocks noGrp="1"/>
          </p:cNvSpPr>
          <p:nvPr>
            <p:ph type="title"/>
          </p:nvPr>
        </p:nvSpPr>
        <p:spPr>
          <a:xfrm>
            <a:off x="417777" y="0"/>
            <a:ext cx="10334625" cy="1325563"/>
          </a:xfrm>
        </p:spPr>
        <p:txBody>
          <a:bodyPr>
            <a:normAutofit/>
          </a:bodyPr>
          <a:lstStyle/>
          <a:p>
            <a:r>
              <a:rPr kumimoji="0" lang="en-GB" sz="3600" b="1" i="0" u="none" strike="noStrike" kern="1200" cap="none" spc="0" normalizeH="0" baseline="0" noProof="0" dirty="0">
                <a:ln>
                  <a:noFill/>
                </a:ln>
                <a:solidFill>
                  <a:prstClr val="black"/>
                </a:solidFill>
                <a:effectLst/>
                <a:uLnTx/>
                <a:uFillTx/>
                <a:latin typeface="Calibri" panose="020F0502020204030204"/>
                <a:ea typeface="+mj-ea"/>
                <a:cs typeface="+mj-cs"/>
              </a:rPr>
              <a:t>Impact for those students identified as RED</a:t>
            </a:r>
            <a:endParaRPr lang="en-GB" sz="3600" dirty="0"/>
          </a:p>
        </p:txBody>
      </p:sp>
      <p:sp>
        <p:nvSpPr>
          <p:cNvPr id="4" name="Content Placeholder 2">
            <a:extLst>
              <a:ext uri="{FF2B5EF4-FFF2-40B4-BE49-F238E27FC236}">
                <a16:creationId xmlns:a16="http://schemas.microsoft.com/office/drawing/2014/main" id="{25571307-5F72-3ACD-74DA-B4BF645DE36C}"/>
              </a:ext>
            </a:extLst>
          </p:cNvPr>
          <p:cNvSpPr txBox="1">
            <a:spLocks/>
          </p:cNvSpPr>
          <p:nvPr/>
        </p:nvSpPr>
        <p:spPr>
          <a:xfrm>
            <a:off x="177146" y="932489"/>
            <a:ext cx="11228791" cy="43513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0">
              <a:lnSpc>
                <a:spcPct val="100000"/>
              </a:lnSpc>
              <a:spcBef>
                <a:spcPts val="0"/>
              </a:spcBef>
              <a:buNone/>
              <a:tabLst>
                <a:tab pos="825500" algn="l"/>
              </a:tabLst>
            </a:pPr>
            <a:r>
              <a:rPr lang="en-GB" sz="2000" kern="100" dirty="0">
                <a:latin typeface="Calibri" panose="020F0502020204030204" pitchFamily="34" charset="0"/>
                <a:ea typeface="Calibri" panose="020F0502020204030204" pitchFamily="34" charset="0"/>
                <a:cs typeface="Times New Roman" panose="02020603050405020304" pitchFamily="18" charset="0"/>
              </a:rPr>
              <a:t>Student Voice</a:t>
            </a:r>
          </a:p>
          <a:p>
            <a:pPr indent="0">
              <a:lnSpc>
                <a:spcPct val="100000"/>
              </a:lnSpc>
              <a:spcBef>
                <a:spcPts val="0"/>
              </a:spcBef>
              <a:buNone/>
              <a:tabLst>
                <a:tab pos="825500" algn="l"/>
              </a:tabLst>
            </a:pPr>
            <a:r>
              <a:rPr lang="en-GB" sz="2000" kern="100" dirty="0">
                <a:latin typeface="Calibri" panose="020F0502020204030204" pitchFamily="34" charset="0"/>
                <a:ea typeface="Calibri" panose="020F0502020204030204" pitchFamily="34" charset="0"/>
                <a:cs typeface="Times New Roman" panose="02020603050405020304" pitchFamily="18" charset="0"/>
              </a:rPr>
              <a:t>‘I had trouble with friends in Primary which caused me to have trust issues so would prefer close friends. I have made friends, and I have a close one. I really like school but sometimes I struggle to focus because I have stuff going on at home, but I have a member of staff who supports me’</a:t>
            </a:r>
          </a:p>
          <a:p>
            <a:pPr indent="0">
              <a:lnSpc>
                <a:spcPct val="100000"/>
              </a:lnSpc>
              <a:spcBef>
                <a:spcPts val="0"/>
              </a:spcBef>
              <a:buNone/>
              <a:tabLst>
                <a:tab pos="825500" algn="l"/>
              </a:tabLst>
            </a:pPr>
            <a:endParaRPr lang="en-GB" sz="2000" kern="100" dirty="0">
              <a:latin typeface="Calibri" panose="020F0502020204030204" pitchFamily="34" charset="0"/>
              <a:ea typeface="Calibri" panose="020F0502020204030204" pitchFamily="34" charset="0"/>
              <a:cs typeface="Times New Roman" panose="02020603050405020304" pitchFamily="18" charset="0"/>
            </a:endParaRPr>
          </a:p>
          <a:p>
            <a:pPr indent="0">
              <a:lnSpc>
                <a:spcPct val="100000"/>
              </a:lnSpc>
              <a:spcBef>
                <a:spcPts val="0"/>
              </a:spcBef>
              <a:buNone/>
              <a:tabLst>
                <a:tab pos="825500" algn="l"/>
              </a:tabLst>
            </a:pPr>
            <a:r>
              <a:rPr lang="en-GB" sz="2000" kern="100" dirty="0">
                <a:latin typeface="Calibri" panose="020F0502020204030204" pitchFamily="34" charset="0"/>
                <a:ea typeface="Calibri" panose="020F0502020204030204" pitchFamily="34" charset="0"/>
                <a:cs typeface="Times New Roman" panose="02020603050405020304" pitchFamily="18" charset="0"/>
              </a:rPr>
              <a:t>‘School is great, it is fun. PE and Maths are the best lessons. I also got on the school football team. I have learnt lots of new skills’</a:t>
            </a:r>
          </a:p>
          <a:p>
            <a:pPr indent="0">
              <a:lnSpc>
                <a:spcPct val="100000"/>
              </a:lnSpc>
              <a:spcBef>
                <a:spcPts val="0"/>
              </a:spcBef>
              <a:buNone/>
              <a:tabLst>
                <a:tab pos="825500" algn="l"/>
              </a:tabLst>
            </a:pPr>
            <a:endParaRPr lang="en-GB" sz="2000" kern="100" dirty="0">
              <a:latin typeface="Calibri" panose="020F0502020204030204" pitchFamily="34" charset="0"/>
              <a:ea typeface="Calibri" panose="020F0502020204030204" pitchFamily="34" charset="0"/>
              <a:cs typeface="Times New Roman" panose="02020603050405020304" pitchFamily="18" charset="0"/>
            </a:endParaRPr>
          </a:p>
          <a:p>
            <a:pPr indent="0">
              <a:lnSpc>
                <a:spcPct val="100000"/>
              </a:lnSpc>
              <a:spcBef>
                <a:spcPts val="0"/>
              </a:spcBef>
              <a:buNone/>
              <a:tabLst>
                <a:tab pos="825500" algn="l"/>
              </a:tabLst>
            </a:pPr>
            <a:r>
              <a:rPr lang="en-GB" sz="2000" kern="100" dirty="0">
                <a:latin typeface="Calibri" panose="020F0502020204030204" pitchFamily="34" charset="0"/>
                <a:ea typeface="Calibri" panose="020F0502020204030204" pitchFamily="34" charset="0"/>
                <a:cs typeface="Times New Roman" panose="02020603050405020304" pitchFamily="18" charset="0"/>
              </a:rPr>
              <a:t>Staff Voice</a:t>
            </a:r>
          </a:p>
          <a:p>
            <a:pPr indent="0">
              <a:lnSpc>
                <a:spcPct val="100000"/>
              </a:lnSpc>
              <a:spcBef>
                <a:spcPts val="0"/>
              </a:spcBef>
              <a:buNone/>
              <a:tabLst>
                <a:tab pos="825500" algn="l"/>
              </a:tabLst>
            </a:pPr>
            <a:r>
              <a:rPr lang="en-GB" sz="2000" kern="100" dirty="0">
                <a:latin typeface="Calibri" panose="020F0502020204030204" pitchFamily="34" charset="0"/>
                <a:ea typeface="Calibri" panose="020F0502020204030204" pitchFamily="34" charset="0"/>
                <a:cs typeface="Times New Roman" panose="02020603050405020304" pitchFamily="18" charset="0"/>
              </a:rPr>
              <a:t>‘They struggled initially due to some concerns over dad's mental health. They are accessing our school counsellor and have built great relationships with key adults. They are working well and had made a great group of friends’</a:t>
            </a:r>
          </a:p>
          <a:p>
            <a:pPr indent="0">
              <a:lnSpc>
                <a:spcPct val="100000"/>
              </a:lnSpc>
              <a:spcBef>
                <a:spcPts val="0"/>
              </a:spcBef>
              <a:buNone/>
              <a:tabLst>
                <a:tab pos="825500" algn="l"/>
              </a:tabLst>
            </a:pPr>
            <a:endParaRPr lang="en-GB" sz="2000" kern="100" dirty="0">
              <a:latin typeface="Calibri" panose="020F0502020204030204" pitchFamily="34" charset="0"/>
              <a:ea typeface="Calibri" panose="020F0502020204030204" pitchFamily="34" charset="0"/>
              <a:cs typeface="Times New Roman" panose="02020603050405020304" pitchFamily="18" charset="0"/>
            </a:endParaRPr>
          </a:p>
          <a:p>
            <a:pPr indent="0">
              <a:lnSpc>
                <a:spcPct val="100000"/>
              </a:lnSpc>
              <a:spcBef>
                <a:spcPts val="0"/>
              </a:spcBef>
              <a:buNone/>
              <a:tabLst>
                <a:tab pos="825500" algn="l"/>
              </a:tabLst>
            </a:pPr>
            <a:r>
              <a:rPr lang="en-GB" sz="2000" kern="100" dirty="0">
                <a:latin typeface="Calibri" panose="020F0502020204030204" pitchFamily="34" charset="0"/>
                <a:ea typeface="Calibri" panose="020F0502020204030204" pitchFamily="34" charset="0"/>
                <a:cs typeface="Times New Roman" panose="02020603050405020304" pitchFamily="18" charset="0"/>
              </a:rPr>
              <a:t>‘They have had a fantastic start to school. They are conscientious and hardworking and a keen sportsman. They are thriving at school’</a:t>
            </a:r>
          </a:p>
          <a:p>
            <a:pPr indent="0">
              <a:lnSpc>
                <a:spcPct val="100000"/>
              </a:lnSpc>
              <a:spcBef>
                <a:spcPts val="0"/>
              </a:spcBef>
              <a:buNone/>
              <a:tabLst>
                <a:tab pos="825500" algn="l"/>
              </a:tabLst>
            </a:pPr>
            <a:endParaRPr lang="en-GB" sz="2000" kern="100" dirty="0">
              <a:latin typeface="Calibri" panose="020F0502020204030204" pitchFamily="34" charset="0"/>
              <a:ea typeface="Calibri" panose="020F0502020204030204" pitchFamily="34" charset="0"/>
              <a:cs typeface="Times New Roman" panose="02020603050405020304" pitchFamily="18" charset="0"/>
            </a:endParaRPr>
          </a:p>
          <a:p>
            <a:pPr indent="0">
              <a:lnSpc>
                <a:spcPct val="100000"/>
              </a:lnSpc>
              <a:spcBef>
                <a:spcPts val="0"/>
              </a:spcBef>
              <a:buNone/>
              <a:tabLst>
                <a:tab pos="825500" algn="l"/>
              </a:tabLst>
            </a:pPr>
            <a:endParaRPr lang="en-GB" sz="2000" kern="1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C7981471-BF80-A08C-D3A3-3E1E55948824}"/>
              </a:ext>
            </a:extLst>
          </p:cNvPr>
          <p:cNvPicPr>
            <a:picLocks noChangeAspect="1"/>
          </p:cNvPicPr>
          <p:nvPr/>
        </p:nvPicPr>
        <p:blipFill>
          <a:blip r:embed="rId2"/>
          <a:stretch>
            <a:fillRect/>
          </a:stretch>
        </p:blipFill>
        <p:spPr>
          <a:xfrm>
            <a:off x="251779" y="5700953"/>
            <a:ext cx="2033306" cy="907570"/>
          </a:xfrm>
          <a:prstGeom prst="rect">
            <a:avLst/>
          </a:prstGeom>
        </p:spPr>
      </p:pic>
    </p:spTree>
    <p:extLst>
      <p:ext uri="{BB962C8B-B14F-4D97-AF65-F5344CB8AC3E}">
        <p14:creationId xmlns:p14="http://schemas.microsoft.com/office/powerpoint/2010/main" val="17983826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B81D6-2DCD-3EA4-CB19-888D658BD484}"/>
              </a:ext>
            </a:extLst>
          </p:cNvPr>
          <p:cNvSpPr>
            <a:spLocks noGrp="1"/>
          </p:cNvSpPr>
          <p:nvPr>
            <p:ph type="title"/>
          </p:nvPr>
        </p:nvSpPr>
        <p:spPr>
          <a:xfrm>
            <a:off x="251779" y="0"/>
            <a:ext cx="10334625" cy="1325563"/>
          </a:xfrm>
        </p:spPr>
        <p:txBody>
          <a:bodyPr>
            <a:normAutofit/>
          </a:bodyPr>
          <a:lstStyle/>
          <a:p>
            <a:r>
              <a:rPr kumimoji="0" lang="en-GB" sz="3600" b="1" i="0" u="none" strike="noStrike" kern="1200" cap="none" spc="0" normalizeH="0" baseline="0" noProof="0" dirty="0">
                <a:ln>
                  <a:noFill/>
                </a:ln>
                <a:solidFill>
                  <a:prstClr val="black"/>
                </a:solidFill>
                <a:effectLst/>
                <a:uLnTx/>
                <a:uFillTx/>
                <a:latin typeface="Calibri" panose="020F0502020204030204"/>
                <a:ea typeface="+mj-ea"/>
                <a:cs typeface="+mj-cs"/>
              </a:rPr>
              <a:t>Impact for those students identified as </a:t>
            </a:r>
            <a:r>
              <a:rPr lang="en-GB" sz="3600" b="1" dirty="0">
                <a:solidFill>
                  <a:prstClr val="black"/>
                </a:solidFill>
                <a:latin typeface="Calibri" panose="020F0502020204030204"/>
              </a:rPr>
              <a:t>AMBER</a:t>
            </a:r>
            <a:endParaRPr lang="en-GB" sz="3600" b="1" dirty="0"/>
          </a:p>
        </p:txBody>
      </p:sp>
      <p:sp>
        <p:nvSpPr>
          <p:cNvPr id="4" name="Content Placeholder 2">
            <a:extLst>
              <a:ext uri="{FF2B5EF4-FFF2-40B4-BE49-F238E27FC236}">
                <a16:creationId xmlns:a16="http://schemas.microsoft.com/office/drawing/2014/main" id="{25571307-5F72-3ACD-74DA-B4BF645DE36C}"/>
              </a:ext>
            </a:extLst>
          </p:cNvPr>
          <p:cNvSpPr txBox="1">
            <a:spLocks/>
          </p:cNvSpPr>
          <p:nvPr/>
        </p:nvSpPr>
        <p:spPr>
          <a:xfrm>
            <a:off x="0" y="986620"/>
            <a:ext cx="10334625" cy="43513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0" indent="-342900">
              <a:lnSpc>
                <a:spcPct val="100000"/>
              </a:lnSpc>
              <a:spcBef>
                <a:spcPts val="0"/>
              </a:spcBef>
              <a:tabLst>
                <a:tab pos="825500" algn="l"/>
              </a:tabLst>
            </a:pPr>
            <a:r>
              <a:rPr lang="en-GB" sz="2400" kern="100" dirty="0">
                <a:latin typeface="Calibri" panose="020F0502020204030204" pitchFamily="34" charset="0"/>
                <a:ea typeface="Calibri" panose="020F0502020204030204" pitchFamily="34" charset="0"/>
                <a:cs typeface="Times New Roman" panose="02020603050405020304" pitchFamily="18" charset="0"/>
              </a:rPr>
              <a:t>Total number of students = 21 </a:t>
            </a:r>
          </a:p>
          <a:p>
            <a:pPr marL="571500" indent="-342900">
              <a:lnSpc>
                <a:spcPct val="100000"/>
              </a:lnSpc>
              <a:spcBef>
                <a:spcPts val="0"/>
              </a:spcBef>
              <a:tabLst>
                <a:tab pos="825500" algn="l"/>
              </a:tabLst>
            </a:pPr>
            <a:r>
              <a:rPr lang="en-GB" sz="2400" kern="100" dirty="0">
                <a:latin typeface="Calibri" panose="020F0502020204030204" pitchFamily="34" charset="0"/>
                <a:ea typeface="Calibri" panose="020F0502020204030204" pitchFamily="34" charset="0"/>
                <a:cs typeface="Times New Roman" panose="02020603050405020304" pitchFamily="18" charset="0"/>
              </a:rPr>
              <a:t>Total number of students identified with SEND = 7</a:t>
            </a:r>
          </a:p>
          <a:p>
            <a:pPr marL="571500" indent="-342900">
              <a:lnSpc>
                <a:spcPct val="100000"/>
              </a:lnSpc>
              <a:spcBef>
                <a:spcPts val="0"/>
              </a:spcBef>
              <a:tabLst>
                <a:tab pos="825500" algn="l"/>
              </a:tabLst>
            </a:pPr>
            <a:r>
              <a:rPr lang="en-GB" sz="2400" kern="100" dirty="0">
                <a:latin typeface="Calibri" panose="020F0502020204030204" pitchFamily="34" charset="0"/>
                <a:ea typeface="Calibri" panose="020F0502020204030204" pitchFamily="34" charset="0"/>
                <a:cs typeface="Times New Roman" panose="02020603050405020304" pitchFamily="18" charset="0"/>
              </a:rPr>
              <a:t>Total number of students with an EHCP = 2</a:t>
            </a:r>
          </a:p>
          <a:p>
            <a:pPr marL="571500" indent="-342900">
              <a:lnSpc>
                <a:spcPct val="100000"/>
              </a:lnSpc>
              <a:spcBef>
                <a:spcPts val="0"/>
              </a:spcBef>
              <a:tabLst>
                <a:tab pos="825500" algn="l"/>
              </a:tabLst>
            </a:pPr>
            <a:r>
              <a:rPr lang="en-GB" sz="2400" kern="100" dirty="0">
                <a:latin typeface="Calibri" panose="020F0502020204030204" pitchFamily="34" charset="0"/>
                <a:ea typeface="Calibri" panose="020F0502020204030204" pitchFamily="34" charset="0"/>
                <a:cs typeface="Times New Roman" panose="02020603050405020304" pitchFamily="18" charset="0"/>
              </a:rPr>
              <a:t>Average attendance in Year 6 = 88%</a:t>
            </a:r>
          </a:p>
          <a:p>
            <a:pPr marL="571500" indent="-342900">
              <a:lnSpc>
                <a:spcPct val="100000"/>
              </a:lnSpc>
              <a:spcBef>
                <a:spcPts val="0"/>
              </a:spcBef>
              <a:tabLst>
                <a:tab pos="825500" algn="l"/>
              </a:tabLst>
            </a:pPr>
            <a:r>
              <a:rPr lang="en-GB" sz="2400" kern="100" dirty="0">
                <a:latin typeface="Calibri" panose="020F0502020204030204" pitchFamily="34" charset="0"/>
                <a:ea typeface="Calibri" panose="020F0502020204030204" pitchFamily="34" charset="0"/>
                <a:cs typeface="Times New Roman" panose="02020603050405020304" pitchFamily="18" charset="0"/>
              </a:rPr>
              <a:t>Average attendance in Year 7 = 90%</a:t>
            </a:r>
          </a:p>
          <a:p>
            <a:pPr marL="571500" indent="-342900">
              <a:lnSpc>
                <a:spcPct val="100000"/>
              </a:lnSpc>
              <a:spcBef>
                <a:spcPts val="0"/>
              </a:spcBef>
              <a:tabLst>
                <a:tab pos="825500" algn="l"/>
              </a:tabLst>
            </a:pPr>
            <a:r>
              <a:rPr lang="en-GB" sz="2400" kern="100" dirty="0">
                <a:latin typeface="Calibri" panose="020F0502020204030204" pitchFamily="34" charset="0"/>
                <a:ea typeface="Calibri" panose="020F0502020204030204" pitchFamily="34" charset="0"/>
                <a:cs typeface="Times New Roman" panose="02020603050405020304" pitchFamily="18" charset="0"/>
              </a:rPr>
              <a:t>Number of students open to Children’s Services = 1</a:t>
            </a:r>
          </a:p>
          <a:p>
            <a:pPr marL="571500" indent="-342900">
              <a:lnSpc>
                <a:spcPct val="100000"/>
              </a:lnSpc>
              <a:spcBef>
                <a:spcPts val="0"/>
              </a:spcBef>
              <a:tabLst>
                <a:tab pos="825500" algn="l"/>
              </a:tabLst>
            </a:pPr>
            <a:r>
              <a:rPr lang="en-GB" sz="2400" kern="100" dirty="0">
                <a:latin typeface="Calibri" panose="020F0502020204030204" pitchFamily="34" charset="0"/>
                <a:ea typeface="Calibri" panose="020F0502020204030204" pitchFamily="34" charset="0"/>
                <a:cs typeface="Times New Roman" panose="02020603050405020304" pitchFamily="18" charset="0"/>
              </a:rPr>
              <a:t>Number of students referred to Behaviour Panel = 1</a:t>
            </a:r>
          </a:p>
          <a:p>
            <a:pPr marL="571500" indent="-342900">
              <a:lnSpc>
                <a:spcPct val="100000"/>
              </a:lnSpc>
              <a:spcBef>
                <a:spcPts val="0"/>
              </a:spcBef>
              <a:tabLst>
                <a:tab pos="825500" algn="l"/>
              </a:tabLst>
            </a:pPr>
            <a:r>
              <a:rPr lang="en-GB" sz="2400" kern="100" dirty="0">
                <a:latin typeface="Calibri" panose="020F0502020204030204" pitchFamily="34" charset="0"/>
                <a:ea typeface="Calibri" panose="020F0502020204030204" pitchFamily="34" charset="0"/>
                <a:cs typeface="Times New Roman" panose="02020603050405020304" pitchFamily="18" charset="0"/>
              </a:rPr>
              <a:t>Number of students who have received a suspension = 5</a:t>
            </a:r>
          </a:p>
          <a:p>
            <a:pPr marL="571500" indent="-342900">
              <a:lnSpc>
                <a:spcPct val="100000"/>
              </a:lnSpc>
              <a:spcBef>
                <a:spcPts val="0"/>
              </a:spcBef>
              <a:tabLst>
                <a:tab pos="825500" algn="l"/>
              </a:tabLst>
            </a:pPr>
            <a:r>
              <a:rPr lang="en-GB" sz="2400" kern="100" dirty="0">
                <a:latin typeface="Calibri" panose="020F0502020204030204" pitchFamily="34" charset="0"/>
                <a:ea typeface="Calibri" panose="020F0502020204030204" pitchFamily="34" charset="0"/>
                <a:cs typeface="Times New Roman" panose="02020603050405020304" pitchFamily="18" charset="0"/>
              </a:rPr>
              <a:t>Number of students now placed in a specialist provision = 0</a:t>
            </a:r>
          </a:p>
          <a:p>
            <a:pPr marL="571500" indent="-342900">
              <a:lnSpc>
                <a:spcPct val="100000"/>
              </a:lnSpc>
              <a:spcBef>
                <a:spcPts val="0"/>
              </a:spcBef>
              <a:tabLst>
                <a:tab pos="825500" algn="l"/>
              </a:tabLst>
            </a:pPr>
            <a:r>
              <a:rPr lang="en-GB" sz="2400" kern="100" dirty="0">
                <a:latin typeface="Calibri" panose="020F0502020204030204" pitchFamily="34" charset="0"/>
                <a:ea typeface="Calibri" panose="020F0502020204030204" pitchFamily="34" charset="0"/>
                <a:cs typeface="Times New Roman" panose="02020603050405020304" pitchFamily="18" charset="0"/>
              </a:rPr>
              <a:t>Involvement with ASB Team in 2023 for 1 student</a:t>
            </a:r>
          </a:p>
          <a:p>
            <a:pPr indent="0">
              <a:lnSpc>
                <a:spcPct val="100000"/>
              </a:lnSpc>
              <a:spcBef>
                <a:spcPts val="0"/>
              </a:spcBef>
              <a:buNone/>
              <a:tabLst>
                <a:tab pos="825500" algn="l"/>
              </a:tabLst>
            </a:pPr>
            <a:endParaRPr lang="en-GB" sz="2400" kern="100" dirty="0">
              <a:latin typeface="Calibri" panose="020F0502020204030204" pitchFamily="34" charset="0"/>
              <a:ea typeface="Calibri" panose="020F0502020204030204" pitchFamily="34" charset="0"/>
              <a:cs typeface="Times New Roman" panose="02020603050405020304" pitchFamily="18" charset="0"/>
            </a:endParaRPr>
          </a:p>
          <a:p>
            <a:pPr indent="0">
              <a:lnSpc>
                <a:spcPct val="100000"/>
              </a:lnSpc>
              <a:spcBef>
                <a:spcPts val="0"/>
              </a:spcBef>
              <a:buNone/>
              <a:tabLst>
                <a:tab pos="825500" algn="l"/>
              </a:tabLst>
            </a:pPr>
            <a:endParaRPr lang="en-GB" sz="2400" kern="1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descr="A diagram of a diagram of a company&#10;&#10;Description automatically generated">
            <a:extLst>
              <a:ext uri="{FF2B5EF4-FFF2-40B4-BE49-F238E27FC236}">
                <a16:creationId xmlns:a16="http://schemas.microsoft.com/office/drawing/2014/main" id="{76658157-01E8-AF9E-238D-83361584D35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3084" t="14534" r="38490" b="19231"/>
          <a:stretch/>
        </p:blipFill>
        <p:spPr bwMode="auto">
          <a:xfrm>
            <a:off x="8845443" y="1325563"/>
            <a:ext cx="2489489" cy="2363969"/>
          </a:xfrm>
          <a:prstGeom prst="rect">
            <a:avLst/>
          </a:prstGeom>
          <a:noFill/>
          <a:ln>
            <a:noFill/>
          </a:ln>
        </p:spPr>
      </p:pic>
      <p:pic>
        <p:nvPicPr>
          <p:cNvPr id="5" name="Picture 4">
            <a:extLst>
              <a:ext uri="{FF2B5EF4-FFF2-40B4-BE49-F238E27FC236}">
                <a16:creationId xmlns:a16="http://schemas.microsoft.com/office/drawing/2014/main" id="{093F5DDA-082A-0B87-EB8B-1A335E33B624}"/>
              </a:ext>
            </a:extLst>
          </p:cNvPr>
          <p:cNvPicPr>
            <a:picLocks noChangeAspect="1"/>
          </p:cNvPicPr>
          <p:nvPr/>
        </p:nvPicPr>
        <p:blipFill>
          <a:blip r:embed="rId3"/>
          <a:stretch>
            <a:fillRect/>
          </a:stretch>
        </p:blipFill>
        <p:spPr>
          <a:xfrm>
            <a:off x="251779" y="5700953"/>
            <a:ext cx="2033306" cy="907570"/>
          </a:xfrm>
          <a:prstGeom prst="rect">
            <a:avLst/>
          </a:prstGeom>
        </p:spPr>
      </p:pic>
    </p:spTree>
    <p:extLst>
      <p:ext uri="{BB962C8B-B14F-4D97-AF65-F5344CB8AC3E}">
        <p14:creationId xmlns:p14="http://schemas.microsoft.com/office/powerpoint/2010/main" val="7287402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B81D6-2DCD-3EA4-CB19-888D658BD484}"/>
              </a:ext>
            </a:extLst>
          </p:cNvPr>
          <p:cNvSpPr>
            <a:spLocks noGrp="1"/>
          </p:cNvSpPr>
          <p:nvPr>
            <p:ph type="title"/>
          </p:nvPr>
        </p:nvSpPr>
        <p:spPr>
          <a:xfrm>
            <a:off x="235300" y="0"/>
            <a:ext cx="10334625" cy="1325563"/>
          </a:xfrm>
        </p:spPr>
        <p:txBody>
          <a:bodyPr>
            <a:normAutofit/>
          </a:bodyPr>
          <a:lstStyle/>
          <a:p>
            <a:r>
              <a:rPr kumimoji="0" lang="en-GB" sz="3600" b="1" i="0" u="none" strike="noStrike" kern="1200" cap="none" spc="0" normalizeH="0" baseline="0" noProof="0" dirty="0">
                <a:ln>
                  <a:noFill/>
                </a:ln>
                <a:solidFill>
                  <a:prstClr val="black"/>
                </a:solidFill>
                <a:effectLst/>
                <a:uLnTx/>
                <a:uFillTx/>
                <a:latin typeface="Calibri" panose="020F0502020204030204"/>
                <a:ea typeface="+mj-ea"/>
                <a:cs typeface="+mj-cs"/>
              </a:rPr>
              <a:t>Impact for those students identified as </a:t>
            </a:r>
            <a:r>
              <a:rPr lang="en-GB" sz="3600" b="1" dirty="0">
                <a:solidFill>
                  <a:prstClr val="black"/>
                </a:solidFill>
                <a:latin typeface="Calibri" panose="020F0502020204030204"/>
              </a:rPr>
              <a:t>AMBER</a:t>
            </a:r>
            <a:endParaRPr lang="en-GB" sz="3600" b="1" dirty="0"/>
          </a:p>
        </p:txBody>
      </p:sp>
      <p:sp>
        <p:nvSpPr>
          <p:cNvPr id="4" name="Content Placeholder 2">
            <a:extLst>
              <a:ext uri="{FF2B5EF4-FFF2-40B4-BE49-F238E27FC236}">
                <a16:creationId xmlns:a16="http://schemas.microsoft.com/office/drawing/2014/main" id="{25571307-5F72-3ACD-74DA-B4BF645DE36C}"/>
              </a:ext>
            </a:extLst>
          </p:cNvPr>
          <p:cNvSpPr txBox="1">
            <a:spLocks/>
          </p:cNvSpPr>
          <p:nvPr/>
        </p:nvSpPr>
        <p:spPr>
          <a:xfrm>
            <a:off x="0" y="900405"/>
            <a:ext cx="11742821" cy="43513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0">
              <a:lnSpc>
                <a:spcPct val="100000"/>
              </a:lnSpc>
              <a:spcBef>
                <a:spcPts val="0"/>
              </a:spcBef>
              <a:buNone/>
              <a:tabLst>
                <a:tab pos="825500" algn="l"/>
              </a:tabLst>
            </a:pPr>
            <a:r>
              <a:rPr lang="en-GB" sz="2200" kern="100" dirty="0">
                <a:latin typeface="Calibri" panose="020F0502020204030204" pitchFamily="34" charset="0"/>
                <a:ea typeface="Calibri" panose="020F0502020204030204" pitchFamily="34" charset="0"/>
                <a:cs typeface="Times New Roman" panose="02020603050405020304" pitchFamily="18" charset="0"/>
              </a:rPr>
              <a:t>Student Voice</a:t>
            </a:r>
          </a:p>
          <a:p>
            <a:pPr indent="0">
              <a:lnSpc>
                <a:spcPct val="100000"/>
              </a:lnSpc>
              <a:spcBef>
                <a:spcPts val="0"/>
              </a:spcBef>
              <a:buNone/>
              <a:tabLst>
                <a:tab pos="825500" algn="l"/>
              </a:tabLst>
            </a:pPr>
            <a:r>
              <a:rPr lang="en-GB" sz="2200" kern="100" dirty="0">
                <a:latin typeface="Calibri" panose="020F0502020204030204" pitchFamily="34" charset="0"/>
                <a:ea typeface="Calibri" panose="020F0502020204030204" pitchFamily="34" charset="0"/>
                <a:cs typeface="Times New Roman" panose="02020603050405020304" pitchFamily="18" charset="0"/>
              </a:rPr>
              <a:t>‘It has been going well, I've been doing good in every lesson. I struggle and get stressed sometimes but I have a lesson pass and I use it to focus again. I do well when I use it’</a:t>
            </a:r>
          </a:p>
          <a:p>
            <a:pPr indent="0">
              <a:lnSpc>
                <a:spcPct val="100000"/>
              </a:lnSpc>
              <a:spcBef>
                <a:spcPts val="0"/>
              </a:spcBef>
              <a:buNone/>
              <a:tabLst>
                <a:tab pos="825500" algn="l"/>
              </a:tabLst>
            </a:pPr>
            <a:endParaRPr lang="en-GB" sz="2200" kern="100" dirty="0">
              <a:latin typeface="Calibri" panose="020F0502020204030204" pitchFamily="34" charset="0"/>
              <a:ea typeface="Calibri" panose="020F0502020204030204" pitchFamily="34" charset="0"/>
              <a:cs typeface="Times New Roman" panose="02020603050405020304" pitchFamily="18" charset="0"/>
            </a:endParaRPr>
          </a:p>
          <a:p>
            <a:pPr indent="0">
              <a:lnSpc>
                <a:spcPct val="100000"/>
              </a:lnSpc>
              <a:spcBef>
                <a:spcPts val="0"/>
              </a:spcBef>
              <a:buNone/>
              <a:tabLst>
                <a:tab pos="825500" algn="l"/>
              </a:tabLst>
            </a:pPr>
            <a:r>
              <a:rPr lang="en-GB" sz="2200" kern="100" dirty="0">
                <a:latin typeface="Calibri" panose="020F0502020204030204" pitchFamily="34" charset="0"/>
                <a:ea typeface="Calibri" panose="020F0502020204030204" pitchFamily="34" charset="0"/>
                <a:cs typeface="Times New Roman" panose="02020603050405020304" pitchFamily="18" charset="0"/>
              </a:rPr>
              <a:t>‘I like school. I have made friends and I am trying my best’</a:t>
            </a:r>
          </a:p>
          <a:p>
            <a:pPr indent="0">
              <a:lnSpc>
                <a:spcPct val="100000"/>
              </a:lnSpc>
              <a:spcBef>
                <a:spcPts val="0"/>
              </a:spcBef>
              <a:buNone/>
              <a:tabLst>
                <a:tab pos="825500" algn="l"/>
              </a:tabLst>
            </a:pPr>
            <a:endParaRPr lang="en-GB" sz="2200" kern="100" dirty="0">
              <a:latin typeface="Calibri" panose="020F0502020204030204" pitchFamily="34" charset="0"/>
              <a:ea typeface="Calibri" panose="020F0502020204030204" pitchFamily="34" charset="0"/>
              <a:cs typeface="Times New Roman" panose="02020603050405020304" pitchFamily="18" charset="0"/>
            </a:endParaRPr>
          </a:p>
          <a:p>
            <a:pPr indent="0">
              <a:lnSpc>
                <a:spcPct val="100000"/>
              </a:lnSpc>
              <a:spcBef>
                <a:spcPts val="0"/>
              </a:spcBef>
              <a:buNone/>
              <a:tabLst>
                <a:tab pos="825500" algn="l"/>
              </a:tabLst>
            </a:pPr>
            <a:r>
              <a:rPr lang="en-GB" sz="2200" kern="100" dirty="0">
                <a:latin typeface="Calibri" panose="020F0502020204030204" pitchFamily="34" charset="0"/>
                <a:ea typeface="Calibri" panose="020F0502020204030204" pitchFamily="34" charset="0"/>
                <a:cs typeface="Times New Roman" panose="02020603050405020304" pitchFamily="18" charset="0"/>
              </a:rPr>
              <a:t>Staff Voice</a:t>
            </a:r>
          </a:p>
          <a:p>
            <a:pPr indent="0">
              <a:lnSpc>
                <a:spcPct val="100000"/>
              </a:lnSpc>
              <a:spcBef>
                <a:spcPts val="0"/>
              </a:spcBef>
              <a:buNone/>
              <a:tabLst>
                <a:tab pos="825500" algn="l"/>
              </a:tabLst>
            </a:pPr>
            <a:r>
              <a:rPr lang="en-GB" sz="2200" kern="100" dirty="0">
                <a:latin typeface="Calibri" panose="020F0502020204030204" pitchFamily="34" charset="0"/>
                <a:ea typeface="Calibri" panose="020F0502020204030204" pitchFamily="34" charset="0"/>
                <a:cs typeface="Times New Roman" panose="02020603050405020304" pitchFamily="18" charset="0"/>
              </a:rPr>
              <a:t>‘They are working well in lessons and has built good peer and staff relationships. There have been a few instances of some chatting and messing around in lessons but on the whole staff are positive about them. We have had a discussion to support their feelings and some changes will be made to their timetable’</a:t>
            </a:r>
          </a:p>
          <a:p>
            <a:pPr indent="0">
              <a:lnSpc>
                <a:spcPct val="100000"/>
              </a:lnSpc>
              <a:spcBef>
                <a:spcPts val="0"/>
              </a:spcBef>
              <a:buNone/>
              <a:tabLst>
                <a:tab pos="825500" algn="l"/>
              </a:tabLst>
            </a:pPr>
            <a:endParaRPr lang="en-GB" sz="2200" kern="100" dirty="0">
              <a:latin typeface="Calibri" panose="020F0502020204030204" pitchFamily="34" charset="0"/>
              <a:ea typeface="Calibri" panose="020F0502020204030204" pitchFamily="34" charset="0"/>
              <a:cs typeface="Times New Roman" panose="02020603050405020304" pitchFamily="18" charset="0"/>
            </a:endParaRPr>
          </a:p>
          <a:p>
            <a:pPr indent="0">
              <a:lnSpc>
                <a:spcPct val="100000"/>
              </a:lnSpc>
              <a:spcBef>
                <a:spcPts val="0"/>
              </a:spcBef>
              <a:buNone/>
              <a:tabLst>
                <a:tab pos="825500" algn="l"/>
              </a:tabLst>
            </a:pPr>
            <a:r>
              <a:rPr lang="en-GB" sz="2200" kern="100" dirty="0">
                <a:latin typeface="Calibri" panose="020F0502020204030204" pitchFamily="34" charset="0"/>
                <a:ea typeface="Calibri" panose="020F0502020204030204" pitchFamily="34" charset="0"/>
                <a:cs typeface="Times New Roman" panose="02020603050405020304" pitchFamily="18" charset="0"/>
              </a:rPr>
              <a:t>‘A lovely student, quiet nature and seems to have managed their transition well. They are doing loads of homework more than the required amount which I have congratulated them on’</a:t>
            </a:r>
          </a:p>
          <a:p>
            <a:pPr indent="0">
              <a:lnSpc>
                <a:spcPct val="100000"/>
              </a:lnSpc>
              <a:spcBef>
                <a:spcPts val="0"/>
              </a:spcBef>
              <a:buNone/>
              <a:tabLst>
                <a:tab pos="825500" algn="l"/>
              </a:tabLst>
            </a:pPr>
            <a:endParaRPr lang="en-GB" sz="2200" kern="100" dirty="0">
              <a:latin typeface="Calibri" panose="020F0502020204030204" pitchFamily="34" charset="0"/>
              <a:ea typeface="Calibri" panose="020F0502020204030204" pitchFamily="34" charset="0"/>
              <a:cs typeface="Times New Roman" panose="02020603050405020304" pitchFamily="18" charset="0"/>
            </a:endParaRPr>
          </a:p>
          <a:p>
            <a:pPr indent="0">
              <a:lnSpc>
                <a:spcPct val="100000"/>
              </a:lnSpc>
              <a:spcBef>
                <a:spcPts val="0"/>
              </a:spcBef>
              <a:buNone/>
              <a:tabLst>
                <a:tab pos="825500" algn="l"/>
              </a:tabLst>
            </a:pPr>
            <a:endParaRPr lang="en-GB" sz="2200" kern="1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CED07E1F-6C99-A9C2-6550-74FA64B3534A}"/>
              </a:ext>
            </a:extLst>
          </p:cNvPr>
          <p:cNvPicPr>
            <a:picLocks noChangeAspect="1"/>
          </p:cNvPicPr>
          <p:nvPr/>
        </p:nvPicPr>
        <p:blipFill>
          <a:blip r:embed="rId2"/>
          <a:stretch>
            <a:fillRect/>
          </a:stretch>
        </p:blipFill>
        <p:spPr>
          <a:xfrm>
            <a:off x="251779" y="5700953"/>
            <a:ext cx="2033306" cy="907570"/>
          </a:xfrm>
          <a:prstGeom prst="rect">
            <a:avLst/>
          </a:prstGeom>
        </p:spPr>
      </p:pic>
    </p:spTree>
    <p:extLst>
      <p:ext uri="{BB962C8B-B14F-4D97-AF65-F5344CB8AC3E}">
        <p14:creationId xmlns:p14="http://schemas.microsoft.com/office/powerpoint/2010/main" val="42123228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B81D6-2DCD-3EA4-CB19-888D658BD484}"/>
              </a:ext>
            </a:extLst>
          </p:cNvPr>
          <p:cNvSpPr>
            <a:spLocks noGrp="1"/>
          </p:cNvSpPr>
          <p:nvPr>
            <p:ph type="title"/>
          </p:nvPr>
        </p:nvSpPr>
        <p:spPr>
          <a:xfrm>
            <a:off x="417777" y="0"/>
            <a:ext cx="10334625" cy="1325563"/>
          </a:xfrm>
        </p:spPr>
        <p:txBody>
          <a:bodyPr>
            <a:normAutofit/>
          </a:bodyPr>
          <a:lstStyle/>
          <a:p>
            <a:r>
              <a:rPr kumimoji="0" lang="en-GB" sz="3600" b="1" i="0" u="none" strike="noStrike" kern="1200" cap="none" spc="0" normalizeH="0" baseline="0" noProof="0" dirty="0">
                <a:ln>
                  <a:noFill/>
                </a:ln>
                <a:solidFill>
                  <a:prstClr val="black"/>
                </a:solidFill>
                <a:effectLst/>
                <a:uLnTx/>
                <a:uFillTx/>
                <a:latin typeface="Calibri" panose="020F0502020204030204"/>
                <a:ea typeface="+mj-ea"/>
                <a:cs typeface="+mj-cs"/>
              </a:rPr>
              <a:t>Impact for those students identified as GREEN</a:t>
            </a:r>
            <a:endParaRPr lang="en-GB" sz="3600" dirty="0"/>
          </a:p>
        </p:txBody>
      </p:sp>
      <p:sp>
        <p:nvSpPr>
          <p:cNvPr id="4" name="Content Placeholder 2">
            <a:extLst>
              <a:ext uri="{FF2B5EF4-FFF2-40B4-BE49-F238E27FC236}">
                <a16:creationId xmlns:a16="http://schemas.microsoft.com/office/drawing/2014/main" id="{25571307-5F72-3ACD-74DA-B4BF645DE36C}"/>
              </a:ext>
            </a:extLst>
          </p:cNvPr>
          <p:cNvSpPr txBox="1">
            <a:spLocks/>
          </p:cNvSpPr>
          <p:nvPr/>
        </p:nvSpPr>
        <p:spPr>
          <a:xfrm>
            <a:off x="225273" y="1002662"/>
            <a:ext cx="10334625" cy="43513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0" indent="-342900">
              <a:lnSpc>
                <a:spcPct val="100000"/>
              </a:lnSpc>
              <a:spcBef>
                <a:spcPts val="0"/>
              </a:spcBef>
              <a:tabLst>
                <a:tab pos="825500" algn="l"/>
              </a:tabLst>
            </a:pPr>
            <a:r>
              <a:rPr lang="en-GB" sz="2400" kern="100" dirty="0">
                <a:latin typeface="Calibri" panose="020F0502020204030204" pitchFamily="34" charset="0"/>
                <a:ea typeface="Calibri" panose="020F0502020204030204" pitchFamily="34" charset="0"/>
                <a:cs typeface="Times New Roman" panose="02020603050405020304" pitchFamily="18" charset="0"/>
              </a:rPr>
              <a:t>Total number of students = 27 </a:t>
            </a:r>
          </a:p>
          <a:p>
            <a:pPr marL="571500" indent="-342900">
              <a:lnSpc>
                <a:spcPct val="100000"/>
              </a:lnSpc>
              <a:spcBef>
                <a:spcPts val="0"/>
              </a:spcBef>
              <a:tabLst>
                <a:tab pos="825500" algn="l"/>
              </a:tabLst>
            </a:pPr>
            <a:r>
              <a:rPr lang="en-GB" sz="2400" kern="100" dirty="0">
                <a:latin typeface="Calibri" panose="020F0502020204030204" pitchFamily="34" charset="0"/>
                <a:ea typeface="Calibri" panose="020F0502020204030204" pitchFamily="34" charset="0"/>
                <a:cs typeface="Times New Roman" panose="02020603050405020304" pitchFamily="18" charset="0"/>
              </a:rPr>
              <a:t>Total number of students identified with SEND = 11</a:t>
            </a:r>
          </a:p>
          <a:p>
            <a:pPr marL="571500" indent="-342900">
              <a:lnSpc>
                <a:spcPct val="100000"/>
              </a:lnSpc>
              <a:spcBef>
                <a:spcPts val="0"/>
              </a:spcBef>
              <a:tabLst>
                <a:tab pos="825500" algn="l"/>
              </a:tabLst>
            </a:pPr>
            <a:r>
              <a:rPr lang="en-GB" sz="2400" kern="100" dirty="0">
                <a:latin typeface="Calibri" panose="020F0502020204030204" pitchFamily="34" charset="0"/>
                <a:ea typeface="Calibri" panose="020F0502020204030204" pitchFamily="34" charset="0"/>
                <a:cs typeface="Times New Roman" panose="02020603050405020304" pitchFamily="18" charset="0"/>
              </a:rPr>
              <a:t>Total number of students with an EHCP = 6</a:t>
            </a:r>
          </a:p>
          <a:p>
            <a:pPr marL="571500" indent="-342900">
              <a:lnSpc>
                <a:spcPct val="100000"/>
              </a:lnSpc>
              <a:spcBef>
                <a:spcPts val="0"/>
              </a:spcBef>
              <a:tabLst>
                <a:tab pos="825500" algn="l"/>
              </a:tabLst>
            </a:pPr>
            <a:r>
              <a:rPr lang="en-GB" sz="2400" kern="100" dirty="0">
                <a:latin typeface="Calibri" panose="020F0502020204030204" pitchFamily="34" charset="0"/>
                <a:ea typeface="Calibri" panose="020F0502020204030204" pitchFamily="34" charset="0"/>
                <a:cs typeface="Times New Roman" panose="02020603050405020304" pitchFamily="18" charset="0"/>
              </a:rPr>
              <a:t>Average attendance in Year 6 = 89%</a:t>
            </a:r>
          </a:p>
          <a:p>
            <a:pPr marL="571500" indent="-342900">
              <a:lnSpc>
                <a:spcPct val="100000"/>
              </a:lnSpc>
              <a:spcBef>
                <a:spcPts val="0"/>
              </a:spcBef>
              <a:tabLst>
                <a:tab pos="825500" algn="l"/>
              </a:tabLst>
            </a:pPr>
            <a:r>
              <a:rPr lang="en-GB" sz="2400" kern="100" dirty="0">
                <a:latin typeface="Calibri" panose="020F0502020204030204" pitchFamily="34" charset="0"/>
                <a:ea typeface="Calibri" panose="020F0502020204030204" pitchFamily="34" charset="0"/>
                <a:cs typeface="Times New Roman" panose="02020603050405020304" pitchFamily="18" charset="0"/>
              </a:rPr>
              <a:t>Average attendance in Year 7 = 94%</a:t>
            </a:r>
          </a:p>
          <a:p>
            <a:pPr marL="571500" indent="-342900">
              <a:lnSpc>
                <a:spcPct val="100000"/>
              </a:lnSpc>
              <a:spcBef>
                <a:spcPts val="0"/>
              </a:spcBef>
              <a:tabLst>
                <a:tab pos="825500" algn="l"/>
              </a:tabLst>
            </a:pPr>
            <a:r>
              <a:rPr lang="en-GB" sz="2400" kern="100" dirty="0">
                <a:latin typeface="Calibri" panose="020F0502020204030204" pitchFamily="34" charset="0"/>
                <a:ea typeface="Calibri" panose="020F0502020204030204" pitchFamily="34" charset="0"/>
                <a:cs typeface="Times New Roman" panose="02020603050405020304" pitchFamily="18" charset="0"/>
              </a:rPr>
              <a:t>Number of students open to Children’s Services = 1</a:t>
            </a:r>
          </a:p>
          <a:p>
            <a:pPr marL="571500" indent="-342900">
              <a:lnSpc>
                <a:spcPct val="100000"/>
              </a:lnSpc>
              <a:spcBef>
                <a:spcPts val="0"/>
              </a:spcBef>
              <a:tabLst>
                <a:tab pos="825500" algn="l"/>
              </a:tabLst>
            </a:pPr>
            <a:r>
              <a:rPr lang="en-GB" sz="2400" kern="100" dirty="0">
                <a:latin typeface="Calibri" panose="020F0502020204030204" pitchFamily="34" charset="0"/>
                <a:ea typeface="Calibri" panose="020F0502020204030204" pitchFamily="34" charset="0"/>
                <a:cs typeface="Times New Roman" panose="02020603050405020304" pitchFamily="18" charset="0"/>
              </a:rPr>
              <a:t>Number of students referred to Behaviour Panel = 0</a:t>
            </a:r>
          </a:p>
          <a:p>
            <a:pPr marL="571500" indent="-342900">
              <a:lnSpc>
                <a:spcPct val="100000"/>
              </a:lnSpc>
              <a:spcBef>
                <a:spcPts val="0"/>
              </a:spcBef>
              <a:tabLst>
                <a:tab pos="825500" algn="l"/>
              </a:tabLst>
            </a:pPr>
            <a:r>
              <a:rPr lang="en-GB" sz="2400" kern="100" dirty="0">
                <a:latin typeface="Calibri" panose="020F0502020204030204" pitchFamily="34" charset="0"/>
                <a:ea typeface="Calibri" panose="020F0502020204030204" pitchFamily="34" charset="0"/>
                <a:cs typeface="Times New Roman" panose="02020603050405020304" pitchFamily="18" charset="0"/>
              </a:rPr>
              <a:t>Number of students who have received a suspension = 0</a:t>
            </a:r>
          </a:p>
          <a:p>
            <a:pPr marL="571500" indent="-342900">
              <a:lnSpc>
                <a:spcPct val="100000"/>
              </a:lnSpc>
              <a:spcBef>
                <a:spcPts val="0"/>
              </a:spcBef>
              <a:tabLst>
                <a:tab pos="825500" algn="l"/>
              </a:tabLst>
            </a:pPr>
            <a:r>
              <a:rPr lang="en-GB" sz="2400" kern="100" dirty="0">
                <a:latin typeface="Calibri" panose="020F0502020204030204" pitchFamily="34" charset="0"/>
                <a:ea typeface="Calibri" panose="020F0502020204030204" pitchFamily="34" charset="0"/>
                <a:cs typeface="Times New Roman" panose="02020603050405020304" pitchFamily="18" charset="0"/>
              </a:rPr>
              <a:t>Number of students now placed in a specialist provision = 0</a:t>
            </a:r>
          </a:p>
          <a:p>
            <a:pPr marL="571500" indent="-342900">
              <a:lnSpc>
                <a:spcPct val="100000"/>
              </a:lnSpc>
              <a:spcBef>
                <a:spcPts val="0"/>
              </a:spcBef>
              <a:tabLst>
                <a:tab pos="825500" algn="l"/>
              </a:tabLst>
            </a:pPr>
            <a:r>
              <a:rPr lang="en-GB" sz="2400" kern="100" dirty="0">
                <a:latin typeface="Calibri" panose="020F0502020204030204" pitchFamily="34" charset="0"/>
                <a:ea typeface="Calibri" panose="020F0502020204030204" pitchFamily="34" charset="0"/>
                <a:cs typeface="Times New Roman" panose="02020603050405020304" pitchFamily="18" charset="0"/>
              </a:rPr>
              <a:t>Involvement with ASB Team in 2016 for 1 student</a:t>
            </a:r>
          </a:p>
          <a:p>
            <a:pPr indent="0">
              <a:lnSpc>
                <a:spcPct val="100000"/>
              </a:lnSpc>
              <a:spcBef>
                <a:spcPts val="0"/>
              </a:spcBef>
              <a:buNone/>
              <a:tabLst>
                <a:tab pos="825500" algn="l"/>
              </a:tabLst>
            </a:pPr>
            <a:endParaRPr lang="en-GB" sz="2400" kern="100" dirty="0">
              <a:latin typeface="Calibri" panose="020F0502020204030204" pitchFamily="34" charset="0"/>
              <a:ea typeface="Calibri" panose="020F0502020204030204" pitchFamily="34" charset="0"/>
              <a:cs typeface="Times New Roman" panose="02020603050405020304" pitchFamily="18" charset="0"/>
            </a:endParaRPr>
          </a:p>
          <a:p>
            <a:pPr indent="0">
              <a:lnSpc>
                <a:spcPct val="100000"/>
              </a:lnSpc>
              <a:spcBef>
                <a:spcPts val="0"/>
              </a:spcBef>
              <a:buNone/>
              <a:tabLst>
                <a:tab pos="825500" algn="l"/>
              </a:tabLst>
            </a:pPr>
            <a:endParaRPr lang="en-GB" sz="2400" kern="1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descr="A diagram of a diagram of a company&#10;&#10;Description automatically generated">
            <a:extLst>
              <a:ext uri="{FF2B5EF4-FFF2-40B4-BE49-F238E27FC236}">
                <a16:creationId xmlns:a16="http://schemas.microsoft.com/office/drawing/2014/main" id="{76658157-01E8-AF9E-238D-83361584D35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3084" t="14534" r="38490" b="19231"/>
          <a:stretch/>
        </p:blipFill>
        <p:spPr bwMode="auto">
          <a:xfrm>
            <a:off x="9150243" y="1504000"/>
            <a:ext cx="2489489" cy="2363969"/>
          </a:xfrm>
          <a:prstGeom prst="rect">
            <a:avLst/>
          </a:prstGeom>
          <a:noFill/>
          <a:ln>
            <a:noFill/>
          </a:ln>
        </p:spPr>
      </p:pic>
      <p:pic>
        <p:nvPicPr>
          <p:cNvPr id="5" name="Picture 4">
            <a:extLst>
              <a:ext uri="{FF2B5EF4-FFF2-40B4-BE49-F238E27FC236}">
                <a16:creationId xmlns:a16="http://schemas.microsoft.com/office/drawing/2014/main" id="{56E62B99-01AE-4F93-795D-8593088853D2}"/>
              </a:ext>
            </a:extLst>
          </p:cNvPr>
          <p:cNvPicPr>
            <a:picLocks noChangeAspect="1"/>
          </p:cNvPicPr>
          <p:nvPr/>
        </p:nvPicPr>
        <p:blipFill>
          <a:blip r:embed="rId3"/>
          <a:stretch>
            <a:fillRect/>
          </a:stretch>
        </p:blipFill>
        <p:spPr>
          <a:xfrm>
            <a:off x="251779" y="5700953"/>
            <a:ext cx="2033306" cy="907570"/>
          </a:xfrm>
          <a:prstGeom prst="rect">
            <a:avLst/>
          </a:prstGeom>
        </p:spPr>
      </p:pic>
    </p:spTree>
    <p:extLst>
      <p:ext uri="{BB962C8B-B14F-4D97-AF65-F5344CB8AC3E}">
        <p14:creationId xmlns:p14="http://schemas.microsoft.com/office/powerpoint/2010/main" val="22090880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B81D6-2DCD-3EA4-CB19-888D658BD484}"/>
              </a:ext>
            </a:extLst>
          </p:cNvPr>
          <p:cNvSpPr>
            <a:spLocks noGrp="1"/>
          </p:cNvSpPr>
          <p:nvPr>
            <p:ph type="title"/>
          </p:nvPr>
        </p:nvSpPr>
        <p:spPr>
          <a:xfrm>
            <a:off x="251342" y="0"/>
            <a:ext cx="10334625" cy="1325563"/>
          </a:xfrm>
        </p:spPr>
        <p:txBody>
          <a:bodyPr>
            <a:normAutofit/>
          </a:bodyPr>
          <a:lstStyle/>
          <a:p>
            <a:r>
              <a:rPr kumimoji="0" lang="en-GB" sz="3600" b="1" i="0" u="none" strike="noStrike" kern="1200" cap="none" spc="0" normalizeH="0" baseline="0" noProof="0" dirty="0">
                <a:ln>
                  <a:noFill/>
                </a:ln>
                <a:solidFill>
                  <a:prstClr val="black"/>
                </a:solidFill>
                <a:effectLst/>
                <a:uLnTx/>
                <a:uFillTx/>
                <a:latin typeface="Calibri" panose="020F0502020204030204"/>
                <a:ea typeface="+mj-ea"/>
                <a:cs typeface="+mj-cs"/>
              </a:rPr>
              <a:t>Impact for those students identified as GREEN</a:t>
            </a:r>
            <a:endParaRPr lang="en-GB" sz="3600" dirty="0"/>
          </a:p>
        </p:txBody>
      </p:sp>
      <p:sp>
        <p:nvSpPr>
          <p:cNvPr id="4" name="Content Placeholder 2">
            <a:extLst>
              <a:ext uri="{FF2B5EF4-FFF2-40B4-BE49-F238E27FC236}">
                <a16:creationId xmlns:a16="http://schemas.microsoft.com/office/drawing/2014/main" id="{25571307-5F72-3ACD-74DA-B4BF645DE36C}"/>
              </a:ext>
            </a:extLst>
          </p:cNvPr>
          <p:cNvSpPr txBox="1">
            <a:spLocks/>
          </p:cNvSpPr>
          <p:nvPr/>
        </p:nvSpPr>
        <p:spPr>
          <a:xfrm>
            <a:off x="0" y="932489"/>
            <a:ext cx="11940658" cy="43513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0">
              <a:lnSpc>
                <a:spcPct val="100000"/>
              </a:lnSpc>
              <a:spcBef>
                <a:spcPts val="0"/>
              </a:spcBef>
              <a:buNone/>
              <a:tabLst>
                <a:tab pos="825500" algn="l"/>
              </a:tabLst>
            </a:pPr>
            <a:r>
              <a:rPr lang="en-GB" sz="2000" kern="100" dirty="0">
                <a:latin typeface="Calibri" panose="020F0502020204030204" pitchFamily="34" charset="0"/>
                <a:ea typeface="Calibri" panose="020F0502020204030204" pitchFamily="34" charset="0"/>
                <a:cs typeface="Times New Roman" panose="02020603050405020304" pitchFamily="18" charset="0"/>
              </a:rPr>
              <a:t>Student Voice</a:t>
            </a:r>
          </a:p>
          <a:p>
            <a:pPr indent="0">
              <a:lnSpc>
                <a:spcPct val="100000"/>
              </a:lnSpc>
              <a:spcBef>
                <a:spcPts val="0"/>
              </a:spcBef>
              <a:buNone/>
              <a:tabLst>
                <a:tab pos="825500" algn="l"/>
              </a:tabLst>
            </a:pPr>
            <a:r>
              <a:rPr lang="en-GB" sz="2000" kern="100" dirty="0">
                <a:latin typeface="Calibri" panose="020F0502020204030204" pitchFamily="34" charset="0"/>
                <a:ea typeface="Calibri" panose="020F0502020204030204" pitchFamily="34" charset="0"/>
                <a:cs typeface="Times New Roman" panose="02020603050405020304" pitchFamily="18" charset="0"/>
              </a:rPr>
              <a:t>‘This is the best school I been in out of the three primaries before this. It is bigger and my favourite lesson is PE. I have been working very hard and I have made new friends’</a:t>
            </a:r>
          </a:p>
          <a:p>
            <a:pPr indent="0">
              <a:lnSpc>
                <a:spcPct val="100000"/>
              </a:lnSpc>
              <a:spcBef>
                <a:spcPts val="0"/>
              </a:spcBef>
              <a:buNone/>
              <a:tabLst>
                <a:tab pos="825500" algn="l"/>
              </a:tabLst>
            </a:pPr>
            <a:endParaRPr lang="en-GB" sz="2000" kern="100" dirty="0">
              <a:latin typeface="Calibri" panose="020F0502020204030204" pitchFamily="34" charset="0"/>
              <a:ea typeface="Calibri" panose="020F0502020204030204" pitchFamily="34" charset="0"/>
              <a:cs typeface="Times New Roman" panose="02020603050405020304" pitchFamily="18" charset="0"/>
            </a:endParaRPr>
          </a:p>
          <a:p>
            <a:pPr indent="0">
              <a:lnSpc>
                <a:spcPct val="100000"/>
              </a:lnSpc>
              <a:spcBef>
                <a:spcPts val="0"/>
              </a:spcBef>
              <a:buNone/>
              <a:tabLst>
                <a:tab pos="825500" algn="l"/>
              </a:tabLst>
            </a:pPr>
            <a:r>
              <a:rPr lang="en-GB" sz="2000" kern="100" dirty="0">
                <a:latin typeface="Calibri" panose="020F0502020204030204" pitchFamily="34" charset="0"/>
                <a:ea typeface="Calibri" panose="020F0502020204030204" pitchFamily="34" charset="0"/>
                <a:cs typeface="Times New Roman" panose="02020603050405020304" pitchFamily="18" charset="0"/>
              </a:rPr>
              <a:t>‘I think it is good and I like it because they teach you new stuff and you can use the answers from primary that they taught you for secondary. I have made some new friends. I am enjoying it’</a:t>
            </a:r>
          </a:p>
          <a:p>
            <a:pPr indent="0">
              <a:lnSpc>
                <a:spcPct val="100000"/>
              </a:lnSpc>
              <a:spcBef>
                <a:spcPts val="0"/>
              </a:spcBef>
              <a:buNone/>
              <a:tabLst>
                <a:tab pos="825500" algn="l"/>
              </a:tabLst>
            </a:pPr>
            <a:endParaRPr lang="en-GB" sz="2000" kern="100" dirty="0">
              <a:latin typeface="Calibri" panose="020F0502020204030204" pitchFamily="34" charset="0"/>
              <a:ea typeface="Calibri" panose="020F0502020204030204" pitchFamily="34" charset="0"/>
              <a:cs typeface="Times New Roman" panose="02020603050405020304" pitchFamily="18" charset="0"/>
            </a:endParaRPr>
          </a:p>
          <a:p>
            <a:pPr indent="0">
              <a:lnSpc>
                <a:spcPct val="100000"/>
              </a:lnSpc>
              <a:spcBef>
                <a:spcPts val="0"/>
              </a:spcBef>
              <a:buNone/>
              <a:tabLst>
                <a:tab pos="825500" algn="l"/>
              </a:tabLst>
            </a:pPr>
            <a:r>
              <a:rPr lang="en-GB" sz="2000" kern="100" dirty="0">
                <a:latin typeface="Calibri" panose="020F0502020204030204" pitchFamily="34" charset="0"/>
                <a:ea typeface="Calibri" panose="020F0502020204030204" pitchFamily="34" charset="0"/>
                <a:cs typeface="Times New Roman" panose="02020603050405020304" pitchFamily="18" charset="0"/>
              </a:rPr>
              <a:t>Staff Voice</a:t>
            </a:r>
          </a:p>
          <a:p>
            <a:pPr indent="0">
              <a:lnSpc>
                <a:spcPct val="100000"/>
              </a:lnSpc>
              <a:spcBef>
                <a:spcPts val="0"/>
              </a:spcBef>
              <a:buNone/>
              <a:tabLst>
                <a:tab pos="825500" algn="l"/>
              </a:tabLst>
            </a:pPr>
            <a:r>
              <a:rPr lang="en-GB" sz="2000" kern="100" dirty="0">
                <a:latin typeface="Calibri" panose="020F0502020204030204" pitchFamily="34" charset="0"/>
                <a:ea typeface="Calibri" panose="020F0502020204030204" pitchFamily="34" charset="0"/>
                <a:cs typeface="Times New Roman" panose="02020603050405020304" pitchFamily="18" charset="0"/>
              </a:rPr>
              <a:t>‘They have had a great start to school, they are polite and well-mannered who tries very hard to succeed.  There have been no behavioural concerns as identified at primary school’</a:t>
            </a:r>
          </a:p>
          <a:p>
            <a:pPr indent="0">
              <a:lnSpc>
                <a:spcPct val="100000"/>
              </a:lnSpc>
              <a:spcBef>
                <a:spcPts val="0"/>
              </a:spcBef>
              <a:buNone/>
              <a:tabLst>
                <a:tab pos="825500" algn="l"/>
              </a:tabLst>
            </a:pPr>
            <a:endParaRPr lang="en-GB" sz="2000" kern="100" dirty="0">
              <a:latin typeface="Calibri" panose="020F0502020204030204" pitchFamily="34" charset="0"/>
              <a:ea typeface="Calibri" panose="020F0502020204030204" pitchFamily="34" charset="0"/>
              <a:cs typeface="Times New Roman" panose="02020603050405020304" pitchFamily="18" charset="0"/>
            </a:endParaRPr>
          </a:p>
          <a:p>
            <a:pPr indent="0">
              <a:lnSpc>
                <a:spcPct val="100000"/>
              </a:lnSpc>
              <a:spcBef>
                <a:spcPts val="0"/>
              </a:spcBef>
              <a:buNone/>
              <a:tabLst>
                <a:tab pos="825500" algn="l"/>
              </a:tabLst>
            </a:pPr>
            <a:r>
              <a:rPr lang="en-GB" sz="2000" kern="100" dirty="0">
                <a:latin typeface="Calibri" panose="020F0502020204030204" pitchFamily="34" charset="0"/>
                <a:ea typeface="Calibri" panose="020F0502020204030204" pitchFamily="34" charset="0"/>
                <a:cs typeface="Times New Roman" panose="02020603050405020304" pitchFamily="18" charset="0"/>
              </a:rPr>
              <a:t>‘They are polite and charming. They are very funny and have successfully built relationships with staff and students. They have made a good group of friends. A sociable and well-liked member of the Year Group. They are progressing well in their subjects’</a:t>
            </a:r>
          </a:p>
          <a:p>
            <a:pPr indent="0">
              <a:lnSpc>
                <a:spcPct val="100000"/>
              </a:lnSpc>
              <a:spcBef>
                <a:spcPts val="0"/>
              </a:spcBef>
              <a:buNone/>
              <a:tabLst>
                <a:tab pos="825500" algn="l"/>
              </a:tabLst>
            </a:pPr>
            <a:endParaRPr lang="en-GB" sz="2000" kern="100" dirty="0">
              <a:latin typeface="Calibri" panose="020F0502020204030204" pitchFamily="34" charset="0"/>
              <a:ea typeface="Calibri" panose="020F0502020204030204" pitchFamily="34" charset="0"/>
              <a:cs typeface="Times New Roman" panose="02020603050405020304" pitchFamily="18" charset="0"/>
            </a:endParaRPr>
          </a:p>
          <a:p>
            <a:pPr indent="0">
              <a:lnSpc>
                <a:spcPct val="100000"/>
              </a:lnSpc>
              <a:spcBef>
                <a:spcPts val="0"/>
              </a:spcBef>
              <a:buNone/>
              <a:tabLst>
                <a:tab pos="825500" algn="l"/>
              </a:tabLst>
            </a:pPr>
            <a:endParaRPr lang="en-GB" sz="2000" kern="100" dirty="0">
              <a:latin typeface="Calibri" panose="020F0502020204030204" pitchFamily="34" charset="0"/>
              <a:ea typeface="Calibri" panose="020F0502020204030204" pitchFamily="34" charset="0"/>
              <a:cs typeface="Times New Roman" panose="02020603050405020304" pitchFamily="18" charset="0"/>
            </a:endParaRPr>
          </a:p>
          <a:p>
            <a:pPr indent="0">
              <a:lnSpc>
                <a:spcPct val="100000"/>
              </a:lnSpc>
              <a:spcBef>
                <a:spcPts val="0"/>
              </a:spcBef>
              <a:buNone/>
              <a:tabLst>
                <a:tab pos="825500" algn="l"/>
              </a:tabLst>
            </a:pPr>
            <a:endParaRPr lang="en-GB" sz="2000" kern="1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E11C34A9-63BE-B238-6130-46C8731BA8A4}"/>
              </a:ext>
            </a:extLst>
          </p:cNvPr>
          <p:cNvPicPr>
            <a:picLocks noChangeAspect="1"/>
          </p:cNvPicPr>
          <p:nvPr/>
        </p:nvPicPr>
        <p:blipFill>
          <a:blip r:embed="rId2"/>
          <a:stretch>
            <a:fillRect/>
          </a:stretch>
        </p:blipFill>
        <p:spPr>
          <a:xfrm>
            <a:off x="251779" y="5700953"/>
            <a:ext cx="2033306" cy="907570"/>
          </a:xfrm>
          <a:prstGeom prst="rect">
            <a:avLst/>
          </a:prstGeom>
        </p:spPr>
      </p:pic>
    </p:spTree>
    <p:extLst>
      <p:ext uri="{BB962C8B-B14F-4D97-AF65-F5344CB8AC3E}">
        <p14:creationId xmlns:p14="http://schemas.microsoft.com/office/powerpoint/2010/main" val="19574710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B81D6-2DCD-3EA4-CB19-888D658BD484}"/>
              </a:ext>
            </a:extLst>
          </p:cNvPr>
          <p:cNvSpPr>
            <a:spLocks noGrp="1"/>
          </p:cNvSpPr>
          <p:nvPr>
            <p:ph type="title"/>
          </p:nvPr>
        </p:nvSpPr>
        <p:spPr>
          <a:xfrm>
            <a:off x="328291" y="0"/>
            <a:ext cx="10515600" cy="1325563"/>
          </a:xfrm>
        </p:spPr>
        <p:txBody>
          <a:bodyPr>
            <a:normAutofit/>
          </a:bodyPr>
          <a:lstStyle/>
          <a:p>
            <a:r>
              <a:rPr kumimoji="0" lang="en-GB" sz="3600" b="1" i="0" u="none" strike="noStrike" kern="1200" cap="none" spc="0" normalizeH="0" baseline="0" noProof="0" dirty="0">
                <a:ln>
                  <a:noFill/>
                </a:ln>
                <a:solidFill>
                  <a:prstClr val="black"/>
                </a:solidFill>
                <a:effectLst/>
                <a:uLnTx/>
                <a:uFillTx/>
                <a:latin typeface="Calibri" panose="020F0502020204030204"/>
                <a:ea typeface="+mj-ea"/>
                <a:cs typeface="+mj-cs"/>
              </a:rPr>
              <a:t>Current Areas of Focus</a:t>
            </a:r>
            <a:endParaRPr lang="en-GB" sz="3600" dirty="0"/>
          </a:p>
        </p:txBody>
      </p:sp>
      <p:sp>
        <p:nvSpPr>
          <p:cNvPr id="3" name="Content Placeholder 2">
            <a:extLst>
              <a:ext uri="{FF2B5EF4-FFF2-40B4-BE49-F238E27FC236}">
                <a16:creationId xmlns:a16="http://schemas.microsoft.com/office/drawing/2014/main" id="{77797E05-4C13-D64C-0AC9-EE58EF5873AC}"/>
              </a:ext>
            </a:extLst>
          </p:cNvPr>
          <p:cNvSpPr>
            <a:spLocks noGrp="1"/>
          </p:cNvSpPr>
          <p:nvPr>
            <p:ph idx="1"/>
          </p:nvPr>
        </p:nvSpPr>
        <p:spPr>
          <a:xfrm>
            <a:off x="129412" y="1017695"/>
            <a:ext cx="11074882" cy="4351338"/>
          </a:xfrm>
        </p:spPr>
        <p:txBody>
          <a:bodyPr>
            <a:normAutofit/>
          </a:bodyPr>
          <a:lstStyle/>
          <a:p>
            <a:pPr marL="571500" indent="-342900">
              <a:lnSpc>
                <a:spcPct val="100000"/>
              </a:lnSpc>
              <a:spcBef>
                <a:spcPts val="0"/>
              </a:spcBef>
              <a:tabLst>
                <a:tab pos="825500" algn="l"/>
              </a:tabLst>
            </a:pPr>
            <a:r>
              <a:rPr lang="en-GB" sz="2400" kern="100" dirty="0">
                <a:latin typeface="Calibri" panose="020F0502020204030204" pitchFamily="34" charset="0"/>
                <a:ea typeface="Calibri" panose="020F0502020204030204" pitchFamily="34" charset="0"/>
                <a:cs typeface="Times New Roman" panose="02020603050405020304" pitchFamily="18" charset="0"/>
              </a:rPr>
              <a:t>Working with the Leadership Team of a special primary school to develop a transition programme to support those students moving from mainstream primary to special </a:t>
            </a:r>
            <a:r>
              <a:rPr lang="en-GB" sz="2400" kern="100">
                <a:latin typeface="Calibri" panose="020F0502020204030204" pitchFamily="34" charset="0"/>
                <a:ea typeface="Calibri" panose="020F0502020204030204" pitchFamily="34" charset="0"/>
                <a:cs typeface="Times New Roman" panose="02020603050405020304" pitchFamily="18" charset="0"/>
              </a:rPr>
              <a:t>primary.</a:t>
            </a:r>
          </a:p>
          <a:p>
            <a:pPr indent="0">
              <a:lnSpc>
                <a:spcPct val="100000"/>
              </a:lnSpc>
              <a:spcBef>
                <a:spcPts val="0"/>
              </a:spcBef>
              <a:buNone/>
              <a:tabLst>
                <a:tab pos="825500" algn="l"/>
              </a:tabLst>
            </a:pPr>
            <a:endParaRPr lang="en-GB" sz="2400" kern="100" dirty="0">
              <a:latin typeface="Calibri" panose="020F0502020204030204" pitchFamily="34" charset="0"/>
              <a:ea typeface="Calibri" panose="020F0502020204030204" pitchFamily="34" charset="0"/>
              <a:cs typeface="Times New Roman" panose="02020603050405020304" pitchFamily="18" charset="0"/>
            </a:endParaRPr>
          </a:p>
          <a:p>
            <a:pPr marL="571500" indent="-342900">
              <a:lnSpc>
                <a:spcPct val="100000"/>
              </a:lnSpc>
              <a:spcBef>
                <a:spcPts val="0"/>
              </a:spcBef>
              <a:tabLst>
                <a:tab pos="825500" algn="l"/>
              </a:tabLst>
            </a:pPr>
            <a:r>
              <a:rPr lang="en-GB" sz="2400" kern="100" dirty="0">
                <a:effectLst/>
                <a:latin typeface="Calibri" panose="020F0502020204030204" pitchFamily="34" charset="0"/>
                <a:ea typeface="Calibri" panose="020F0502020204030204" pitchFamily="34" charset="0"/>
                <a:cs typeface="Times New Roman" panose="02020603050405020304" pitchFamily="18" charset="0"/>
              </a:rPr>
              <a:t>Working with the Leadership Team of a mainstream primary school to develop a transition programme to support those students who would be Electively Home Educated rather than transition to secondary school.</a:t>
            </a:r>
          </a:p>
          <a:p>
            <a:pPr marL="571500" indent="-342900">
              <a:lnSpc>
                <a:spcPct val="100000"/>
              </a:lnSpc>
              <a:spcAft>
                <a:spcPts val="800"/>
              </a:spcAft>
              <a:tabLst>
                <a:tab pos="825500" algn="l"/>
              </a:tabLst>
            </a:pPr>
            <a:endParaRPr lang="en-GB"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pPr>
            <a:endParaRPr lang="en-GB" dirty="0"/>
          </a:p>
        </p:txBody>
      </p:sp>
      <p:pic>
        <p:nvPicPr>
          <p:cNvPr id="4" name="Picture 3">
            <a:extLst>
              <a:ext uri="{FF2B5EF4-FFF2-40B4-BE49-F238E27FC236}">
                <a16:creationId xmlns:a16="http://schemas.microsoft.com/office/drawing/2014/main" id="{ADEB7463-3361-80C9-F8C1-741E79A1B73B}"/>
              </a:ext>
            </a:extLst>
          </p:cNvPr>
          <p:cNvPicPr>
            <a:picLocks noChangeAspect="1"/>
          </p:cNvPicPr>
          <p:nvPr/>
        </p:nvPicPr>
        <p:blipFill>
          <a:blip r:embed="rId2"/>
          <a:stretch>
            <a:fillRect/>
          </a:stretch>
        </p:blipFill>
        <p:spPr>
          <a:xfrm>
            <a:off x="251779" y="5700953"/>
            <a:ext cx="2033306" cy="907570"/>
          </a:xfrm>
          <a:prstGeom prst="rect">
            <a:avLst/>
          </a:prstGeom>
        </p:spPr>
      </p:pic>
    </p:spTree>
    <p:extLst>
      <p:ext uri="{BB962C8B-B14F-4D97-AF65-F5344CB8AC3E}">
        <p14:creationId xmlns:p14="http://schemas.microsoft.com/office/powerpoint/2010/main" val="1812519131"/>
      </p:ext>
    </p:extLst>
  </p:cSld>
  <p:clrMapOvr>
    <a:masterClrMapping/>
  </p:clrMapOvr>
</p:sld>
</file>

<file path=ppt/theme/theme1.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solidFill>
          <a:srgbClr val="244072"/>
        </a:solidFill>
      </a:spPr>
      <a:bodyPr wrap="square" rtlCol="0">
        <a:spAutoFit/>
      </a:bodyPr>
      <a:lstStyle>
        <a:defPPr algn="l">
          <a:defRPr dirty="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750</TotalTime>
  <Words>1250</Words>
  <Application>Microsoft Office PowerPoint</Application>
  <PresentationFormat>Widescreen</PresentationFormat>
  <Paragraphs>151</Paragraphs>
  <Slides>15</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Calibri Light</vt:lpstr>
      <vt:lpstr>4_Office Theme</vt:lpstr>
      <vt:lpstr>Supporting transitions from primary to secondary school</vt:lpstr>
      <vt:lpstr>Education Durham’s ambition for children and young people</vt:lpstr>
      <vt:lpstr>PowerPoint Presentation</vt:lpstr>
      <vt:lpstr>Evolution of the transition process</vt:lpstr>
      <vt:lpstr>They’re not strangers</vt:lpstr>
      <vt:lpstr>Identification </vt:lpstr>
      <vt:lpstr>Findings </vt:lpstr>
      <vt:lpstr>Intervention Programme</vt:lpstr>
      <vt:lpstr>Impact for those students identified as RED</vt:lpstr>
      <vt:lpstr>Impact for those students identified as RED</vt:lpstr>
      <vt:lpstr>Impact for those students identified as AMBER</vt:lpstr>
      <vt:lpstr>Impact for those students identified as AMBER</vt:lpstr>
      <vt:lpstr>Impact for those students identified as GREEN</vt:lpstr>
      <vt:lpstr>Impact for those students identified as GREEN</vt:lpstr>
      <vt:lpstr>Current Areas of Focus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Fostering Positive Parent Engagement to Ensure Alternative Provision Improvement</dc:title>
  <dc:creator>Lisa Ingleby</dc:creator>
  <cp:lastModifiedBy>Lisa Ingleby</cp:lastModifiedBy>
  <cp:revision>40</cp:revision>
  <dcterms:created xsi:type="dcterms:W3CDTF">2024-03-12T19:03:50Z</dcterms:created>
  <dcterms:modified xsi:type="dcterms:W3CDTF">2025-11-09T19:11:14Z</dcterms:modified>
</cp:coreProperties>
</file>