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webextensions/webextension1.xml" ContentType="application/vnd.ms-office.webextension+xml"/>
  <Override PartName="/ppt/notesSlides/notesSlide2.xml" ContentType="application/vnd.openxmlformats-officedocument.presentationml.notesSlide+xml"/>
  <Override PartName="/ppt/webextensions/webextension2.xml" ContentType="application/vnd.ms-office.webextension+xml"/>
  <Override PartName="/ppt/webextensions/webextension3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7" r:id="rId18"/>
    <p:sldId id="273" r:id="rId19"/>
  </p:sldIdLst>
  <p:sldSz cx="18288000" cy="10287000"/>
  <p:notesSz cx="6858000" cy="9144000"/>
  <p:embeddedFontLst>
    <p:embeddedFont>
      <p:font typeface="Canva Sans" panose="020B0503030501040103" pitchFamily="34" charset="0"/>
      <p:regular r:id="rId21"/>
    </p:embeddedFont>
    <p:embeddedFont>
      <p:font typeface="Canva Sans Bold" panose="020B0803030501040103" pitchFamily="34" charset="0"/>
      <p:regular r:id="rId22"/>
      <p:bold r:id="rId23"/>
    </p:embeddedFont>
    <p:embeddedFont>
      <p:font typeface="Handy Casual" pitchFamily="2" charset="77"/>
      <p:regular r:id="rId24"/>
    </p:embeddedFont>
    <p:embeddedFont>
      <p:font typeface="Krabuler" pitchFamily="2" charset="77"/>
      <p:regular r:id="rId25"/>
    </p:embeddedFont>
    <p:embeddedFont>
      <p:font typeface="Pompiere" panose="02000000000000000000" pitchFamily="2" charset="77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9CD422-E69D-0E43-B999-67D3BCA96AA4}" v="6" dt="2025-01-27T12:02:54.7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48" autoAdjust="0"/>
  </p:normalViewPr>
  <p:slideViewPr>
    <p:cSldViewPr>
      <p:cViewPr varScale="1">
        <p:scale>
          <a:sx n="78" d="100"/>
          <a:sy n="78" d="100"/>
        </p:scale>
        <p:origin x="360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Burns" userId="8ca062ab-2a2b-41fc-b231-b99123cb1682" providerId="ADAL" clId="{409CD422-E69D-0E43-B999-67D3BCA96AA4}"/>
    <pc:docChg chg="custSel modSld sldOrd">
      <pc:chgData name="Samantha Burns" userId="8ca062ab-2a2b-41fc-b231-b99123cb1682" providerId="ADAL" clId="{409CD422-E69D-0E43-B999-67D3BCA96AA4}" dt="2025-01-27T12:04:23.557" v="255" actId="1076"/>
      <pc:docMkLst>
        <pc:docMk/>
      </pc:docMkLst>
      <pc:sldChg chg="modSp mod">
        <pc:chgData name="Samantha Burns" userId="8ca062ab-2a2b-41fc-b231-b99123cb1682" providerId="ADAL" clId="{409CD422-E69D-0E43-B999-67D3BCA96AA4}" dt="2025-01-27T10:50:57.524" v="34" actId="1076"/>
        <pc:sldMkLst>
          <pc:docMk/>
          <pc:sldMk cId="0" sldId="256"/>
        </pc:sldMkLst>
        <pc:spChg chg="mod">
          <ac:chgData name="Samantha Burns" userId="8ca062ab-2a2b-41fc-b231-b99123cb1682" providerId="ADAL" clId="{409CD422-E69D-0E43-B999-67D3BCA96AA4}" dt="2025-01-27T10:50:57.524" v="34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Samantha Burns" userId="8ca062ab-2a2b-41fc-b231-b99123cb1682" providerId="ADAL" clId="{409CD422-E69D-0E43-B999-67D3BCA96AA4}" dt="2025-01-27T10:50:55.669" v="33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Samantha Burns" userId="8ca062ab-2a2b-41fc-b231-b99123cb1682" providerId="ADAL" clId="{409CD422-E69D-0E43-B999-67D3BCA96AA4}" dt="2025-01-27T10:50:51.691" v="32" actId="1076"/>
          <ac:spMkLst>
            <pc:docMk/>
            <pc:sldMk cId="0" sldId="256"/>
            <ac:spMk id="5" creationId="{00000000-0000-0000-0000-000000000000}"/>
          </ac:spMkLst>
        </pc:spChg>
      </pc:sldChg>
      <pc:sldChg chg="delSp modSp mod ord">
        <pc:chgData name="Samantha Burns" userId="8ca062ab-2a2b-41fc-b231-b99123cb1682" providerId="ADAL" clId="{409CD422-E69D-0E43-B999-67D3BCA96AA4}" dt="2025-01-27T12:04:23.557" v="255" actId="1076"/>
        <pc:sldMkLst>
          <pc:docMk/>
          <pc:sldMk cId="0" sldId="257"/>
        </pc:sldMkLst>
        <pc:spChg chg="mod">
          <ac:chgData name="Samantha Burns" userId="8ca062ab-2a2b-41fc-b231-b99123cb1682" providerId="ADAL" clId="{409CD422-E69D-0E43-B999-67D3BCA96AA4}" dt="2025-01-27T12:04:23.557" v="255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Samantha Burns" userId="8ca062ab-2a2b-41fc-b231-b99123cb1682" providerId="ADAL" clId="{409CD422-E69D-0E43-B999-67D3BCA96AA4}" dt="2025-01-27T12:04:12.176" v="252" actId="1076"/>
          <ac:spMkLst>
            <pc:docMk/>
            <pc:sldMk cId="0" sldId="257"/>
            <ac:spMk id="8" creationId="{00000000-0000-0000-0000-000000000000}"/>
          </ac:spMkLst>
        </pc:spChg>
        <pc:spChg chg="del">
          <ac:chgData name="Samantha Burns" userId="8ca062ab-2a2b-41fc-b231-b99123cb1682" providerId="ADAL" clId="{409CD422-E69D-0E43-B999-67D3BCA96AA4}" dt="2025-01-27T12:03:31.249" v="97" actId="478"/>
          <ac:spMkLst>
            <pc:docMk/>
            <pc:sldMk cId="0" sldId="257"/>
            <ac:spMk id="9" creationId="{00000000-0000-0000-0000-000000000000}"/>
          </ac:spMkLst>
        </pc:spChg>
        <pc:grpChg chg="del">
          <ac:chgData name="Samantha Burns" userId="8ca062ab-2a2b-41fc-b231-b99123cb1682" providerId="ADAL" clId="{409CD422-E69D-0E43-B999-67D3BCA96AA4}" dt="2025-01-27T12:03:27.752" v="96" actId="478"/>
          <ac:grpSpMkLst>
            <pc:docMk/>
            <pc:sldMk cId="0" sldId="257"/>
            <ac:grpSpMk id="4" creationId="{00000000-0000-0000-0000-000000000000}"/>
          </ac:grpSpMkLst>
        </pc:grpChg>
      </pc:sldChg>
      <pc:sldChg chg="modSp mod">
        <pc:chgData name="Samantha Burns" userId="8ca062ab-2a2b-41fc-b231-b99123cb1682" providerId="ADAL" clId="{409CD422-E69D-0E43-B999-67D3BCA96AA4}" dt="2025-01-27T10:52:02.265" v="38" actId="1076"/>
        <pc:sldMkLst>
          <pc:docMk/>
          <pc:sldMk cId="0" sldId="258"/>
        </pc:sldMkLst>
        <pc:spChg chg="mod">
          <ac:chgData name="Samantha Burns" userId="8ca062ab-2a2b-41fc-b231-b99123cb1682" providerId="ADAL" clId="{409CD422-E69D-0E43-B999-67D3BCA96AA4}" dt="2025-01-27T10:51:53.225" v="37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Samantha Burns" userId="8ca062ab-2a2b-41fc-b231-b99123cb1682" providerId="ADAL" clId="{409CD422-E69D-0E43-B999-67D3BCA96AA4}" dt="2025-01-27T10:52:02.265" v="38" actId="1076"/>
          <ac:spMkLst>
            <pc:docMk/>
            <pc:sldMk cId="0" sldId="258"/>
            <ac:spMk id="7" creationId="{00000000-0000-0000-0000-000000000000}"/>
          </ac:spMkLst>
        </pc:spChg>
      </pc:sldChg>
      <pc:sldChg chg="delSp modSp mod">
        <pc:chgData name="Samantha Burns" userId="8ca062ab-2a2b-41fc-b231-b99123cb1682" providerId="ADAL" clId="{409CD422-E69D-0E43-B999-67D3BCA96AA4}" dt="2025-01-27T12:01:54.498" v="78" actId="1076"/>
        <pc:sldMkLst>
          <pc:docMk/>
          <pc:sldMk cId="0" sldId="267"/>
        </pc:sldMkLst>
        <pc:spChg chg="mod">
          <ac:chgData name="Samantha Burns" userId="8ca062ab-2a2b-41fc-b231-b99123cb1682" providerId="ADAL" clId="{409CD422-E69D-0E43-B999-67D3BCA96AA4}" dt="2025-01-27T10:58:15.989" v="69" actId="2057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Samantha Burns" userId="8ca062ab-2a2b-41fc-b231-b99123cb1682" providerId="ADAL" clId="{409CD422-E69D-0E43-B999-67D3BCA96AA4}" dt="2025-01-27T12:01:33.528" v="71" actId="20577"/>
          <ac:spMkLst>
            <pc:docMk/>
            <pc:sldMk cId="0" sldId="267"/>
            <ac:spMk id="19" creationId="{00000000-0000-0000-0000-000000000000}"/>
          </ac:spMkLst>
        </pc:spChg>
        <pc:spChg chg="mod">
          <ac:chgData name="Samantha Burns" userId="8ca062ab-2a2b-41fc-b231-b99123cb1682" providerId="ADAL" clId="{409CD422-E69D-0E43-B999-67D3BCA96AA4}" dt="2025-01-27T12:01:53.530" v="77" actId="20577"/>
          <ac:spMkLst>
            <pc:docMk/>
            <pc:sldMk cId="0" sldId="267"/>
            <ac:spMk id="20" creationId="{00000000-0000-0000-0000-000000000000}"/>
          </ac:spMkLst>
        </pc:spChg>
        <pc:grpChg chg="mod">
          <ac:chgData name="Samantha Burns" userId="8ca062ab-2a2b-41fc-b231-b99123cb1682" providerId="ADAL" clId="{409CD422-E69D-0E43-B999-67D3BCA96AA4}" dt="2025-01-27T12:01:54.498" v="78" actId="1076"/>
          <ac:grpSpMkLst>
            <pc:docMk/>
            <pc:sldMk cId="0" sldId="267"/>
            <ac:grpSpMk id="5" creationId="{00000000-0000-0000-0000-000000000000}"/>
          </ac:grpSpMkLst>
        </pc:grpChg>
        <pc:grpChg chg="del">
          <ac:chgData name="Samantha Burns" userId="8ca062ab-2a2b-41fc-b231-b99123cb1682" providerId="ADAL" clId="{409CD422-E69D-0E43-B999-67D3BCA96AA4}" dt="2025-01-27T12:01:46.714" v="72" actId="478"/>
          <ac:grpSpMkLst>
            <pc:docMk/>
            <pc:sldMk cId="0" sldId="267"/>
            <ac:grpSpMk id="24" creationId="{00000000-0000-0000-0000-000000000000}"/>
          </ac:grpSpMkLst>
        </pc:grpChg>
      </pc:sldChg>
      <pc:sldChg chg="modSp mod">
        <pc:chgData name="Samantha Burns" userId="8ca062ab-2a2b-41fc-b231-b99123cb1682" providerId="ADAL" clId="{409CD422-E69D-0E43-B999-67D3BCA96AA4}" dt="2025-01-27T12:03:15.816" v="95" actId="20577"/>
        <pc:sldMkLst>
          <pc:docMk/>
          <pc:sldMk cId="0" sldId="272"/>
        </pc:sldMkLst>
        <pc:spChg chg="mod">
          <ac:chgData name="Samantha Burns" userId="8ca062ab-2a2b-41fc-b231-b99123cb1682" providerId="ADAL" clId="{409CD422-E69D-0E43-B999-67D3BCA96AA4}" dt="2025-01-27T12:03:15.816" v="95" actId="20577"/>
          <ac:spMkLst>
            <pc:docMk/>
            <pc:sldMk cId="0" sldId="272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across research issues have arose out of 'how best to do pariticipation / co-production </a:t>
            </a:r>
          </a:p>
          <a:p>
            <a:endParaRPr lang="en-US"/>
          </a:p>
          <a:p>
            <a:r>
              <a:rPr lang="en-US"/>
              <a:t>talk about our research findings</a:t>
            </a:r>
          </a:p>
          <a:p>
            <a:endParaRPr lang="en-US"/>
          </a:p>
          <a:p>
            <a:r>
              <a:rPr lang="en-US"/>
              <a:t>peer power work? </a:t>
            </a:r>
          </a:p>
          <a:p>
            <a:endParaRPr lang="en-US"/>
          </a:p>
          <a:p>
            <a:r>
              <a:rPr lang="en-US"/>
              <a:t>PYP project?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2102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sv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.svg"/><Relationship Id="rId5" Type="http://schemas.openxmlformats.org/officeDocument/2006/relationships/image" Target="../media/image20.svg"/><Relationship Id="rId10" Type="http://schemas.openxmlformats.org/officeDocument/2006/relationships/image" Target="../media/image3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svg"/><Relationship Id="rId7" Type="http://schemas.openxmlformats.org/officeDocument/2006/relationships/image" Target="../media/image2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4.svg"/><Relationship Id="rId5" Type="http://schemas.openxmlformats.org/officeDocument/2006/relationships/image" Target="../media/image20.svg"/><Relationship Id="rId10" Type="http://schemas.openxmlformats.org/officeDocument/2006/relationships/image" Target="../media/image3.png"/><Relationship Id="rId4" Type="http://schemas.openxmlformats.org/officeDocument/2006/relationships/image" Target="../media/image19.png"/><Relationship Id="rId9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11/relationships/webextension" Target="../webextensions/webextension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microsoft.com/office/2011/relationships/webextension" Target="../webextensions/webextension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11/relationships/webextension" Target="../webextensions/webextension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1.svg"/><Relationship Id="rId7" Type="http://schemas.openxmlformats.org/officeDocument/2006/relationships/image" Target="../media/image38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9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9906000" y="8690686"/>
            <a:ext cx="11552272" cy="1596314"/>
          </a:xfrm>
          <a:custGeom>
            <a:avLst/>
            <a:gdLst/>
            <a:ahLst/>
            <a:cxnLst/>
            <a:rect l="l" t="t" r="r" b="b"/>
            <a:pathLst>
              <a:path w="11552272" h="1596314">
                <a:moveTo>
                  <a:pt x="11552272" y="0"/>
                </a:moveTo>
                <a:lnTo>
                  <a:pt x="0" y="0"/>
                </a:lnTo>
                <a:lnTo>
                  <a:pt x="0" y="1596313"/>
                </a:lnTo>
                <a:lnTo>
                  <a:pt x="11552272" y="1596313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-2057400" y="0"/>
            <a:ext cx="11546413" cy="1595504"/>
          </a:xfrm>
          <a:custGeom>
            <a:avLst/>
            <a:gdLst/>
            <a:ahLst/>
            <a:cxnLst/>
            <a:rect l="l" t="t" r="r" b="b"/>
            <a:pathLst>
              <a:path w="11546413" h="1595504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18821" y="2885146"/>
            <a:ext cx="3713137" cy="4248440"/>
          </a:xfrm>
          <a:custGeom>
            <a:avLst/>
            <a:gdLst/>
            <a:ahLst/>
            <a:cxnLst/>
            <a:rect l="l" t="t" r="r" b="b"/>
            <a:pathLst>
              <a:path w="3713137" h="4248440">
                <a:moveTo>
                  <a:pt x="0" y="0"/>
                </a:moveTo>
                <a:lnTo>
                  <a:pt x="3713137" y="0"/>
                </a:lnTo>
                <a:lnTo>
                  <a:pt x="3713137" y="4248440"/>
                </a:lnTo>
                <a:lnTo>
                  <a:pt x="0" y="42484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638800" y="1699485"/>
            <a:ext cx="9096906" cy="6619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3197"/>
              </a:lnSpc>
            </a:pPr>
            <a:r>
              <a:rPr lang="en-US" sz="8800" spc="293" dirty="0">
                <a:solidFill>
                  <a:srgbClr val="000000"/>
                </a:solidFill>
                <a:latin typeface="Marker Felt Thin" panose="02000400000000000000" pitchFamily="2" charset="77"/>
                <a:ea typeface="ADLaM Display" panose="02010000000000000000" pitchFamily="2" charset="77"/>
                <a:cs typeface="ADLaM Display" panose="02010000000000000000" pitchFamily="2" charset="77"/>
                <a:sym typeface="Pompiere"/>
              </a:rPr>
              <a:t>Co-production with Children in </a:t>
            </a:r>
          </a:p>
          <a:p>
            <a:pPr algn="just">
              <a:lnSpc>
                <a:spcPts val="13197"/>
              </a:lnSpc>
            </a:pPr>
            <a:r>
              <a:rPr lang="en-US" sz="8800" spc="293" dirty="0">
                <a:solidFill>
                  <a:srgbClr val="000000"/>
                </a:solidFill>
                <a:latin typeface="Marker Felt Thin" panose="02000400000000000000" pitchFamily="2" charset="77"/>
                <a:ea typeface="ADLaM Display" panose="02010000000000000000" pitchFamily="2" charset="77"/>
                <a:cs typeface="ADLaM Display" panose="02010000000000000000" pitchFamily="2" charset="77"/>
                <a:sym typeface="Pompiere"/>
              </a:rPr>
              <a:t>Youth Justice </a:t>
            </a:r>
          </a:p>
          <a:p>
            <a:pPr algn="just">
              <a:lnSpc>
                <a:spcPts val="13197"/>
              </a:lnSpc>
            </a:pPr>
            <a:r>
              <a:rPr lang="en-US" sz="8800" spc="293" dirty="0">
                <a:solidFill>
                  <a:srgbClr val="000000"/>
                </a:solidFill>
                <a:latin typeface="Marker Felt Thin" panose="02000400000000000000" pitchFamily="2" charset="77"/>
                <a:ea typeface="ADLaM Display" panose="02010000000000000000" pitchFamily="2" charset="77"/>
                <a:cs typeface="ADLaM Display" panose="02010000000000000000" pitchFamily="2" charset="77"/>
                <a:sym typeface="Pompiere"/>
              </a:rPr>
              <a:t>High-Risk Panels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6423383" y="714792"/>
            <a:ext cx="7958885" cy="10039877"/>
          </a:xfrm>
          <a:custGeom>
            <a:avLst/>
            <a:gdLst/>
            <a:ahLst/>
            <a:cxnLst/>
            <a:rect l="l" t="t" r="r" b="b"/>
            <a:pathLst>
              <a:path w="7958885" h="10039877">
                <a:moveTo>
                  <a:pt x="0" y="0"/>
                </a:moveTo>
                <a:lnTo>
                  <a:pt x="7958884" y="0"/>
                </a:lnTo>
                <a:lnTo>
                  <a:pt x="7958884" y="10039877"/>
                </a:lnTo>
                <a:lnTo>
                  <a:pt x="0" y="10039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27398" y="143783"/>
            <a:ext cx="4584113" cy="3975676"/>
          </a:xfrm>
          <a:custGeom>
            <a:avLst/>
            <a:gdLst/>
            <a:ahLst/>
            <a:cxnLst/>
            <a:rect l="l" t="t" r="r" b="b"/>
            <a:pathLst>
              <a:path w="4584113" h="3975676">
                <a:moveTo>
                  <a:pt x="0" y="0"/>
                </a:moveTo>
                <a:lnTo>
                  <a:pt x="4584113" y="0"/>
                </a:lnTo>
                <a:lnTo>
                  <a:pt x="4584113" y="3975676"/>
                </a:lnTo>
                <a:lnTo>
                  <a:pt x="0" y="39756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 rot="-810814">
            <a:off x="1369193" y="1445384"/>
            <a:ext cx="2729457" cy="163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80"/>
              </a:lnSpc>
            </a:pPr>
            <a:r>
              <a:rPr lang="en-US" sz="6343" spc="13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Todays</a:t>
            </a:r>
          </a:p>
          <a:p>
            <a:pPr algn="l">
              <a:lnSpc>
                <a:spcPts val="6280"/>
              </a:lnSpc>
            </a:pPr>
            <a:r>
              <a:rPr lang="en-US" sz="6343" spc="13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Webinar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53235" y="2064946"/>
            <a:ext cx="8385623" cy="6539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71"/>
              </a:lnSpc>
            </a:pPr>
            <a:r>
              <a:rPr lang="en-US" sz="4865" spc="107">
                <a:solidFill>
                  <a:srgbClr val="FFDD98"/>
                </a:solidFill>
                <a:latin typeface="Krabuler"/>
                <a:ea typeface="Krabuler"/>
                <a:cs typeface="Krabuler"/>
                <a:sym typeface="Krabuler"/>
              </a:rPr>
              <a:t>Part 1. Explore</a:t>
            </a:r>
            <a:r>
              <a:rPr lang="en-US" sz="4865" spc="107">
                <a:solidFill>
                  <a:srgbClr val="FFFFFF"/>
                </a:solidFill>
                <a:latin typeface="Krabuler"/>
                <a:ea typeface="Krabuler"/>
                <a:cs typeface="Krabuler"/>
                <a:sym typeface="Krabuler"/>
              </a:rPr>
              <a:t> </a:t>
            </a:r>
          </a:p>
          <a:p>
            <a:pPr algn="l">
              <a:lnSpc>
                <a:spcPts val="6471"/>
              </a:lnSpc>
            </a:pPr>
            <a:r>
              <a:rPr lang="en-US" sz="4865" spc="107">
                <a:solidFill>
                  <a:srgbClr val="FFFFFF"/>
                </a:solidFill>
                <a:latin typeface="Krabuler"/>
                <a:ea typeface="Krabuler"/>
                <a:cs typeface="Krabuler"/>
                <a:sym typeface="Krabuler"/>
              </a:rPr>
              <a:t>Complexity of participation </a:t>
            </a:r>
          </a:p>
          <a:p>
            <a:pPr algn="l">
              <a:lnSpc>
                <a:spcPts val="6471"/>
              </a:lnSpc>
            </a:pPr>
            <a:r>
              <a:rPr lang="en-US" sz="4865" spc="107">
                <a:solidFill>
                  <a:srgbClr val="FFFFFF"/>
                </a:solidFill>
                <a:latin typeface="Krabuler"/>
                <a:ea typeface="Krabuler"/>
                <a:cs typeface="Krabuler"/>
                <a:sym typeface="Krabuler"/>
              </a:rPr>
              <a:t>with ‘high risk’ children </a:t>
            </a:r>
          </a:p>
          <a:p>
            <a:pPr algn="l">
              <a:lnSpc>
                <a:spcPts val="6471"/>
              </a:lnSpc>
            </a:pPr>
            <a:endParaRPr lang="en-US" sz="4865" spc="107">
              <a:solidFill>
                <a:srgbClr val="FFFFFF"/>
              </a:solidFill>
              <a:latin typeface="Krabuler"/>
              <a:ea typeface="Krabuler"/>
              <a:cs typeface="Krabuler"/>
              <a:sym typeface="Krabuler"/>
            </a:endParaRPr>
          </a:p>
          <a:p>
            <a:pPr algn="l">
              <a:lnSpc>
                <a:spcPts val="6471"/>
              </a:lnSpc>
            </a:pPr>
            <a:r>
              <a:rPr lang="en-US" sz="4865" spc="107">
                <a:solidFill>
                  <a:srgbClr val="FFDD98"/>
                </a:solidFill>
                <a:latin typeface="Krabuler"/>
                <a:ea typeface="Krabuler"/>
                <a:cs typeface="Krabuler"/>
                <a:sym typeface="Krabuler"/>
              </a:rPr>
              <a:t>Part 2. Reflect</a:t>
            </a:r>
          </a:p>
          <a:p>
            <a:pPr algn="l">
              <a:lnSpc>
                <a:spcPts val="6471"/>
              </a:lnSpc>
            </a:pPr>
            <a:r>
              <a:rPr lang="en-US" sz="4865" spc="107">
                <a:solidFill>
                  <a:srgbClr val="FFFFFF"/>
                </a:solidFill>
                <a:latin typeface="Krabuler"/>
                <a:ea typeface="Krabuler"/>
                <a:cs typeface="Krabuler"/>
                <a:sym typeface="Krabuler"/>
              </a:rPr>
              <a:t>Purpose of managing risk &amp; </a:t>
            </a:r>
          </a:p>
          <a:p>
            <a:pPr algn="l">
              <a:lnSpc>
                <a:spcPts val="6471"/>
              </a:lnSpc>
            </a:pPr>
            <a:r>
              <a:rPr lang="en-US" sz="4865" spc="107">
                <a:solidFill>
                  <a:srgbClr val="FFFFFF"/>
                </a:solidFill>
                <a:latin typeface="Krabuler"/>
                <a:ea typeface="Krabuler"/>
                <a:cs typeface="Krabuler"/>
                <a:sym typeface="Krabuler"/>
              </a:rPr>
              <a:t>what this means within a </a:t>
            </a:r>
          </a:p>
          <a:p>
            <a:pPr algn="l">
              <a:lnSpc>
                <a:spcPts val="6471"/>
              </a:lnSpc>
            </a:pPr>
            <a:r>
              <a:rPr lang="en-US" sz="4865" spc="107">
                <a:solidFill>
                  <a:srgbClr val="FFFFFF"/>
                </a:solidFill>
                <a:latin typeface="Krabuler"/>
                <a:ea typeface="Krabuler"/>
                <a:cs typeface="Krabuler"/>
                <a:sym typeface="Krabuler"/>
              </a:rPr>
              <a:t>Child First framework</a:t>
            </a:r>
          </a:p>
        </p:txBody>
      </p:sp>
      <p:sp>
        <p:nvSpPr>
          <p:cNvPr id="6" name="Freeform 6"/>
          <p:cNvSpPr/>
          <p:nvPr/>
        </p:nvSpPr>
        <p:spPr>
          <a:xfrm>
            <a:off x="8915400" y="-155948"/>
            <a:ext cx="12710840" cy="1756407"/>
          </a:xfrm>
          <a:custGeom>
            <a:avLst/>
            <a:gdLst/>
            <a:ahLst/>
            <a:cxnLst/>
            <a:rect l="l" t="t" r="r" b="b"/>
            <a:pathLst>
              <a:path w="12710840" h="1756407">
                <a:moveTo>
                  <a:pt x="0" y="0"/>
                </a:moveTo>
                <a:lnTo>
                  <a:pt x="12710840" y="0"/>
                </a:lnTo>
                <a:lnTo>
                  <a:pt x="12710840" y="1756407"/>
                </a:lnTo>
                <a:lnTo>
                  <a:pt x="0" y="17564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-9261506" y="8358090"/>
            <a:ext cx="13959219" cy="1928910"/>
          </a:xfrm>
          <a:custGeom>
            <a:avLst/>
            <a:gdLst/>
            <a:ahLst/>
            <a:cxnLst/>
            <a:rect l="l" t="t" r="r" b="b"/>
            <a:pathLst>
              <a:path w="13959219" h="1928910">
                <a:moveTo>
                  <a:pt x="0" y="0"/>
                </a:moveTo>
                <a:lnTo>
                  <a:pt x="13959219" y="0"/>
                </a:lnTo>
                <a:lnTo>
                  <a:pt x="13959219" y="1928910"/>
                </a:lnTo>
                <a:lnTo>
                  <a:pt x="0" y="19289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870767" y="847725"/>
            <a:ext cx="769961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sz="879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Part 1</a:t>
            </a:r>
          </a:p>
        </p:txBody>
      </p:sp>
      <p:sp>
        <p:nvSpPr>
          <p:cNvPr id="3" name="Freeform 3"/>
          <p:cNvSpPr/>
          <p:nvPr/>
        </p:nvSpPr>
        <p:spPr>
          <a:xfrm>
            <a:off x="7051433" y="-68578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-4098675" y="8905418"/>
            <a:ext cx="9279203" cy="2078243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113920" y="6856667"/>
            <a:ext cx="3539744" cy="3430333"/>
          </a:xfrm>
          <a:custGeom>
            <a:avLst/>
            <a:gdLst/>
            <a:ahLst/>
            <a:cxnLst/>
            <a:rect l="l" t="t" r="r" b="b"/>
            <a:pathLst>
              <a:path w="3539744" h="3430333">
                <a:moveTo>
                  <a:pt x="0" y="0"/>
                </a:moveTo>
                <a:lnTo>
                  <a:pt x="3539743" y="0"/>
                </a:lnTo>
                <a:lnTo>
                  <a:pt x="3539743" y="3430333"/>
                </a:lnTo>
                <a:lnTo>
                  <a:pt x="0" y="34303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829964" y="1513075"/>
            <a:ext cx="9508599" cy="8246548"/>
          </a:xfrm>
          <a:custGeom>
            <a:avLst/>
            <a:gdLst/>
            <a:ahLst/>
            <a:cxnLst/>
            <a:rect l="l" t="t" r="r" b="b"/>
            <a:pathLst>
              <a:path w="9508599" h="8246548">
                <a:moveTo>
                  <a:pt x="0" y="0"/>
                </a:moveTo>
                <a:lnTo>
                  <a:pt x="9508598" y="0"/>
                </a:lnTo>
                <a:lnTo>
                  <a:pt x="9508598" y="8246548"/>
                </a:lnTo>
                <a:lnTo>
                  <a:pt x="0" y="82465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 rot="-810814">
            <a:off x="4850845" y="4085354"/>
            <a:ext cx="7495770" cy="3222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80"/>
              </a:lnSpc>
            </a:pPr>
            <a:endParaRPr/>
          </a:p>
          <a:p>
            <a:pPr algn="l">
              <a:lnSpc>
                <a:spcPts val="6280"/>
              </a:lnSpc>
            </a:pPr>
            <a:r>
              <a:rPr lang="en-US" sz="6343" spc="13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Exploring complexity of particiaption with ‘high risk’ children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22617">
            <a:off x="8504696" y="2247821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0" y="0"/>
                </a:lnTo>
                <a:lnTo>
                  <a:pt x="1437070" y="1309041"/>
                </a:lnTo>
                <a:lnTo>
                  <a:pt x="0" y="1309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594326" y="3045217"/>
            <a:ext cx="5786268" cy="3910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3"/>
              </a:lnSpc>
            </a:pPr>
            <a:r>
              <a:rPr lang="en-US" sz="7700" spc="16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 </a:t>
            </a:r>
          </a:p>
          <a:p>
            <a:pPr algn="ctr">
              <a:lnSpc>
                <a:spcPts val="7623"/>
              </a:lnSpc>
            </a:pPr>
            <a:r>
              <a:rPr lang="en-US" sz="7700" spc="16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Risk in </a:t>
            </a:r>
          </a:p>
          <a:p>
            <a:pPr algn="ctr">
              <a:lnSpc>
                <a:spcPts val="7623"/>
              </a:lnSpc>
            </a:pPr>
            <a:r>
              <a:rPr lang="en-US" sz="7700" spc="16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youth </a:t>
            </a:r>
          </a:p>
          <a:p>
            <a:pPr algn="ctr">
              <a:lnSpc>
                <a:spcPts val="7623"/>
              </a:lnSpc>
            </a:pPr>
            <a:r>
              <a:rPr lang="en-US" sz="7700" spc="16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justice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7456" y="3506673"/>
            <a:ext cx="3504733" cy="1424773"/>
            <a:chOff x="0" y="0"/>
            <a:chExt cx="1009218" cy="4102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9218" cy="410276"/>
            </a:xfrm>
            <a:custGeom>
              <a:avLst/>
              <a:gdLst/>
              <a:ahLst/>
              <a:cxnLst/>
              <a:rect l="l" t="t" r="r" b="b"/>
              <a:pathLst>
                <a:path w="1009218" h="410276">
                  <a:moveTo>
                    <a:pt x="79524" y="0"/>
                  </a:moveTo>
                  <a:lnTo>
                    <a:pt x="929694" y="0"/>
                  </a:lnTo>
                  <a:cubicBezTo>
                    <a:pt x="950785" y="0"/>
                    <a:pt x="971012" y="8378"/>
                    <a:pt x="985926" y="23292"/>
                  </a:cubicBezTo>
                  <a:cubicBezTo>
                    <a:pt x="1000839" y="38206"/>
                    <a:pt x="1009218" y="58433"/>
                    <a:pt x="1009218" y="79524"/>
                  </a:cubicBezTo>
                  <a:lnTo>
                    <a:pt x="1009218" y="330752"/>
                  </a:lnTo>
                  <a:cubicBezTo>
                    <a:pt x="1009218" y="351843"/>
                    <a:pt x="1000839" y="372070"/>
                    <a:pt x="985926" y="386984"/>
                  </a:cubicBezTo>
                  <a:cubicBezTo>
                    <a:pt x="971012" y="401897"/>
                    <a:pt x="950785" y="410276"/>
                    <a:pt x="929694" y="410276"/>
                  </a:cubicBezTo>
                  <a:lnTo>
                    <a:pt x="79524" y="410276"/>
                  </a:lnTo>
                  <a:cubicBezTo>
                    <a:pt x="58433" y="410276"/>
                    <a:pt x="38206" y="401897"/>
                    <a:pt x="23292" y="386984"/>
                  </a:cubicBezTo>
                  <a:cubicBezTo>
                    <a:pt x="8378" y="372070"/>
                    <a:pt x="0" y="351843"/>
                    <a:pt x="0" y="330752"/>
                  </a:cubicBezTo>
                  <a:lnTo>
                    <a:pt x="0" y="79524"/>
                  </a:lnTo>
                  <a:cubicBezTo>
                    <a:pt x="0" y="58433"/>
                    <a:pt x="8378" y="38206"/>
                    <a:pt x="23292" y="23292"/>
                  </a:cubicBezTo>
                  <a:cubicBezTo>
                    <a:pt x="38206" y="8378"/>
                    <a:pt x="58433" y="0"/>
                    <a:pt x="79524" y="0"/>
                  </a:cubicBezTo>
                  <a:close/>
                </a:path>
              </a:pathLst>
            </a:custGeom>
            <a:solidFill>
              <a:srgbClr val="C2EB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1009218" cy="381701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00601" y="5690637"/>
            <a:ext cx="3740501" cy="2141341"/>
            <a:chOff x="0" y="0"/>
            <a:chExt cx="1077109" cy="6166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77109" cy="616617"/>
            </a:xfrm>
            <a:custGeom>
              <a:avLst/>
              <a:gdLst/>
              <a:ahLst/>
              <a:cxnLst/>
              <a:rect l="l" t="t" r="r" b="b"/>
              <a:pathLst>
                <a:path w="1077109" h="616617">
                  <a:moveTo>
                    <a:pt x="74511" y="0"/>
                  </a:moveTo>
                  <a:lnTo>
                    <a:pt x="1002598" y="0"/>
                  </a:lnTo>
                  <a:cubicBezTo>
                    <a:pt x="1022359" y="0"/>
                    <a:pt x="1041312" y="7850"/>
                    <a:pt x="1055285" y="21824"/>
                  </a:cubicBezTo>
                  <a:cubicBezTo>
                    <a:pt x="1069259" y="35797"/>
                    <a:pt x="1077109" y="54750"/>
                    <a:pt x="1077109" y="74511"/>
                  </a:cubicBezTo>
                  <a:lnTo>
                    <a:pt x="1077109" y="542106"/>
                  </a:lnTo>
                  <a:cubicBezTo>
                    <a:pt x="1077109" y="561868"/>
                    <a:pt x="1069259" y="580820"/>
                    <a:pt x="1055285" y="594794"/>
                  </a:cubicBezTo>
                  <a:cubicBezTo>
                    <a:pt x="1041312" y="608767"/>
                    <a:pt x="1022359" y="616617"/>
                    <a:pt x="1002598" y="616617"/>
                  </a:cubicBezTo>
                  <a:lnTo>
                    <a:pt x="74511" y="616617"/>
                  </a:lnTo>
                  <a:cubicBezTo>
                    <a:pt x="54750" y="616617"/>
                    <a:pt x="35797" y="608767"/>
                    <a:pt x="21824" y="594794"/>
                  </a:cubicBezTo>
                  <a:cubicBezTo>
                    <a:pt x="7850" y="580820"/>
                    <a:pt x="0" y="561868"/>
                    <a:pt x="0" y="542106"/>
                  </a:cubicBezTo>
                  <a:lnTo>
                    <a:pt x="0" y="74511"/>
                  </a:lnTo>
                  <a:cubicBezTo>
                    <a:pt x="0" y="54750"/>
                    <a:pt x="7850" y="35797"/>
                    <a:pt x="21824" y="21824"/>
                  </a:cubicBezTo>
                  <a:cubicBezTo>
                    <a:pt x="35797" y="7850"/>
                    <a:pt x="54750" y="0"/>
                    <a:pt x="74511" y="0"/>
                  </a:cubicBezTo>
                  <a:close/>
                </a:path>
              </a:pathLst>
            </a:custGeom>
            <a:solidFill>
              <a:srgbClr val="FBC04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1077109" cy="58804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593366" y="8364513"/>
            <a:ext cx="3705330" cy="1226955"/>
            <a:chOff x="0" y="0"/>
            <a:chExt cx="1066981" cy="35331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6981" cy="353312"/>
            </a:xfrm>
            <a:custGeom>
              <a:avLst/>
              <a:gdLst/>
              <a:ahLst/>
              <a:cxnLst/>
              <a:rect l="l" t="t" r="r" b="b"/>
              <a:pathLst>
                <a:path w="1066981" h="353312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278094"/>
                  </a:lnTo>
                  <a:cubicBezTo>
                    <a:pt x="1066981" y="298043"/>
                    <a:pt x="1059057" y="317175"/>
                    <a:pt x="1044950" y="331281"/>
                  </a:cubicBezTo>
                  <a:cubicBezTo>
                    <a:pt x="1030844" y="345387"/>
                    <a:pt x="1011712" y="353312"/>
                    <a:pt x="991763" y="353312"/>
                  </a:cubicBezTo>
                  <a:lnTo>
                    <a:pt x="75218" y="353312"/>
                  </a:lnTo>
                  <a:cubicBezTo>
                    <a:pt x="55269" y="353312"/>
                    <a:pt x="36137" y="345387"/>
                    <a:pt x="22031" y="331281"/>
                  </a:cubicBezTo>
                  <a:cubicBezTo>
                    <a:pt x="7925" y="317175"/>
                    <a:pt x="0" y="298043"/>
                    <a:pt x="0" y="278094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E6BFE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1066981" cy="324737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690807" y="431537"/>
            <a:ext cx="3740501" cy="1707104"/>
            <a:chOff x="0" y="0"/>
            <a:chExt cx="1077109" cy="4915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7109" cy="491575"/>
            </a:xfrm>
            <a:custGeom>
              <a:avLst/>
              <a:gdLst/>
              <a:ahLst/>
              <a:cxnLst/>
              <a:rect l="l" t="t" r="r" b="b"/>
              <a:pathLst>
                <a:path w="1077109" h="491575">
                  <a:moveTo>
                    <a:pt x="74511" y="0"/>
                  </a:moveTo>
                  <a:lnTo>
                    <a:pt x="1002598" y="0"/>
                  </a:lnTo>
                  <a:cubicBezTo>
                    <a:pt x="1022359" y="0"/>
                    <a:pt x="1041312" y="7850"/>
                    <a:pt x="1055285" y="21824"/>
                  </a:cubicBezTo>
                  <a:cubicBezTo>
                    <a:pt x="1069259" y="35797"/>
                    <a:pt x="1077109" y="54750"/>
                    <a:pt x="1077109" y="74511"/>
                  </a:cubicBezTo>
                  <a:lnTo>
                    <a:pt x="1077109" y="417064"/>
                  </a:lnTo>
                  <a:cubicBezTo>
                    <a:pt x="1077109" y="436825"/>
                    <a:pt x="1069259" y="455778"/>
                    <a:pt x="1055285" y="469751"/>
                  </a:cubicBezTo>
                  <a:cubicBezTo>
                    <a:pt x="1041312" y="483725"/>
                    <a:pt x="1022359" y="491575"/>
                    <a:pt x="1002598" y="491575"/>
                  </a:cubicBezTo>
                  <a:lnTo>
                    <a:pt x="74511" y="491575"/>
                  </a:lnTo>
                  <a:cubicBezTo>
                    <a:pt x="54750" y="491575"/>
                    <a:pt x="35797" y="483725"/>
                    <a:pt x="21824" y="469751"/>
                  </a:cubicBezTo>
                  <a:cubicBezTo>
                    <a:pt x="7850" y="455778"/>
                    <a:pt x="0" y="436825"/>
                    <a:pt x="0" y="417064"/>
                  </a:cubicBezTo>
                  <a:lnTo>
                    <a:pt x="0" y="74511"/>
                  </a:lnTo>
                  <a:cubicBezTo>
                    <a:pt x="0" y="54750"/>
                    <a:pt x="7850" y="35797"/>
                    <a:pt x="21824" y="21824"/>
                  </a:cubicBezTo>
                  <a:cubicBezTo>
                    <a:pt x="35797" y="7850"/>
                    <a:pt x="54750" y="0"/>
                    <a:pt x="74511" y="0"/>
                  </a:cubicBezTo>
                  <a:close/>
                </a:path>
              </a:pathLst>
            </a:custGeom>
            <a:solidFill>
              <a:srgbClr val="FBC04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28575"/>
              <a:ext cx="1077109" cy="46300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92070" y="3266255"/>
            <a:ext cx="3705330" cy="956919"/>
            <a:chOff x="0" y="0"/>
            <a:chExt cx="1066981" cy="27555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66981" cy="275553"/>
            </a:xfrm>
            <a:custGeom>
              <a:avLst/>
              <a:gdLst/>
              <a:ahLst/>
              <a:cxnLst/>
              <a:rect l="l" t="t" r="r" b="b"/>
              <a:pathLst>
                <a:path w="1066981" h="275553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200335"/>
                  </a:lnTo>
                  <a:cubicBezTo>
                    <a:pt x="1066981" y="220284"/>
                    <a:pt x="1059057" y="239416"/>
                    <a:pt x="1044950" y="253522"/>
                  </a:cubicBezTo>
                  <a:cubicBezTo>
                    <a:pt x="1030844" y="267628"/>
                    <a:pt x="1011712" y="275553"/>
                    <a:pt x="991763" y="275553"/>
                  </a:cubicBezTo>
                  <a:lnTo>
                    <a:pt x="75218" y="275553"/>
                  </a:lnTo>
                  <a:cubicBezTo>
                    <a:pt x="55269" y="275553"/>
                    <a:pt x="36137" y="267628"/>
                    <a:pt x="22031" y="253522"/>
                  </a:cubicBezTo>
                  <a:cubicBezTo>
                    <a:pt x="7925" y="239416"/>
                    <a:pt x="0" y="220284"/>
                    <a:pt x="0" y="200335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E6BFE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066981" cy="24697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553970" y="5143169"/>
            <a:ext cx="3705330" cy="2292025"/>
            <a:chOff x="0" y="0"/>
            <a:chExt cx="1066981" cy="66000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66981" cy="660008"/>
            </a:xfrm>
            <a:custGeom>
              <a:avLst/>
              <a:gdLst/>
              <a:ahLst/>
              <a:cxnLst/>
              <a:rect l="l" t="t" r="r" b="b"/>
              <a:pathLst>
                <a:path w="1066981" h="660008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584790"/>
                  </a:lnTo>
                  <a:cubicBezTo>
                    <a:pt x="1066981" y="604739"/>
                    <a:pt x="1059057" y="623871"/>
                    <a:pt x="1044950" y="637977"/>
                  </a:cubicBezTo>
                  <a:cubicBezTo>
                    <a:pt x="1030844" y="652083"/>
                    <a:pt x="1011712" y="660008"/>
                    <a:pt x="991763" y="660008"/>
                  </a:cubicBezTo>
                  <a:lnTo>
                    <a:pt x="75218" y="660008"/>
                  </a:lnTo>
                  <a:cubicBezTo>
                    <a:pt x="55269" y="660008"/>
                    <a:pt x="36137" y="652083"/>
                    <a:pt x="22031" y="637977"/>
                  </a:cubicBezTo>
                  <a:cubicBezTo>
                    <a:pt x="7925" y="623871"/>
                    <a:pt x="0" y="604739"/>
                    <a:pt x="0" y="584790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C2EB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28575"/>
              <a:ext cx="1066981" cy="63143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 rot="-1643804">
            <a:off x="10698908" y="2432515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493852" y="5988055"/>
            <a:ext cx="3088337" cy="162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over-responsibilise chidlrens behaviours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82035" y="3825856"/>
            <a:ext cx="2895575" cy="82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Punitive approach?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881565" y="8619582"/>
            <a:ext cx="3088337" cy="82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identity as ‘risky’ young person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900567" y="3584854"/>
            <a:ext cx="3088337" cy="422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Adult - centric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912701" y="611780"/>
            <a:ext cx="3088337" cy="124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Negative perceptions / Social Stigma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5665" y="5469725"/>
            <a:ext cx="3088337" cy="162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Neglect of childrens voices in youth justice processes</a:t>
            </a:r>
          </a:p>
        </p:txBody>
      </p:sp>
      <p:sp>
        <p:nvSpPr>
          <p:cNvPr id="29" name="Freeform 29"/>
          <p:cNvSpPr/>
          <p:nvPr/>
        </p:nvSpPr>
        <p:spPr>
          <a:xfrm rot="-781813">
            <a:off x="11355182" y="4307891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 rot="1543996">
            <a:off x="11299143" y="6137072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 rot="-7579409">
            <a:off x="6097517" y="2441574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 rot="-10366412">
            <a:off x="5056161" y="6085656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 rot="9337620">
            <a:off x="5623680" y="7265587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 rot="-8261386">
            <a:off x="8768924" y="7748377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1" y="0"/>
                </a:lnTo>
                <a:lnTo>
                  <a:pt x="1437071" y="1309040"/>
                </a:lnTo>
                <a:lnTo>
                  <a:pt x="0" y="13090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7473952" y="9751600"/>
            <a:ext cx="11529664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(Case 2023, Day 2023, Deakin et al. 2022, Kemshall 2008)</a:t>
            </a:r>
          </a:p>
        </p:txBody>
      </p:sp>
      <p:sp>
        <p:nvSpPr>
          <p:cNvPr id="36" name="Freeform 36"/>
          <p:cNvSpPr/>
          <p:nvPr/>
        </p:nvSpPr>
        <p:spPr>
          <a:xfrm rot="-9611075">
            <a:off x="4879784" y="4385120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7" name="Group 37"/>
          <p:cNvGrpSpPr/>
          <p:nvPr/>
        </p:nvGrpSpPr>
        <p:grpSpPr>
          <a:xfrm>
            <a:off x="2729523" y="937011"/>
            <a:ext cx="3705330" cy="1810471"/>
            <a:chOff x="0" y="0"/>
            <a:chExt cx="1066981" cy="5213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66981" cy="521341"/>
            </a:xfrm>
            <a:custGeom>
              <a:avLst/>
              <a:gdLst/>
              <a:ahLst/>
              <a:cxnLst/>
              <a:rect l="l" t="t" r="r" b="b"/>
              <a:pathLst>
                <a:path w="1066981" h="521341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446122"/>
                  </a:lnTo>
                  <a:cubicBezTo>
                    <a:pt x="1066981" y="466071"/>
                    <a:pt x="1059057" y="485203"/>
                    <a:pt x="1044950" y="499310"/>
                  </a:cubicBezTo>
                  <a:cubicBezTo>
                    <a:pt x="1030844" y="513416"/>
                    <a:pt x="1011712" y="521341"/>
                    <a:pt x="991763" y="521341"/>
                  </a:cubicBezTo>
                  <a:lnTo>
                    <a:pt x="75218" y="521341"/>
                  </a:lnTo>
                  <a:cubicBezTo>
                    <a:pt x="55269" y="521341"/>
                    <a:pt x="36137" y="513416"/>
                    <a:pt x="22031" y="499310"/>
                  </a:cubicBezTo>
                  <a:cubicBezTo>
                    <a:pt x="7925" y="485203"/>
                    <a:pt x="0" y="466071"/>
                    <a:pt x="0" y="446122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E6BFE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28575"/>
              <a:ext cx="1066981" cy="49276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3038020" y="1255611"/>
            <a:ext cx="3088337" cy="122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can increase likeliness of re-offending</a:t>
            </a:r>
          </a:p>
        </p:txBody>
      </p:sp>
      <p:sp>
        <p:nvSpPr>
          <p:cNvPr id="41" name="Freeform 41"/>
          <p:cNvSpPr/>
          <p:nvPr/>
        </p:nvSpPr>
        <p:spPr>
          <a:xfrm rot="1543996">
            <a:off x="10816702" y="7725381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2" name="Group 42"/>
          <p:cNvGrpSpPr/>
          <p:nvPr/>
        </p:nvGrpSpPr>
        <p:grpSpPr>
          <a:xfrm>
            <a:off x="12912701" y="8006396"/>
            <a:ext cx="3740501" cy="1707104"/>
            <a:chOff x="0" y="0"/>
            <a:chExt cx="1077109" cy="49157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77109" cy="491575"/>
            </a:xfrm>
            <a:custGeom>
              <a:avLst/>
              <a:gdLst/>
              <a:ahLst/>
              <a:cxnLst/>
              <a:rect l="l" t="t" r="r" b="b"/>
              <a:pathLst>
                <a:path w="1077109" h="491575">
                  <a:moveTo>
                    <a:pt x="74511" y="0"/>
                  </a:moveTo>
                  <a:lnTo>
                    <a:pt x="1002598" y="0"/>
                  </a:lnTo>
                  <a:cubicBezTo>
                    <a:pt x="1022359" y="0"/>
                    <a:pt x="1041312" y="7850"/>
                    <a:pt x="1055285" y="21824"/>
                  </a:cubicBezTo>
                  <a:cubicBezTo>
                    <a:pt x="1069259" y="35797"/>
                    <a:pt x="1077109" y="54750"/>
                    <a:pt x="1077109" y="74511"/>
                  </a:cubicBezTo>
                  <a:lnTo>
                    <a:pt x="1077109" y="417064"/>
                  </a:lnTo>
                  <a:cubicBezTo>
                    <a:pt x="1077109" y="436825"/>
                    <a:pt x="1069259" y="455778"/>
                    <a:pt x="1055285" y="469751"/>
                  </a:cubicBezTo>
                  <a:cubicBezTo>
                    <a:pt x="1041312" y="483725"/>
                    <a:pt x="1022359" y="491575"/>
                    <a:pt x="1002598" y="491575"/>
                  </a:cubicBezTo>
                  <a:lnTo>
                    <a:pt x="74511" y="491575"/>
                  </a:lnTo>
                  <a:cubicBezTo>
                    <a:pt x="54750" y="491575"/>
                    <a:pt x="35797" y="483725"/>
                    <a:pt x="21824" y="469751"/>
                  </a:cubicBezTo>
                  <a:cubicBezTo>
                    <a:pt x="7850" y="455778"/>
                    <a:pt x="0" y="436825"/>
                    <a:pt x="0" y="417064"/>
                  </a:cubicBezTo>
                  <a:lnTo>
                    <a:pt x="0" y="74511"/>
                  </a:lnTo>
                  <a:cubicBezTo>
                    <a:pt x="0" y="54750"/>
                    <a:pt x="7850" y="35797"/>
                    <a:pt x="21824" y="21824"/>
                  </a:cubicBezTo>
                  <a:cubicBezTo>
                    <a:pt x="35797" y="7850"/>
                    <a:pt x="54750" y="0"/>
                    <a:pt x="74511" y="0"/>
                  </a:cubicBezTo>
                  <a:close/>
                </a:path>
              </a:pathLst>
            </a:custGeom>
            <a:solidFill>
              <a:srgbClr val="FBC04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28575"/>
              <a:ext cx="1077109" cy="46300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3238783" y="8282985"/>
            <a:ext cx="3088337" cy="124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affects relational practice with child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649686" y="-149539"/>
            <a:ext cx="11546413" cy="1595504"/>
          </a:xfrm>
          <a:custGeom>
            <a:avLst/>
            <a:gdLst/>
            <a:ahLst/>
            <a:cxnLst/>
            <a:rect l="l" t="t" r="r" b="b"/>
            <a:pathLst>
              <a:path w="11546413" h="1595504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1287" y="1883234"/>
            <a:ext cx="17805426" cy="3566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000" spc="131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MANAGING RISK, REDUCING HARM OR FOCUSING ON SAFETY?</a:t>
            </a:r>
          </a:p>
          <a:p>
            <a:pPr algn="ctr">
              <a:lnSpc>
                <a:spcPts val="7019"/>
              </a:lnSpc>
            </a:pPr>
            <a:endParaRPr lang="en-US" sz="6000" spc="131">
              <a:solidFill>
                <a:srgbClr val="000000"/>
              </a:solidFill>
              <a:latin typeface="Krabuler"/>
              <a:ea typeface="Krabuler"/>
              <a:cs typeface="Krabuler"/>
              <a:sym typeface="Krabuler"/>
            </a:endParaRPr>
          </a:p>
          <a:p>
            <a:pPr algn="ctr">
              <a:lnSpc>
                <a:spcPts val="7019"/>
              </a:lnSpc>
            </a:pPr>
            <a:endParaRPr lang="en-US" sz="6000" spc="131">
              <a:solidFill>
                <a:srgbClr val="000000"/>
              </a:solidFill>
              <a:latin typeface="Krabuler"/>
              <a:ea typeface="Krabuler"/>
              <a:cs typeface="Krabuler"/>
              <a:sym typeface="Krabuler"/>
            </a:endParaRPr>
          </a:p>
          <a:p>
            <a:pPr algn="ctr">
              <a:lnSpc>
                <a:spcPts val="7019"/>
              </a:lnSpc>
            </a:pPr>
            <a:endParaRPr lang="en-US" sz="6000" spc="131">
              <a:solidFill>
                <a:srgbClr val="000000"/>
              </a:solidFill>
              <a:latin typeface="Krabuler"/>
              <a:ea typeface="Krabuler"/>
              <a:cs typeface="Krabuler"/>
              <a:sym typeface="Krabul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2256774" y="3869982"/>
            <a:ext cx="3682847" cy="3682847"/>
          </a:xfrm>
          <a:custGeom>
            <a:avLst/>
            <a:gdLst/>
            <a:ahLst/>
            <a:cxnLst/>
            <a:rect l="l" t="t" r="r" b="b"/>
            <a:pathLst>
              <a:path w="3682847" h="3682847">
                <a:moveTo>
                  <a:pt x="0" y="0"/>
                </a:moveTo>
                <a:lnTo>
                  <a:pt x="3682847" y="0"/>
                </a:lnTo>
                <a:lnTo>
                  <a:pt x="3682847" y="3682847"/>
                </a:lnTo>
                <a:lnTo>
                  <a:pt x="0" y="36828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588607" y="4929908"/>
            <a:ext cx="3019181" cy="1464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2"/>
              </a:lnSpc>
            </a:pPr>
            <a:r>
              <a:rPr lang="en-US" sz="4418">
                <a:solidFill>
                  <a:srgbClr val="231F20"/>
                </a:solidFill>
                <a:latin typeface="Handy Casual"/>
                <a:ea typeface="Handy Casual"/>
                <a:cs typeface="Handy Casual"/>
                <a:sym typeface="Handy Casual"/>
              </a:rPr>
              <a:t>Keeping others safe</a:t>
            </a:r>
          </a:p>
        </p:txBody>
      </p:sp>
      <p:sp>
        <p:nvSpPr>
          <p:cNvPr id="6" name="Freeform 6"/>
          <p:cNvSpPr/>
          <p:nvPr/>
        </p:nvSpPr>
        <p:spPr>
          <a:xfrm>
            <a:off x="7282030" y="3828889"/>
            <a:ext cx="3723940" cy="3723940"/>
          </a:xfrm>
          <a:custGeom>
            <a:avLst/>
            <a:gdLst/>
            <a:ahLst/>
            <a:cxnLst/>
            <a:rect l="l" t="t" r="r" b="b"/>
            <a:pathLst>
              <a:path w="3723940" h="3723940">
                <a:moveTo>
                  <a:pt x="0" y="0"/>
                </a:moveTo>
                <a:lnTo>
                  <a:pt x="3723940" y="0"/>
                </a:lnTo>
                <a:lnTo>
                  <a:pt x="3723940" y="3723940"/>
                </a:lnTo>
                <a:lnTo>
                  <a:pt x="0" y="37239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348995" y="3828889"/>
            <a:ext cx="3723940" cy="3723940"/>
          </a:xfrm>
          <a:custGeom>
            <a:avLst/>
            <a:gdLst/>
            <a:ahLst/>
            <a:cxnLst/>
            <a:rect l="l" t="t" r="r" b="b"/>
            <a:pathLst>
              <a:path w="3723940" h="3723940">
                <a:moveTo>
                  <a:pt x="0" y="0"/>
                </a:moveTo>
                <a:lnTo>
                  <a:pt x="3723940" y="0"/>
                </a:lnTo>
                <a:lnTo>
                  <a:pt x="3723940" y="3723940"/>
                </a:lnTo>
                <a:lnTo>
                  <a:pt x="0" y="3723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570938" y="5040604"/>
            <a:ext cx="3467244" cy="153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7"/>
              </a:lnSpc>
            </a:pPr>
            <a:r>
              <a:rPr lang="en-US" sz="4649">
                <a:solidFill>
                  <a:srgbClr val="231F20"/>
                </a:solidFill>
                <a:latin typeface="Handy Casual"/>
                <a:ea typeface="Handy Casual"/>
                <a:cs typeface="Handy Casual"/>
                <a:sym typeface="Handy Casual"/>
              </a:rPr>
              <a:t>safeguarding children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10378" y="4685659"/>
            <a:ext cx="3467244" cy="2308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7"/>
              </a:lnSpc>
            </a:pPr>
            <a:r>
              <a:rPr lang="en-US" sz="4649">
                <a:solidFill>
                  <a:srgbClr val="231F20"/>
                </a:solidFill>
                <a:latin typeface="Handy Casual"/>
                <a:ea typeface="Handy Casual"/>
                <a:cs typeface="Handy Casual"/>
                <a:sym typeface="Handy Casual"/>
              </a:rPr>
              <a:t>managing risk of offending / </a:t>
            </a:r>
          </a:p>
          <a:p>
            <a:pPr algn="ctr">
              <a:lnSpc>
                <a:spcPts val="6137"/>
              </a:lnSpc>
            </a:pPr>
            <a:r>
              <a:rPr lang="en-US" sz="4649">
                <a:solidFill>
                  <a:srgbClr val="231F20"/>
                </a:solidFill>
                <a:latin typeface="Handy Casual"/>
                <a:ea typeface="Handy Casual"/>
                <a:cs typeface="Handy Casual"/>
                <a:sym typeface="Handy Casual"/>
              </a:rPr>
              <a:t>re-offending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859844" y="7869720"/>
            <a:ext cx="1817898" cy="2079975"/>
          </a:xfrm>
          <a:custGeom>
            <a:avLst/>
            <a:gdLst/>
            <a:ahLst/>
            <a:cxnLst/>
            <a:rect l="l" t="t" r="r" b="b"/>
            <a:pathLst>
              <a:path w="1817898" h="2079975">
                <a:moveTo>
                  <a:pt x="0" y="0"/>
                </a:moveTo>
                <a:lnTo>
                  <a:pt x="1817899" y="0"/>
                </a:lnTo>
                <a:lnTo>
                  <a:pt x="1817899" y="2079976"/>
                </a:lnTo>
                <a:lnTo>
                  <a:pt x="0" y="20799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4024" y="5457323"/>
            <a:ext cx="12837176" cy="3710910"/>
            <a:chOff x="0" y="0"/>
            <a:chExt cx="3763443" cy="10685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3443" cy="1068588"/>
            </a:xfrm>
            <a:custGeom>
              <a:avLst/>
              <a:gdLst/>
              <a:ahLst/>
              <a:cxnLst/>
              <a:rect l="l" t="t" r="r" b="b"/>
              <a:pathLst>
                <a:path w="3763443" h="1068588">
                  <a:moveTo>
                    <a:pt x="21325" y="0"/>
                  </a:moveTo>
                  <a:lnTo>
                    <a:pt x="3742117" y="0"/>
                  </a:lnTo>
                  <a:cubicBezTo>
                    <a:pt x="3753895" y="0"/>
                    <a:pt x="3763443" y="9548"/>
                    <a:pt x="3763443" y="21325"/>
                  </a:cubicBezTo>
                  <a:lnTo>
                    <a:pt x="3763443" y="1047263"/>
                  </a:lnTo>
                  <a:cubicBezTo>
                    <a:pt x="3763443" y="1059040"/>
                    <a:pt x="3753895" y="1068588"/>
                    <a:pt x="3742117" y="1068588"/>
                  </a:cubicBezTo>
                  <a:lnTo>
                    <a:pt x="21325" y="1068588"/>
                  </a:lnTo>
                  <a:cubicBezTo>
                    <a:pt x="9548" y="1068588"/>
                    <a:pt x="0" y="1059040"/>
                    <a:pt x="0" y="1047263"/>
                  </a:cubicBezTo>
                  <a:lnTo>
                    <a:pt x="0" y="21325"/>
                  </a:lnTo>
                  <a:cubicBezTo>
                    <a:pt x="0" y="9548"/>
                    <a:pt x="9548" y="0"/>
                    <a:pt x="21325" y="0"/>
                  </a:cubicBezTo>
                  <a:close/>
                </a:path>
              </a:pathLst>
            </a:custGeom>
            <a:solidFill>
              <a:srgbClr val="FBC04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3763443" cy="104001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792200" y="4784444"/>
            <a:ext cx="4222909" cy="5391247"/>
          </a:xfrm>
          <a:custGeom>
            <a:avLst/>
            <a:gdLst/>
            <a:ahLst/>
            <a:cxnLst/>
            <a:rect l="l" t="t" r="r" b="b"/>
            <a:pathLst>
              <a:path w="4222909" h="5391247">
                <a:moveTo>
                  <a:pt x="0" y="0"/>
                </a:moveTo>
                <a:lnTo>
                  <a:pt x="4222909" y="0"/>
                </a:lnTo>
                <a:lnTo>
                  <a:pt x="4222909" y="5391247"/>
                </a:lnTo>
                <a:lnTo>
                  <a:pt x="0" y="53912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74024" y="509238"/>
            <a:ext cx="15669821" cy="401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Policy context in England: </a:t>
            </a:r>
          </a:p>
          <a:p>
            <a:pPr algn="l">
              <a:lnSpc>
                <a:spcPts val="10559"/>
              </a:lnSpc>
              <a:spcBef>
                <a:spcPct val="0"/>
              </a:spcBef>
            </a:pPr>
            <a:r>
              <a:rPr lang="en-US" sz="879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Multi - agency approaches to safeguarding and managing risk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4024" y="5616437"/>
            <a:ext cx="14232006" cy="326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28" lvl="1" indent="-399414" algn="l">
              <a:lnSpc>
                <a:spcPts val="5179"/>
              </a:lnSpc>
              <a:buFont typeface="Arial"/>
              <a:buChar char="•"/>
            </a:pPr>
            <a:r>
              <a:rPr lang="en-US" sz="3699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Contextual safeguarding (Firmin 2020) </a:t>
            </a:r>
          </a:p>
          <a:p>
            <a:pPr marL="798828" lvl="1" indent="-399414" algn="l">
              <a:lnSpc>
                <a:spcPts val="5179"/>
              </a:lnSpc>
              <a:buFont typeface="Arial"/>
              <a:buChar char="•"/>
            </a:pPr>
            <a:r>
              <a:rPr lang="en-US" sz="3699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Integrated services (Byrne 2023)</a:t>
            </a:r>
          </a:p>
          <a:p>
            <a:pPr marL="798828" lvl="1" indent="-399414" algn="l">
              <a:lnSpc>
                <a:spcPts val="5179"/>
              </a:lnSpc>
              <a:buFont typeface="Arial"/>
              <a:buChar char="•"/>
            </a:pPr>
            <a:r>
              <a:rPr lang="en-US" sz="3699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local divergence of youth justice practice (Smith and Gray 2019)</a:t>
            </a:r>
          </a:p>
          <a:p>
            <a:pPr marL="798828" lvl="1" indent="-399414" algn="l">
              <a:lnSpc>
                <a:spcPts val="5179"/>
              </a:lnSpc>
              <a:buFont typeface="Arial"/>
              <a:buChar char="•"/>
            </a:pPr>
            <a:r>
              <a:rPr lang="en-US" sz="3699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working together guidance (2023)</a:t>
            </a:r>
          </a:p>
          <a:p>
            <a:pPr marL="798828" lvl="1" indent="-399414" algn="l">
              <a:lnSpc>
                <a:spcPts val="5179"/>
              </a:lnSpc>
              <a:buFont typeface="Arial"/>
              <a:buChar char="•"/>
            </a:pPr>
            <a:r>
              <a:rPr lang="en-US" sz="3699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Trauma-informed and relational practice (Harris et al. 2020)</a:t>
            </a:r>
          </a:p>
        </p:txBody>
      </p:sp>
      <p:sp>
        <p:nvSpPr>
          <p:cNvPr id="8" name="Freeform 8"/>
          <p:cNvSpPr/>
          <p:nvPr/>
        </p:nvSpPr>
        <p:spPr>
          <a:xfrm>
            <a:off x="15287164" y="518763"/>
            <a:ext cx="2264352" cy="2590792"/>
          </a:xfrm>
          <a:custGeom>
            <a:avLst/>
            <a:gdLst/>
            <a:ahLst/>
            <a:cxnLst/>
            <a:rect l="l" t="t" r="r" b="b"/>
            <a:pathLst>
              <a:path w="2264352" h="2590792">
                <a:moveTo>
                  <a:pt x="0" y="0"/>
                </a:moveTo>
                <a:lnTo>
                  <a:pt x="2264352" y="0"/>
                </a:lnTo>
                <a:lnTo>
                  <a:pt x="2264352" y="2590792"/>
                </a:lnTo>
                <a:lnTo>
                  <a:pt x="0" y="25907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28320" y="3530907"/>
            <a:ext cx="10636917" cy="5897697"/>
          </a:xfrm>
          <a:custGeom>
            <a:avLst/>
            <a:gdLst/>
            <a:ahLst/>
            <a:cxnLst/>
            <a:rect l="l" t="t" r="r" b="b"/>
            <a:pathLst>
              <a:path w="10636917" h="5897697">
                <a:moveTo>
                  <a:pt x="0" y="0"/>
                </a:moveTo>
                <a:lnTo>
                  <a:pt x="10636917" y="0"/>
                </a:lnTo>
                <a:lnTo>
                  <a:pt x="10636917" y="5897696"/>
                </a:lnTo>
                <a:lnTo>
                  <a:pt x="0" y="5897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74024" y="509238"/>
            <a:ext cx="12422893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  <a:spcBef>
                <a:spcPct val="0"/>
              </a:spcBef>
            </a:pPr>
            <a:r>
              <a:rPr lang="en-US" sz="879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Policy context in England: Child First  </a:t>
            </a:r>
          </a:p>
        </p:txBody>
      </p:sp>
      <p:sp>
        <p:nvSpPr>
          <p:cNvPr id="4" name="Freeform 4"/>
          <p:cNvSpPr/>
          <p:nvPr/>
        </p:nvSpPr>
        <p:spPr>
          <a:xfrm>
            <a:off x="14994948" y="5906203"/>
            <a:ext cx="2264352" cy="2590792"/>
          </a:xfrm>
          <a:custGeom>
            <a:avLst/>
            <a:gdLst/>
            <a:ahLst/>
            <a:cxnLst/>
            <a:rect l="l" t="t" r="r" b="b"/>
            <a:pathLst>
              <a:path w="2264352" h="2590792">
                <a:moveTo>
                  <a:pt x="0" y="0"/>
                </a:moveTo>
                <a:lnTo>
                  <a:pt x="2264352" y="0"/>
                </a:lnTo>
                <a:lnTo>
                  <a:pt x="2264352" y="2590792"/>
                </a:lnTo>
                <a:lnTo>
                  <a:pt x="0" y="25907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45393" y="487314"/>
            <a:ext cx="13131189" cy="1792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0"/>
              </a:lnSpc>
            </a:pPr>
            <a:r>
              <a:rPr lang="en-US" sz="6600" spc="277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PARTICIPATION AND CO-PRODUCTION IN YOUTH JUSTICE</a:t>
            </a:r>
          </a:p>
        </p:txBody>
      </p:sp>
      <p:sp>
        <p:nvSpPr>
          <p:cNvPr id="3" name="Freeform 3"/>
          <p:cNvSpPr/>
          <p:nvPr/>
        </p:nvSpPr>
        <p:spPr>
          <a:xfrm>
            <a:off x="7850441" y="4968279"/>
            <a:ext cx="2479561" cy="2837026"/>
          </a:xfrm>
          <a:custGeom>
            <a:avLst/>
            <a:gdLst/>
            <a:ahLst/>
            <a:cxnLst/>
            <a:rect l="l" t="t" r="r" b="b"/>
            <a:pathLst>
              <a:path w="2479561" h="2837026">
                <a:moveTo>
                  <a:pt x="0" y="0"/>
                </a:moveTo>
                <a:lnTo>
                  <a:pt x="2479561" y="0"/>
                </a:lnTo>
                <a:lnTo>
                  <a:pt x="2479561" y="2837027"/>
                </a:lnTo>
                <a:lnTo>
                  <a:pt x="0" y="28370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1342089" y="4820409"/>
            <a:ext cx="2763006" cy="1389808"/>
            <a:chOff x="0" y="0"/>
            <a:chExt cx="795631" cy="40020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5631" cy="400207"/>
            </a:xfrm>
            <a:custGeom>
              <a:avLst/>
              <a:gdLst/>
              <a:ahLst/>
              <a:cxnLst/>
              <a:rect l="l" t="t" r="r" b="b"/>
              <a:pathLst>
                <a:path w="795631" h="400207">
                  <a:moveTo>
                    <a:pt x="100872" y="0"/>
                  </a:moveTo>
                  <a:lnTo>
                    <a:pt x="694759" y="0"/>
                  </a:lnTo>
                  <a:cubicBezTo>
                    <a:pt x="750469" y="0"/>
                    <a:pt x="795631" y="45162"/>
                    <a:pt x="795631" y="100872"/>
                  </a:cubicBezTo>
                  <a:lnTo>
                    <a:pt x="795631" y="299335"/>
                  </a:lnTo>
                  <a:cubicBezTo>
                    <a:pt x="795631" y="326088"/>
                    <a:pt x="785004" y="351745"/>
                    <a:pt x="766087" y="370662"/>
                  </a:cubicBezTo>
                  <a:cubicBezTo>
                    <a:pt x="747169" y="389580"/>
                    <a:pt x="721512" y="400207"/>
                    <a:pt x="694759" y="400207"/>
                  </a:cubicBezTo>
                  <a:lnTo>
                    <a:pt x="100872" y="400207"/>
                  </a:lnTo>
                  <a:cubicBezTo>
                    <a:pt x="74119" y="400207"/>
                    <a:pt x="48462" y="389580"/>
                    <a:pt x="29545" y="370662"/>
                  </a:cubicBezTo>
                  <a:cubicBezTo>
                    <a:pt x="10628" y="351745"/>
                    <a:pt x="0" y="326088"/>
                    <a:pt x="0" y="299335"/>
                  </a:cubicBezTo>
                  <a:lnTo>
                    <a:pt x="0" y="100872"/>
                  </a:lnTo>
                  <a:cubicBezTo>
                    <a:pt x="0" y="74119"/>
                    <a:pt x="10628" y="48462"/>
                    <a:pt x="29545" y="29545"/>
                  </a:cubicBezTo>
                  <a:cubicBezTo>
                    <a:pt x="48462" y="10628"/>
                    <a:pt x="74119" y="0"/>
                    <a:pt x="100872" y="0"/>
                  </a:cubicBezTo>
                  <a:close/>
                </a:path>
              </a:pathLst>
            </a:custGeom>
            <a:solidFill>
              <a:srgbClr val="E6BFE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795631" cy="37163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53193" y="6942559"/>
            <a:ext cx="6152185" cy="2315741"/>
            <a:chOff x="0" y="0"/>
            <a:chExt cx="1771574" cy="66683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71574" cy="666837"/>
            </a:xfrm>
            <a:custGeom>
              <a:avLst/>
              <a:gdLst/>
              <a:ahLst/>
              <a:cxnLst/>
              <a:rect l="l" t="t" r="r" b="b"/>
              <a:pathLst>
                <a:path w="1771574" h="666837">
                  <a:moveTo>
                    <a:pt x="45302" y="0"/>
                  </a:moveTo>
                  <a:lnTo>
                    <a:pt x="1726272" y="0"/>
                  </a:lnTo>
                  <a:cubicBezTo>
                    <a:pt x="1751291" y="0"/>
                    <a:pt x="1771574" y="20283"/>
                    <a:pt x="1771574" y="45302"/>
                  </a:cubicBezTo>
                  <a:lnTo>
                    <a:pt x="1771574" y="621535"/>
                  </a:lnTo>
                  <a:cubicBezTo>
                    <a:pt x="1771574" y="646555"/>
                    <a:pt x="1751291" y="666837"/>
                    <a:pt x="1726272" y="666837"/>
                  </a:cubicBezTo>
                  <a:lnTo>
                    <a:pt x="45302" y="666837"/>
                  </a:lnTo>
                  <a:cubicBezTo>
                    <a:pt x="20283" y="666837"/>
                    <a:pt x="0" y="646555"/>
                    <a:pt x="0" y="621535"/>
                  </a:cubicBezTo>
                  <a:lnTo>
                    <a:pt x="0" y="45302"/>
                  </a:lnTo>
                  <a:cubicBezTo>
                    <a:pt x="0" y="20283"/>
                    <a:pt x="20283" y="0"/>
                    <a:pt x="45302" y="0"/>
                  </a:cubicBezTo>
                  <a:close/>
                </a:path>
              </a:pathLst>
            </a:custGeom>
            <a:solidFill>
              <a:srgbClr val="E6BFE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1771574" cy="63826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5791" y="2965719"/>
            <a:ext cx="2926328" cy="1389808"/>
            <a:chOff x="0" y="0"/>
            <a:chExt cx="842661" cy="4002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2661" cy="400207"/>
            </a:xfrm>
            <a:custGeom>
              <a:avLst/>
              <a:gdLst/>
              <a:ahLst/>
              <a:cxnLst/>
              <a:rect l="l" t="t" r="r" b="b"/>
              <a:pathLst>
                <a:path w="842661" h="400207">
                  <a:moveTo>
                    <a:pt x="95242" y="0"/>
                  </a:moveTo>
                  <a:lnTo>
                    <a:pt x="747419" y="0"/>
                  </a:lnTo>
                  <a:cubicBezTo>
                    <a:pt x="800020" y="0"/>
                    <a:pt x="842661" y="42641"/>
                    <a:pt x="842661" y="95242"/>
                  </a:cubicBezTo>
                  <a:lnTo>
                    <a:pt x="842661" y="304965"/>
                  </a:lnTo>
                  <a:cubicBezTo>
                    <a:pt x="842661" y="330225"/>
                    <a:pt x="832627" y="354450"/>
                    <a:pt x="814765" y="372311"/>
                  </a:cubicBezTo>
                  <a:cubicBezTo>
                    <a:pt x="796904" y="390173"/>
                    <a:pt x="772679" y="400207"/>
                    <a:pt x="747419" y="400207"/>
                  </a:cubicBezTo>
                  <a:lnTo>
                    <a:pt x="95242" y="400207"/>
                  </a:lnTo>
                  <a:cubicBezTo>
                    <a:pt x="69982" y="400207"/>
                    <a:pt x="45757" y="390173"/>
                    <a:pt x="27896" y="372311"/>
                  </a:cubicBezTo>
                  <a:cubicBezTo>
                    <a:pt x="10034" y="354450"/>
                    <a:pt x="0" y="330225"/>
                    <a:pt x="0" y="304965"/>
                  </a:cubicBezTo>
                  <a:lnTo>
                    <a:pt x="0" y="95242"/>
                  </a:lnTo>
                  <a:cubicBezTo>
                    <a:pt x="0" y="69982"/>
                    <a:pt x="10034" y="45757"/>
                    <a:pt x="27896" y="27896"/>
                  </a:cubicBezTo>
                  <a:cubicBezTo>
                    <a:pt x="45757" y="10034"/>
                    <a:pt x="69982" y="0"/>
                    <a:pt x="95242" y="0"/>
                  </a:cubicBezTo>
                  <a:close/>
                </a:path>
              </a:pathLst>
            </a:custGeom>
            <a:solidFill>
              <a:srgbClr val="E6BFE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842661" cy="37163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767432" y="3239003"/>
            <a:ext cx="2508333" cy="90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  <a:spcBef>
                <a:spcPct val="0"/>
              </a:spcBef>
            </a:pPr>
            <a:r>
              <a:rPr lang="en-US" sz="3300" spc="138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involuntary basis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821399" y="3000300"/>
            <a:ext cx="2876106" cy="1389808"/>
            <a:chOff x="0" y="0"/>
            <a:chExt cx="828199" cy="4002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28199" cy="400207"/>
            </a:xfrm>
            <a:custGeom>
              <a:avLst/>
              <a:gdLst/>
              <a:ahLst/>
              <a:cxnLst/>
              <a:rect l="l" t="t" r="r" b="b"/>
              <a:pathLst>
                <a:path w="828199" h="400207">
                  <a:moveTo>
                    <a:pt x="96905" y="0"/>
                  </a:moveTo>
                  <a:lnTo>
                    <a:pt x="731294" y="0"/>
                  </a:lnTo>
                  <a:cubicBezTo>
                    <a:pt x="784813" y="0"/>
                    <a:pt x="828199" y="43386"/>
                    <a:pt x="828199" y="96905"/>
                  </a:cubicBezTo>
                  <a:lnTo>
                    <a:pt x="828199" y="303302"/>
                  </a:lnTo>
                  <a:cubicBezTo>
                    <a:pt x="828199" y="329003"/>
                    <a:pt x="817990" y="353651"/>
                    <a:pt x="799816" y="371824"/>
                  </a:cubicBezTo>
                  <a:cubicBezTo>
                    <a:pt x="781643" y="389998"/>
                    <a:pt x="756995" y="400207"/>
                    <a:pt x="731294" y="400207"/>
                  </a:cubicBezTo>
                  <a:lnTo>
                    <a:pt x="96905" y="400207"/>
                  </a:lnTo>
                  <a:cubicBezTo>
                    <a:pt x="71204" y="400207"/>
                    <a:pt x="46556" y="389998"/>
                    <a:pt x="28383" y="371824"/>
                  </a:cubicBezTo>
                  <a:cubicBezTo>
                    <a:pt x="10210" y="353651"/>
                    <a:pt x="0" y="329003"/>
                    <a:pt x="0" y="303302"/>
                  </a:cubicBezTo>
                  <a:lnTo>
                    <a:pt x="0" y="96905"/>
                  </a:lnTo>
                  <a:cubicBezTo>
                    <a:pt x="0" y="71204"/>
                    <a:pt x="10210" y="46556"/>
                    <a:pt x="28383" y="28383"/>
                  </a:cubicBezTo>
                  <a:cubicBezTo>
                    <a:pt x="46556" y="10210"/>
                    <a:pt x="71204" y="0"/>
                    <a:pt x="96905" y="0"/>
                  </a:cubicBezTo>
                  <a:close/>
                </a:path>
              </a:pathLst>
            </a:custGeom>
            <a:solidFill>
              <a:srgbClr val="C2EB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28575"/>
              <a:ext cx="828199" cy="37163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465881" y="5041664"/>
            <a:ext cx="2515422" cy="133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3300" spc="138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Confusing terminology</a:t>
            </a:r>
          </a:p>
          <a:p>
            <a:pPr algn="ctr">
              <a:lnSpc>
                <a:spcPts val="3465"/>
              </a:lnSpc>
              <a:spcBef>
                <a:spcPct val="0"/>
              </a:spcBef>
            </a:pPr>
            <a:endParaRPr lang="en-US" sz="3300" spc="138" dirty="0">
              <a:solidFill>
                <a:srgbClr val="000000"/>
              </a:solidFill>
              <a:latin typeface="Krabuler"/>
              <a:ea typeface="Krabuler"/>
              <a:cs typeface="Krabuler"/>
              <a:sym typeface="Krabuler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3574857" y="5045236"/>
            <a:ext cx="2854492" cy="1389808"/>
            <a:chOff x="0" y="0"/>
            <a:chExt cx="821975" cy="40020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21975" cy="400207"/>
            </a:xfrm>
            <a:custGeom>
              <a:avLst/>
              <a:gdLst/>
              <a:ahLst/>
              <a:cxnLst/>
              <a:rect l="l" t="t" r="r" b="b"/>
              <a:pathLst>
                <a:path w="821975" h="400207">
                  <a:moveTo>
                    <a:pt x="97639" y="0"/>
                  </a:moveTo>
                  <a:lnTo>
                    <a:pt x="724336" y="0"/>
                  </a:lnTo>
                  <a:cubicBezTo>
                    <a:pt x="750232" y="0"/>
                    <a:pt x="775067" y="10287"/>
                    <a:pt x="793377" y="28598"/>
                  </a:cubicBezTo>
                  <a:cubicBezTo>
                    <a:pt x="811688" y="46909"/>
                    <a:pt x="821975" y="71743"/>
                    <a:pt x="821975" y="97639"/>
                  </a:cubicBezTo>
                  <a:lnTo>
                    <a:pt x="821975" y="302568"/>
                  </a:lnTo>
                  <a:cubicBezTo>
                    <a:pt x="821975" y="356493"/>
                    <a:pt x="778261" y="400207"/>
                    <a:pt x="724336" y="400207"/>
                  </a:cubicBezTo>
                  <a:lnTo>
                    <a:pt x="97639" y="400207"/>
                  </a:lnTo>
                  <a:cubicBezTo>
                    <a:pt x="43714" y="400207"/>
                    <a:pt x="0" y="356493"/>
                    <a:pt x="0" y="302568"/>
                  </a:cubicBezTo>
                  <a:lnTo>
                    <a:pt x="0" y="97639"/>
                  </a:lnTo>
                  <a:cubicBezTo>
                    <a:pt x="0" y="43714"/>
                    <a:pt x="43714" y="0"/>
                    <a:pt x="97639" y="0"/>
                  </a:cubicBezTo>
                  <a:close/>
                </a:path>
              </a:pathLst>
            </a:custGeom>
            <a:solidFill>
              <a:srgbClr val="C2EB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8575"/>
              <a:ext cx="821975" cy="37163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459883" y="6942559"/>
            <a:ext cx="2799569" cy="1389808"/>
            <a:chOff x="0" y="0"/>
            <a:chExt cx="806160" cy="40020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06160" cy="400207"/>
            </a:xfrm>
            <a:custGeom>
              <a:avLst/>
              <a:gdLst/>
              <a:ahLst/>
              <a:cxnLst/>
              <a:rect l="l" t="t" r="r" b="b"/>
              <a:pathLst>
                <a:path w="806160" h="400207">
                  <a:moveTo>
                    <a:pt x="99554" y="0"/>
                  </a:moveTo>
                  <a:lnTo>
                    <a:pt x="706605" y="0"/>
                  </a:lnTo>
                  <a:cubicBezTo>
                    <a:pt x="733009" y="0"/>
                    <a:pt x="758331" y="10489"/>
                    <a:pt x="777001" y="29159"/>
                  </a:cubicBezTo>
                  <a:cubicBezTo>
                    <a:pt x="795671" y="47829"/>
                    <a:pt x="806160" y="73151"/>
                    <a:pt x="806160" y="99554"/>
                  </a:cubicBezTo>
                  <a:lnTo>
                    <a:pt x="806160" y="300653"/>
                  </a:lnTo>
                  <a:cubicBezTo>
                    <a:pt x="806160" y="355635"/>
                    <a:pt x="761588" y="400207"/>
                    <a:pt x="706605" y="400207"/>
                  </a:cubicBezTo>
                  <a:lnTo>
                    <a:pt x="99554" y="400207"/>
                  </a:lnTo>
                  <a:cubicBezTo>
                    <a:pt x="73151" y="400207"/>
                    <a:pt x="47829" y="389718"/>
                    <a:pt x="29159" y="371048"/>
                  </a:cubicBezTo>
                  <a:cubicBezTo>
                    <a:pt x="10489" y="352378"/>
                    <a:pt x="0" y="327056"/>
                    <a:pt x="0" y="300653"/>
                  </a:cubicBezTo>
                  <a:lnTo>
                    <a:pt x="0" y="99554"/>
                  </a:lnTo>
                  <a:cubicBezTo>
                    <a:pt x="0" y="44572"/>
                    <a:pt x="44572" y="0"/>
                    <a:pt x="99554" y="0"/>
                  </a:cubicBezTo>
                  <a:close/>
                </a:path>
              </a:pathLst>
            </a:custGeom>
            <a:solidFill>
              <a:srgbClr val="C2EBE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8575"/>
              <a:ext cx="806160" cy="37163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975730" y="3044647"/>
            <a:ext cx="2567445" cy="133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  <a:spcBef>
                <a:spcPct val="0"/>
              </a:spcBef>
            </a:pPr>
            <a:r>
              <a:rPr lang="en-US" sz="3300" spc="138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address power inequalities</a:t>
            </a:r>
          </a:p>
        </p:txBody>
      </p:sp>
      <p:sp>
        <p:nvSpPr>
          <p:cNvPr id="25" name="Freeform 25"/>
          <p:cNvSpPr/>
          <p:nvPr/>
        </p:nvSpPr>
        <p:spPr>
          <a:xfrm rot="-2832155">
            <a:off x="9239220" y="3875855"/>
            <a:ext cx="1307544" cy="595894"/>
          </a:xfrm>
          <a:custGeom>
            <a:avLst/>
            <a:gdLst/>
            <a:ahLst/>
            <a:cxnLst/>
            <a:rect l="l" t="t" r="r" b="b"/>
            <a:pathLst>
              <a:path w="1307544" h="595894">
                <a:moveTo>
                  <a:pt x="0" y="0"/>
                </a:moveTo>
                <a:lnTo>
                  <a:pt x="1307544" y="0"/>
                </a:lnTo>
                <a:lnTo>
                  <a:pt x="1307544" y="595894"/>
                </a:lnTo>
                <a:lnTo>
                  <a:pt x="0" y="5958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49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 rot="-7162041">
            <a:off x="7624006" y="3842121"/>
            <a:ext cx="1307544" cy="595894"/>
          </a:xfrm>
          <a:custGeom>
            <a:avLst/>
            <a:gdLst/>
            <a:ahLst/>
            <a:cxnLst/>
            <a:rect l="l" t="t" r="r" b="b"/>
            <a:pathLst>
              <a:path w="1307544" h="595894">
                <a:moveTo>
                  <a:pt x="0" y="0"/>
                </a:moveTo>
                <a:lnTo>
                  <a:pt x="1307544" y="0"/>
                </a:lnTo>
                <a:lnTo>
                  <a:pt x="1307544" y="595894"/>
                </a:lnTo>
                <a:lnTo>
                  <a:pt x="0" y="5958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49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 rot="-9516579">
            <a:off x="6729481" y="5550602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8" y="0"/>
                </a:lnTo>
                <a:lnTo>
                  <a:pt x="1345938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 rot="-10511353">
            <a:off x="6481218" y="6997921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9" y="0"/>
                </a:lnTo>
                <a:lnTo>
                  <a:pt x="1345939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 rot="304285">
            <a:off x="9882822" y="7000851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9" y="0"/>
                </a:lnTo>
                <a:lnTo>
                  <a:pt x="1345939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 rot="-1388367">
            <a:off x="9882822" y="5233646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9" y="0"/>
                </a:lnTo>
                <a:lnTo>
                  <a:pt x="1345939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-115145" y="8732418"/>
            <a:ext cx="7150057" cy="1802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6"/>
              </a:lnSpc>
            </a:pPr>
            <a:r>
              <a:rPr lang="en-US" sz="20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"It is a fundamental right for children to be provided with opportunities to determine the response to problems associated with their behaviour”</a:t>
            </a:r>
          </a:p>
          <a:p>
            <a:pPr algn="ctr">
              <a:lnSpc>
                <a:spcPts val="2846"/>
              </a:lnSpc>
            </a:pPr>
            <a:r>
              <a:rPr lang="en-US" sz="20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(Smithson et al. 2020)</a:t>
            </a:r>
          </a:p>
          <a:p>
            <a:pPr algn="ctr">
              <a:lnSpc>
                <a:spcPts val="2846"/>
              </a:lnSpc>
            </a:pPr>
            <a:endParaRPr lang="en-US" sz="203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3692007" y="5260740"/>
            <a:ext cx="2567445" cy="90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  <a:spcBef>
                <a:spcPct val="0"/>
              </a:spcBef>
            </a:pPr>
            <a:r>
              <a:rPr lang="en-US" sz="3300" spc="138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a form of protection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575945" y="7221443"/>
            <a:ext cx="2567445" cy="90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  <a:spcBef>
                <a:spcPct val="0"/>
              </a:spcBef>
            </a:pPr>
            <a:r>
              <a:rPr lang="en-US" sz="3300" spc="138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challenge and transform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534324" y="7116668"/>
            <a:ext cx="6071054" cy="2540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6"/>
              </a:lnSpc>
            </a:pPr>
            <a:r>
              <a:rPr lang="en-US" sz="3404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Participation contingent on behaviour/risk </a:t>
            </a:r>
          </a:p>
          <a:p>
            <a:pPr algn="ctr">
              <a:lnSpc>
                <a:spcPts val="4766"/>
              </a:lnSpc>
            </a:pPr>
            <a:r>
              <a:rPr lang="en-US" sz="3404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(not inclusive of all children)</a:t>
            </a:r>
          </a:p>
          <a:p>
            <a:pPr algn="ctr">
              <a:lnSpc>
                <a:spcPts val="6141"/>
              </a:lnSpc>
            </a:pPr>
            <a:endParaRPr lang="en-US" sz="3404">
              <a:solidFill>
                <a:srgbClr val="000000"/>
              </a:solidFill>
              <a:latin typeface="Krabuler"/>
              <a:ea typeface="Krabuler"/>
              <a:cs typeface="Krabuler"/>
              <a:sym typeface="Krabul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74241"/>
            <a:ext cx="6880785" cy="9657242"/>
          </a:xfrm>
          <a:custGeom>
            <a:avLst/>
            <a:gdLst/>
            <a:ahLst/>
            <a:cxnLst/>
            <a:rect l="l" t="t" r="r" b="b"/>
            <a:pathLst>
              <a:path w="6880785" h="9657242">
                <a:moveTo>
                  <a:pt x="0" y="0"/>
                </a:moveTo>
                <a:lnTo>
                  <a:pt x="6880785" y="0"/>
                </a:lnTo>
                <a:lnTo>
                  <a:pt x="6880785" y="9657242"/>
                </a:lnTo>
                <a:lnTo>
                  <a:pt x="0" y="9657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44000" y="5143500"/>
            <a:ext cx="7297773" cy="4550518"/>
          </a:xfrm>
          <a:custGeom>
            <a:avLst/>
            <a:gdLst/>
            <a:ahLst/>
            <a:cxnLst/>
            <a:rect l="l" t="t" r="r" b="b"/>
            <a:pathLst>
              <a:path w="7297773" h="4550518">
                <a:moveTo>
                  <a:pt x="0" y="0"/>
                </a:moveTo>
                <a:lnTo>
                  <a:pt x="7297773" y="0"/>
                </a:lnTo>
                <a:lnTo>
                  <a:pt x="7297773" y="4550518"/>
                </a:lnTo>
                <a:lnTo>
                  <a:pt x="0" y="45505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144000" y="374241"/>
            <a:ext cx="7077812" cy="4603710"/>
          </a:xfrm>
          <a:custGeom>
            <a:avLst/>
            <a:gdLst/>
            <a:ahLst/>
            <a:cxnLst/>
            <a:rect l="l" t="t" r="r" b="b"/>
            <a:pathLst>
              <a:path w="7077812" h="4603710">
                <a:moveTo>
                  <a:pt x="0" y="0"/>
                </a:moveTo>
                <a:lnTo>
                  <a:pt x="7077812" y="0"/>
                </a:lnTo>
                <a:lnTo>
                  <a:pt x="7077812" y="4603710"/>
                </a:lnTo>
                <a:lnTo>
                  <a:pt x="0" y="4603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921225" y="9636868"/>
            <a:ext cx="7165777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(Peer Power / YJB 2021, Smithson et al. 2021)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649686" y="-149539"/>
            <a:ext cx="11546413" cy="1595504"/>
          </a:xfrm>
          <a:custGeom>
            <a:avLst/>
            <a:gdLst/>
            <a:ahLst/>
            <a:cxnLst/>
            <a:rect l="l" t="t" r="r" b="b"/>
            <a:pathLst>
              <a:path w="11546413" h="1595504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1287" y="1445966"/>
            <a:ext cx="17805426" cy="3566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000" spc="131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PARADOX OF PARTICIPATION &amp; MANAGING RISK OF HARM</a:t>
            </a:r>
          </a:p>
          <a:p>
            <a:pPr algn="ctr">
              <a:lnSpc>
                <a:spcPts val="7019"/>
              </a:lnSpc>
            </a:pPr>
            <a:endParaRPr lang="en-US" sz="6000" spc="131">
              <a:solidFill>
                <a:srgbClr val="000000"/>
              </a:solidFill>
              <a:latin typeface="Krabuler"/>
              <a:ea typeface="Krabuler"/>
              <a:cs typeface="Krabuler"/>
              <a:sym typeface="Krabuler"/>
            </a:endParaRPr>
          </a:p>
          <a:p>
            <a:pPr algn="ctr">
              <a:lnSpc>
                <a:spcPts val="7019"/>
              </a:lnSpc>
            </a:pPr>
            <a:endParaRPr lang="en-US" sz="6000" spc="131">
              <a:solidFill>
                <a:srgbClr val="000000"/>
              </a:solidFill>
              <a:latin typeface="Krabuler"/>
              <a:ea typeface="Krabuler"/>
              <a:cs typeface="Krabuler"/>
              <a:sym typeface="Krabuler"/>
            </a:endParaRPr>
          </a:p>
          <a:p>
            <a:pPr algn="ctr">
              <a:lnSpc>
                <a:spcPts val="7019"/>
              </a:lnSpc>
            </a:pPr>
            <a:endParaRPr lang="en-US" sz="6000" spc="131">
              <a:solidFill>
                <a:srgbClr val="000000"/>
              </a:solidFill>
              <a:latin typeface="Krabuler"/>
              <a:ea typeface="Krabuler"/>
              <a:cs typeface="Krabuler"/>
              <a:sym typeface="Krabul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3155116" y="2983300"/>
            <a:ext cx="5225737" cy="5225737"/>
          </a:xfrm>
          <a:custGeom>
            <a:avLst/>
            <a:gdLst/>
            <a:ahLst/>
            <a:cxnLst/>
            <a:rect l="l" t="t" r="r" b="b"/>
            <a:pathLst>
              <a:path w="5225737" h="5225737">
                <a:moveTo>
                  <a:pt x="0" y="0"/>
                </a:moveTo>
                <a:lnTo>
                  <a:pt x="5225736" y="0"/>
                </a:lnTo>
                <a:lnTo>
                  <a:pt x="5225736" y="5225736"/>
                </a:lnTo>
                <a:lnTo>
                  <a:pt x="0" y="5225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980109" y="3823183"/>
            <a:ext cx="3604675" cy="350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63"/>
              </a:lnSpc>
            </a:pPr>
            <a:r>
              <a:rPr lang="en-US" sz="5275">
                <a:solidFill>
                  <a:srgbClr val="231F20"/>
                </a:solidFill>
                <a:latin typeface="Handy Casual"/>
                <a:ea typeface="Handy Casual"/>
                <a:cs typeface="Handy Casual"/>
                <a:sym typeface="Handy Casual"/>
              </a:rPr>
              <a:t>e.g 1</a:t>
            </a:r>
          </a:p>
          <a:p>
            <a:pPr algn="ctr">
              <a:lnSpc>
                <a:spcPts val="6963"/>
              </a:lnSpc>
            </a:pPr>
            <a:r>
              <a:rPr lang="en-US" sz="5275">
                <a:solidFill>
                  <a:srgbClr val="231F20"/>
                </a:solidFill>
                <a:latin typeface="Handy Casual"/>
                <a:ea typeface="Handy Casual"/>
                <a:cs typeface="Handy Casual"/>
                <a:sym typeface="Handy Casual"/>
              </a:rPr>
              <a:t>No participation or very tokensitic</a:t>
            </a:r>
          </a:p>
        </p:txBody>
      </p:sp>
      <p:sp>
        <p:nvSpPr>
          <p:cNvPr id="6" name="Freeform 6"/>
          <p:cNvSpPr/>
          <p:nvPr/>
        </p:nvSpPr>
        <p:spPr>
          <a:xfrm rot="-514537">
            <a:off x="9134872" y="2983300"/>
            <a:ext cx="5254662" cy="5254662"/>
          </a:xfrm>
          <a:custGeom>
            <a:avLst/>
            <a:gdLst/>
            <a:ahLst/>
            <a:cxnLst/>
            <a:rect l="l" t="t" r="r" b="b"/>
            <a:pathLst>
              <a:path w="5254662" h="5254662">
                <a:moveTo>
                  <a:pt x="0" y="0"/>
                </a:moveTo>
                <a:lnTo>
                  <a:pt x="5254662" y="0"/>
                </a:lnTo>
                <a:lnTo>
                  <a:pt x="5254662" y="5254662"/>
                </a:lnTo>
                <a:lnTo>
                  <a:pt x="0" y="5254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 rot="-602213">
            <a:off x="9703107" y="3761386"/>
            <a:ext cx="4108232" cy="3642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2"/>
              </a:lnSpc>
            </a:pPr>
            <a:r>
              <a:rPr lang="en-US" sz="5509">
                <a:solidFill>
                  <a:srgbClr val="231F20"/>
                </a:solidFill>
                <a:latin typeface="Handy Casual"/>
                <a:ea typeface="Handy Casual"/>
                <a:cs typeface="Handy Casual"/>
                <a:sym typeface="Handy Casual"/>
              </a:rPr>
              <a:t>e.g 2</a:t>
            </a:r>
          </a:p>
          <a:p>
            <a:pPr algn="ctr">
              <a:lnSpc>
                <a:spcPts val="7272"/>
              </a:lnSpc>
            </a:pPr>
            <a:r>
              <a:rPr lang="en-US" sz="5509">
                <a:solidFill>
                  <a:srgbClr val="231F20"/>
                </a:solidFill>
                <a:latin typeface="Handy Casual"/>
                <a:ea typeface="Handy Casual"/>
                <a:cs typeface="Handy Casual"/>
                <a:sym typeface="Handy Casual"/>
              </a:rPr>
              <a:t>particiaption occurs in current panel setting</a:t>
            </a:r>
          </a:p>
        </p:txBody>
      </p:sp>
      <p:sp>
        <p:nvSpPr>
          <p:cNvPr id="8" name="Freeform 8"/>
          <p:cNvSpPr/>
          <p:nvPr/>
        </p:nvSpPr>
        <p:spPr>
          <a:xfrm>
            <a:off x="8733719" y="8252017"/>
            <a:ext cx="9945639" cy="3182604"/>
          </a:xfrm>
          <a:custGeom>
            <a:avLst/>
            <a:gdLst/>
            <a:ahLst/>
            <a:cxnLst/>
            <a:rect l="l" t="t" r="r" b="b"/>
            <a:pathLst>
              <a:path w="9945639" h="3182604">
                <a:moveTo>
                  <a:pt x="0" y="0"/>
                </a:moveTo>
                <a:lnTo>
                  <a:pt x="9945639" y="0"/>
                </a:lnTo>
                <a:lnTo>
                  <a:pt x="9945639" y="3182604"/>
                </a:lnTo>
                <a:lnTo>
                  <a:pt x="0" y="3182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 rot="-166726">
            <a:off x="8972815" y="8504967"/>
            <a:ext cx="9288045" cy="1344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spc="304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CAUSING MORE HARM</a:t>
            </a:r>
          </a:p>
        </p:txBody>
      </p:sp>
      <p:sp>
        <p:nvSpPr>
          <p:cNvPr id="10" name="Freeform 10"/>
          <p:cNvSpPr/>
          <p:nvPr/>
        </p:nvSpPr>
        <p:spPr>
          <a:xfrm>
            <a:off x="241287" y="7483457"/>
            <a:ext cx="2264352" cy="2590792"/>
          </a:xfrm>
          <a:custGeom>
            <a:avLst/>
            <a:gdLst/>
            <a:ahLst/>
            <a:cxnLst/>
            <a:rect l="l" t="t" r="r" b="b"/>
            <a:pathLst>
              <a:path w="2264352" h="2590792">
                <a:moveTo>
                  <a:pt x="0" y="0"/>
                </a:moveTo>
                <a:lnTo>
                  <a:pt x="2264352" y="0"/>
                </a:lnTo>
                <a:lnTo>
                  <a:pt x="2264352" y="2590793"/>
                </a:lnTo>
                <a:lnTo>
                  <a:pt x="0" y="25907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35067" y="-115383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9" y="0"/>
                </a:lnTo>
                <a:lnTo>
                  <a:pt x="10083239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800000">
            <a:off x="11965079" y="9011630"/>
            <a:ext cx="8506453" cy="1905171"/>
          </a:xfrm>
          <a:custGeom>
            <a:avLst/>
            <a:gdLst/>
            <a:ahLst/>
            <a:cxnLst/>
            <a:rect l="l" t="t" r="r" b="b"/>
            <a:pathLst>
              <a:path w="8506453" h="1905171">
                <a:moveTo>
                  <a:pt x="0" y="0"/>
                </a:moveTo>
                <a:lnTo>
                  <a:pt x="8506453" y="0"/>
                </a:lnTo>
                <a:lnTo>
                  <a:pt x="8506453" y="1905171"/>
                </a:lnTo>
                <a:lnTo>
                  <a:pt x="0" y="19051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131245">
            <a:off x="416107" y="796475"/>
            <a:ext cx="5992354" cy="8469716"/>
          </a:xfrm>
          <a:custGeom>
            <a:avLst/>
            <a:gdLst/>
            <a:ahLst/>
            <a:cxnLst/>
            <a:rect l="l" t="t" r="r" b="b"/>
            <a:pathLst>
              <a:path w="5992354" h="8469716">
                <a:moveTo>
                  <a:pt x="0" y="0"/>
                </a:moveTo>
                <a:lnTo>
                  <a:pt x="5992354" y="0"/>
                </a:lnTo>
                <a:lnTo>
                  <a:pt x="5992354" y="8469715"/>
                </a:lnTo>
                <a:lnTo>
                  <a:pt x="0" y="8469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550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6148885" y="916532"/>
            <a:ext cx="12169962" cy="8229600"/>
            <a:chOff x="0" y="0"/>
            <a:chExt cx="16536589" cy="11210827"/>
          </a:xfrm>
        </p:grpSpPr>
        <p:sp>
          <p:nvSpPr>
            <p:cNvPr id="6" name="Freeform 6"/>
            <p:cNvSpPr/>
            <p:nvPr/>
          </p:nvSpPr>
          <p:spPr>
            <a:xfrm>
              <a:off x="31750" y="31750"/>
              <a:ext cx="16473089" cy="11147327"/>
            </a:xfrm>
            <a:custGeom>
              <a:avLst/>
              <a:gdLst/>
              <a:ahLst/>
              <a:cxnLst/>
              <a:rect l="l" t="t" r="r" b="b"/>
              <a:pathLst>
                <a:path w="16473089" h="11147327">
                  <a:moveTo>
                    <a:pt x="16380378" y="11147327"/>
                  </a:moveTo>
                  <a:lnTo>
                    <a:pt x="92710" y="11147327"/>
                  </a:lnTo>
                  <a:cubicBezTo>
                    <a:pt x="41910" y="11147327"/>
                    <a:pt x="0" y="11105417"/>
                    <a:pt x="0" y="11054617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6379109" y="0"/>
                  </a:lnTo>
                  <a:cubicBezTo>
                    <a:pt x="16429909" y="0"/>
                    <a:pt x="16471819" y="41910"/>
                    <a:pt x="16471819" y="92710"/>
                  </a:cubicBezTo>
                  <a:lnTo>
                    <a:pt x="16471819" y="11053347"/>
                  </a:lnTo>
                  <a:cubicBezTo>
                    <a:pt x="16473089" y="11105417"/>
                    <a:pt x="16431178" y="11147327"/>
                    <a:pt x="16380378" y="11147327"/>
                  </a:cubicBezTo>
                  <a:close/>
                </a:path>
              </a:pathLst>
            </a:custGeom>
            <a:solidFill>
              <a:srgbClr val="FFFE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16536589" cy="11210827"/>
            </a:xfrm>
            <a:custGeom>
              <a:avLst/>
              <a:gdLst/>
              <a:ahLst/>
              <a:cxnLst/>
              <a:rect l="l" t="t" r="r" b="b"/>
              <a:pathLst>
                <a:path w="16536589" h="11210827">
                  <a:moveTo>
                    <a:pt x="16412128" y="59690"/>
                  </a:moveTo>
                  <a:cubicBezTo>
                    <a:pt x="16447689" y="59690"/>
                    <a:pt x="16476900" y="88900"/>
                    <a:pt x="16476900" y="124460"/>
                  </a:cubicBezTo>
                  <a:lnTo>
                    <a:pt x="16476900" y="11086367"/>
                  </a:lnTo>
                  <a:cubicBezTo>
                    <a:pt x="16476900" y="11121927"/>
                    <a:pt x="16447689" y="11151136"/>
                    <a:pt x="16412128" y="11151136"/>
                  </a:cubicBezTo>
                  <a:lnTo>
                    <a:pt x="124460" y="11151136"/>
                  </a:lnTo>
                  <a:cubicBezTo>
                    <a:pt x="88900" y="11151136"/>
                    <a:pt x="59690" y="11121927"/>
                    <a:pt x="59690" y="1108636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6412130" y="59690"/>
                  </a:lnTo>
                  <a:moveTo>
                    <a:pt x="164121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1086367"/>
                  </a:lnTo>
                  <a:cubicBezTo>
                    <a:pt x="0" y="11154947"/>
                    <a:pt x="55880" y="11210827"/>
                    <a:pt x="124460" y="11210827"/>
                  </a:cubicBezTo>
                  <a:lnTo>
                    <a:pt x="16412130" y="11210827"/>
                  </a:lnTo>
                  <a:cubicBezTo>
                    <a:pt x="16480709" y="11210827"/>
                    <a:pt x="16536589" y="11154947"/>
                    <a:pt x="16536589" y="11086367"/>
                  </a:cubicBezTo>
                  <a:lnTo>
                    <a:pt x="16536589" y="124460"/>
                  </a:lnTo>
                  <a:cubicBezTo>
                    <a:pt x="16536589" y="55880"/>
                    <a:pt x="16480709" y="0"/>
                    <a:pt x="16412130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7947387" y="5113642"/>
            <a:ext cx="8035384" cy="15571"/>
          </a:xfrm>
          <a:prstGeom prst="line">
            <a:avLst/>
          </a:prstGeom>
          <a:ln w="28575" cap="flat">
            <a:solidFill>
              <a:srgbClr val="000000"/>
            </a:solidFill>
            <a:prstDash val="sysDash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11738316" y="2036490"/>
            <a:ext cx="0" cy="5989684"/>
          </a:xfrm>
          <a:prstGeom prst="line">
            <a:avLst/>
          </a:prstGeom>
          <a:ln w="28575" cap="flat">
            <a:solidFill>
              <a:srgbClr val="000000"/>
            </a:solidFill>
            <a:prstDash val="sysDash"/>
            <a:headEnd type="arrow" w="med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2816889"/>
            <a:ext cx="4482289" cy="336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4"/>
              </a:lnSpc>
            </a:pPr>
            <a:r>
              <a:rPr lang="en-US" sz="5499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High Risk Panels</a:t>
            </a:r>
          </a:p>
          <a:p>
            <a:pPr algn="l">
              <a:lnSpc>
                <a:spcPts val="6654"/>
              </a:lnSpc>
            </a:pPr>
            <a:endParaRPr lang="en-US" sz="5499" dirty="0">
              <a:solidFill>
                <a:srgbClr val="000000"/>
              </a:solidFill>
              <a:latin typeface="Krabuler"/>
              <a:ea typeface="Krabuler"/>
              <a:cs typeface="Krabuler"/>
              <a:sym typeface="Krabuler"/>
            </a:endParaRPr>
          </a:p>
          <a:p>
            <a:pPr algn="l">
              <a:lnSpc>
                <a:spcPts val="6654"/>
              </a:lnSpc>
            </a:pPr>
            <a:r>
              <a:rPr lang="en-US" sz="5499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COMPLEX AND CONTRADICTORY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17765" y="5201265"/>
            <a:ext cx="4201082" cy="715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2"/>
              </a:lnSpc>
            </a:pPr>
            <a:r>
              <a:rPr lang="en-US" sz="5065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RESPONSIBILITY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15423" y="4428412"/>
            <a:ext cx="4201082" cy="715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2"/>
              </a:lnSpc>
            </a:pPr>
            <a:r>
              <a:rPr lang="en-US" sz="5065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RISK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64538" y="8180408"/>
            <a:ext cx="4201082" cy="715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2"/>
              </a:lnSpc>
            </a:pPr>
            <a:r>
              <a:rPr lang="en-US" sz="5065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SAFETY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37775" y="1207102"/>
            <a:ext cx="4201082" cy="715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2"/>
              </a:lnSpc>
            </a:pPr>
            <a:r>
              <a:rPr lang="en-US" sz="5065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HARM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9410" y="2698945"/>
            <a:ext cx="2416730" cy="1214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 dirty="0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PREDICTING OFFENDING BEHAVIOUR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112414" y="4208406"/>
            <a:ext cx="3705330" cy="1810471"/>
            <a:chOff x="0" y="0"/>
            <a:chExt cx="1066981" cy="52134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66981" cy="521341"/>
            </a:xfrm>
            <a:custGeom>
              <a:avLst/>
              <a:gdLst/>
              <a:ahLst/>
              <a:cxnLst/>
              <a:rect l="l" t="t" r="r" b="b"/>
              <a:pathLst>
                <a:path w="1066981" h="521341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446122"/>
                  </a:lnTo>
                  <a:cubicBezTo>
                    <a:pt x="1066981" y="466071"/>
                    <a:pt x="1059057" y="485203"/>
                    <a:pt x="1044950" y="499310"/>
                  </a:cubicBezTo>
                  <a:cubicBezTo>
                    <a:pt x="1030844" y="513416"/>
                    <a:pt x="1011712" y="521341"/>
                    <a:pt x="991763" y="521341"/>
                  </a:cubicBezTo>
                  <a:lnTo>
                    <a:pt x="75218" y="521341"/>
                  </a:lnTo>
                  <a:cubicBezTo>
                    <a:pt x="55269" y="521341"/>
                    <a:pt x="36137" y="513416"/>
                    <a:pt x="22031" y="499310"/>
                  </a:cubicBezTo>
                  <a:cubicBezTo>
                    <a:pt x="7925" y="485203"/>
                    <a:pt x="0" y="466071"/>
                    <a:pt x="0" y="446122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E6BFE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066981" cy="49276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424008" y="4745921"/>
            <a:ext cx="3082143" cy="81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 dirty="0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CO-PRODUCTION IN HIGH-RISK PANELS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77679" y="1324622"/>
            <a:ext cx="241673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 dirty="0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RISK ASSESSMENT</a:t>
            </a:r>
          </a:p>
          <a:p>
            <a:pPr algn="ctr">
              <a:lnSpc>
                <a:spcPts val="3234"/>
              </a:lnSpc>
            </a:pPr>
            <a:r>
              <a:rPr lang="en-US" sz="2913" dirty="0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&amp; MANAGEMENT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117765" y="7744729"/>
            <a:ext cx="2416730" cy="81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PUBLIC PROTECTION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590173" y="6348810"/>
            <a:ext cx="2416730" cy="81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KEEPING OTHERS SAFE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232467" y="2083366"/>
            <a:ext cx="2416730" cy="414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JUSTICE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947387" y="5515551"/>
            <a:ext cx="2416730" cy="81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CHILDRENS RIGHTS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567916" y="6811989"/>
            <a:ext cx="2416730" cy="1214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VULNERABILITY</a:t>
            </a:r>
          </a:p>
          <a:p>
            <a:pPr algn="ctr">
              <a:lnSpc>
                <a:spcPts val="3234"/>
              </a:lnSpc>
            </a:pPr>
            <a:r>
              <a:rPr lang="en-US" sz="2913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NEED</a:t>
            </a:r>
          </a:p>
          <a:p>
            <a:pPr algn="ctr">
              <a:lnSpc>
                <a:spcPts val="3234"/>
              </a:lnSpc>
            </a:pPr>
            <a:endParaRPr lang="en-US" sz="2913">
              <a:solidFill>
                <a:srgbClr val="231F20"/>
              </a:solidFill>
              <a:latin typeface="Krabuler"/>
              <a:ea typeface="Krabuler"/>
              <a:cs typeface="Krabuler"/>
              <a:sym typeface="Krabuler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1965079" y="6324913"/>
            <a:ext cx="2416730" cy="414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SAFEGUARDING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638678" y="3453445"/>
            <a:ext cx="2416730" cy="414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COERCION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514603" y="2438359"/>
            <a:ext cx="2416730" cy="814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 dirty="0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CRIMINAL IDENTITY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948143" y="7428606"/>
            <a:ext cx="2416730" cy="414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2913">
                <a:solidFill>
                  <a:srgbClr val="231F20"/>
                </a:solidFill>
                <a:latin typeface="Krabuler"/>
                <a:ea typeface="Krabuler"/>
                <a:cs typeface="Krabuler"/>
                <a:sym typeface="Krabuler"/>
              </a:rPr>
              <a:t>PROTECTION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870767" y="847725"/>
            <a:ext cx="769961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sz="879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Part 2</a:t>
            </a:r>
          </a:p>
        </p:txBody>
      </p:sp>
      <p:sp>
        <p:nvSpPr>
          <p:cNvPr id="3" name="Freeform 3"/>
          <p:cNvSpPr/>
          <p:nvPr/>
        </p:nvSpPr>
        <p:spPr>
          <a:xfrm>
            <a:off x="7051433" y="-68578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-4098675" y="8905418"/>
            <a:ext cx="9279203" cy="2078243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113920" y="6856667"/>
            <a:ext cx="3539744" cy="3430333"/>
          </a:xfrm>
          <a:custGeom>
            <a:avLst/>
            <a:gdLst/>
            <a:ahLst/>
            <a:cxnLst/>
            <a:rect l="l" t="t" r="r" b="b"/>
            <a:pathLst>
              <a:path w="3539744" h="3430333">
                <a:moveTo>
                  <a:pt x="0" y="0"/>
                </a:moveTo>
                <a:lnTo>
                  <a:pt x="3539743" y="0"/>
                </a:lnTo>
                <a:lnTo>
                  <a:pt x="3539743" y="3430333"/>
                </a:lnTo>
                <a:lnTo>
                  <a:pt x="0" y="34303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770562" y="1028700"/>
            <a:ext cx="9998598" cy="8671512"/>
          </a:xfrm>
          <a:custGeom>
            <a:avLst/>
            <a:gdLst/>
            <a:ahLst/>
            <a:cxnLst/>
            <a:rect l="l" t="t" r="r" b="b"/>
            <a:pathLst>
              <a:path w="9998598" h="8671512">
                <a:moveTo>
                  <a:pt x="0" y="0"/>
                </a:moveTo>
                <a:lnTo>
                  <a:pt x="9998598" y="0"/>
                </a:lnTo>
                <a:lnTo>
                  <a:pt x="9998598" y="8671512"/>
                </a:lnTo>
                <a:lnTo>
                  <a:pt x="0" y="86715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 rot="-810814">
            <a:off x="5410582" y="3296872"/>
            <a:ext cx="7495770" cy="4810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80"/>
              </a:lnSpc>
            </a:pPr>
            <a:r>
              <a:rPr lang="en-US" sz="6343" spc="13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Reflecting on the purpose of managing risk and what this means in a child centred or Child First context?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9223231" y="8895219"/>
            <a:ext cx="11552272" cy="1596314"/>
          </a:xfrm>
          <a:custGeom>
            <a:avLst/>
            <a:gdLst/>
            <a:ahLst/>
            <a:cxnLst/>
            <a:rect l="l" t="t" r="r" b="b"/>
            <a:pathLst>
              <a:path w="11552272" h="1596314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-2649686" y="-149539"/>
            <a:ext cx="11546413" cy="1595504"/>
          </a:xfrm>
          <a:custGeom>
            <a:avLst/>
            <a:gdLst/>
            <a:ahLst/>
            <a:cxnLst/>
            <a:rect l="l" t="t" r="r" b="b"/>
            <a:pathLst>
              <a:path w="11546413" h="1595504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925818" y="495300"/>
            <a:ext cx="3634128" cy="4158041"/>
          </a:xfrm>
          <a:custGeom>
            <a:avLst/>
            <a:gdLst/>
            <a:ahLst/>
            <a:cxnLst/>
            <a:rect l="l" t="t" r="r" b="b"/>
            <a:pathLst>
              <a:path w="3634128" h="4158041">
                <a:moveTo>
                  <a:pt x="0" y="0"/>
                </a:moveTo>
                <a:lnTo>
                  <a:pt x="3634128" y="0"/>
                </a:lnTo>
                <a:lnTo>
                  <a:pt x="3634128" y="4158041"/>
                </a:lnTo>
                <a:lnTo>
                  <a:pt x="0" y="41580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50261" y="1445965"/>
            <a:ext cx="13851539" cy="3590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000" spc="131" dirty="0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rPr>
              <a:t>WHAT DOES IT MEAN WHEN A CHILD IS HIGH RISK?</a:t>
            </a:r>
          </a:p>
          <a:p>
            <a:pPr algn="ctr">
              <a:lnSpc>
                <a:spcPts val="7019"/>
              </a:lnSpc>
            </a:pPr>
            <a:endParaRPr lang="en-US" sz="6000" spc="131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algn="ctr">
              <a:lnSpc>
                <a:spcPts val="7019"/>
              </a:lnSpc>
            </a:pPr>
            <a:endParaRPr lang="en-US" sz="6000" spc="131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algn="ctr">
              <a:lnSpc>
                <a:spcPts val="7019"/>
              </a:lnSpc>
            </a:pPr>
            <a:endParaRPr lang="en-US" sz="6000" spc="131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9F7D66B2-B0C1-F457-2DC6-B0C8CC2003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4802010"/>
                  </p:ext>
                </p:extLst>
              </p:nvPr>
            </p:nvGraphicFramePr>
            <p:xfrm>
              <a:off x="1066800" y="2738616"/>
              <a:ext cx="12403739" cy="649748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6"/>
              </a:graphicData>
            </a:graphic>
          </p:graphicFrame>
        </mc:Choice>
        <mc:Fallback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9F7D66B2-B0C1-F457-2DC6-B0C8CC20036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1066800" y="2738616"/>
                <a:ext cx="12403739" cy="649748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9223231" y="8895219"/>
            <a:ext cx="11552272" cy="1596314"/>
          </a:xfrm>
          <a:custGeom>
            <a:avLst/>
            <a:gdLst/>
            <a:ahLst/>
            <a:cxnLst/>
            <a:rect l="l" t="t" r="r" b="b"/>
            <a:pathLst>
              <a:path w="11552272" h="1596314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-2649686" y="-149539"/>
            <a:ext cx="11546413" cy="1595504"/>
          </a:xfrm>
          <a:custGeom>
            <a:avLst/>
            <a:gdLst/>
            <a:ahLst/>
            <a:cxnLst/>
            <a:rect l="l" t="t" r="r" b="b"/>
            <a:pathLst>
              <a:path w="11546413" h="1595504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897315" y="419100"/>
            <a:ext cx="3634128" cy="4158041"/>
          </a:xfrm>
          <a:custGeom>
            <a:avLst/>
            <a:gdLst/>
            <a:ahLst/>
            <a:cxnLst/>
            <a:rect l="l" t="t" r="r" b="b"/>
            <a:pathLst>
              <a:path w="3634128" h="4158041">
                <a:moveTo>
                  <a:pt x="0" y="0"/>
                </a:moveTo>
                <a:lnTo>
                  <a:pt x="3634128" y="0"/>
                </a:lnTo>
                <a:lnTo>
                  <a:pt x="3634128" y="4158041"/>
                </a:lnTo>
                <a:lnTo>
                  <a:pt x="0" y="41580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56557" y="1520116"/>
            <a:ext cx="13074911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000" spc="131" dirty="0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rPr>
              <a:t>WHAT IS THE PURPOSE OF A HIGH RISK PANEL?</a:t>
            </a:r>
          </a:p>
          <a:p>
            <a:pPr algn="ctr">
              <a:lnSpc>
                <a:spcPts val="7019"/>
              </a:lnSpc>
            </a:pPr>
            <a:endParaRPr lang="en-US" sz="6000" spc="131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algn="ctr">
              <a:lnSpc>
                <a:spcPts val="7019"/>
              </a:lnSpc>
            </a:pPr>
            <a:endParaRPr lang="en-US" sz="6000" spc="131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algn="ctr">
              <a:lnSpc>
                <a:spcPts val="7019"/>
              </a:lnSpc>
            </a:pPr>
            <a:endParaRPr lang="en-US" sz="6000" spc="131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77020113-0AF4-1303-7482-2552E9002F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2106269"/>
                  </p:ext>
                </p:extLst>
              </p:nvPr>
            </p:nvGraphicFramePr>
            <p:xfrm>
              <a:off x="990600" y="2716262"/>
              <a:ext cx="12634572" cy="6879202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77020113-0AF4-1303-7482-2552E9002FD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990600" y="2716262"/>
                <a:ext cx="12634572" cy="687920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9223231" y="8895219"/>
            <a:ext cx="11552272" cy="1596314"/>
          </a:xfrm>
          <a:custGeom>
            <a:avLst/>
            <a:gdLst/>
            <a:ahLst/>
            <a:cxnLst/>
            <a:rect l="l" t="t" r="r" b="b"/>
            <a:pathLst>
              <a:path w="11552272" h="1596314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-2649686" y="-149539"/>
            <a:ext cx="11546413" cy="1595504"/>
          </a:xfrm>
          <a:custGeom>
            <a:avLst/>
            <a:gdLst/>
            <a:ahLst/>
            <a:cxnLst/>
            <a:rect l="l" t="t" r="r" b="b"/>
            <a:pathLst>
              <a:path w="11546413" h="1595504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478000" y="495300"/>
            <a:ext cx="3634128" cy="4158041"/>
          </a:xfrm>
          <a:custGeom>
            <a:avLst/>
            <a:gdLst/>
            <a:ahLst/>
            <a:cxnLst/>
            <a:rect l="l" t="t" r="r" b="b"/>
            <a:pathLst>
              <a:path w="3634128" h="4158041">
                <a:moveTo>
                  <a:pt x="0" y="0"/>
                </a:moveTo>
                <a:lnTo>
                  <a:pt x="3634128" y="0"/>
                </a:lnTo>
                <a:lnTo>
                  <a:pt x="3634128" y="4158041"/>
                </a:lnTo>
                <a:lnTo>
                  <a:pt x="0" y="41580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10886" y="1714500"/>
            <a:ext cx="15233105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000" spc="131" dirty="0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rPr>
              <a:t>HOW COULD CHILDREN PARTICIAPTE IN MULTI-AGENCY PANELS WITHOUT CAUSING FURTHER HARM?</a:t>
            </a:r>
          </a:p>
          <a:p>
            <a:pPr algn="ctr">
              <a:lnSpc>
                <a:spcPts val="7019"/>
              </a:lnSpc>
            </a:pPr>
            <a:endParaRPr lang="en-US" sz="6000" spc="131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algn="ctr">
              <a:lnSpc>
                <a:spcPts val="7019"/>
              </a:lnSpc>
            </a:pPr>
            <a:endParaRPr lang="en-US" sz="6000" spc="131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algn="ctr">
              <a:lnSpc>
                <a:spcPts val="7019"/>
              </a:lnSpc>
            </a:pPr>
            <a:endParaRPr lang="en-US" sz="6000" spc="131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F9E918C8-0D9A-F245-BED1-A7F2D16CD0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9381069"/>
                  </p:ext>
                </p:extLst>
              </p:nvPr>
            </p:nvGraphicFramePr>
            <p:xfrm>
              <a:off x="1447800" y="3695700"/>
              <a:ext cx="11658600" cy="6014243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6"/>
              </a:graphicData>
            </a:graphic>
          </p:graphicFrame>
        </mc:Choice>
        <mc:Fallback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F9E918C8-0D9A-F245-BED1-A7F2D16CD0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1447800" y="3695700"/>
                <a:ext cx="11658600" cy="6014243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56029" y="5823267"/>
            <a:ext cx="4199874" cy="2611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HOW CAN CHILDREN’S PARTICIPATION MORE EFFECTIVELY ADDRESS HIGH-RISK CONTEXTS?</a:t>
            </a:r>
          </a:p>
        </p:txBody>
      </p:sp>
      <p:sp>
        <p:nvSpPr>
          <p:cNvPr id="3" name="Freeform 3"/>
          <p:cNvSpPr/>
          <p:nvPr/>
        </p:nvSpPr>
        <p:spPr>
          <a:xfrm>
            <a:off x="4742707" y="1589776"/>
            <a:ext cx="9699658" cy="3103890"/>
          </a:xfrm>
          <a:custGeom>
            <a:avLst/>
            <a:gdLst/>
            <a:ahLst/>
            <a:cxnLst/>
            <a:rect l="l" t="t" r="r" b="b"/>
            <a:pathLst>
              <a:path w="9699658" h="3103890">
                <a:moveTo>
                  <a:pt x="0" y="0"/>
                </a:moveTo>
                <a:lnTo>
                  <a:pt x="9699657" y="0"/>
                </a:lnTo>
                <a:lnTo>
                  <a:pt x="9699657" y="3103891"/>
                </a:lnTo>
                <a:lnTo>
                  <a:pt x="0" y="31038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 rot="-166726">
            <a:off x="4944588" y="2112653"/>
            <a:ext cx="9288045" cy="1344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spc="304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FINAL REFLECTIONS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44063" y="5637072"/>
            <a:ext cx="4199874" cy="326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HAS OUR UNDERSTANDING OF RISK MANAGEMENT CHANGED (OR DOES IT NEED TO?)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634587" y="5637072"/>
            <a:ext cx="4199874" cy="326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ARE THERE BETTER WAYS OF ADDRESSING THE COMPLEXITY OF SERIOUS HARM IN CHILDREN’S LIVES?</a:t>
            </a:r>
          </a:p>
        </p:txBody>
      </p:sp>
      <p:sp>
        <p:nvSpPr>
          <p:cNvPr id="7" name="Freeform 7"/>
          <p:cNvSpPr/>
          <p:nvPr/>
        </p:nvSpPr>
        <p:spPr>
          <a:xfrm>
            <a:off x="10538197" y="3444543"/>
            <a:ext cx="2704795" cy="1249123"/>
          </a:xfrm>
          <a:custGeom>
            <a:avLst/>
            <a:gdLst/>
            <a:ahLst/>
            <a:cxnLst/>
            <a:rect l="l" t="t" r="r" b="b"/>
            <a:pathLst>
              <a:path w="2704795" h="1249123">
                <a:moveTo>
                  <a:pt x="0" y="0"/>
                </a:moveTo>
                <a:lnTo>
                  <a:pt x="2704795" y="0"/>
                </a:lnTo>
                <a:lnTo>
                  <a:pt x="2704795" y="1249124"/>
                </a:lnTo>
                <a:lnTo>
                  <a:pt x="0" y="1249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4706294" flipV="1">
            <a:off x="-104297" y="1286525"/>
            <a:ext cx="3895386" cy="4128059"/>
          </a:xfrm>
          <a:custGeom>
            <a:avLst/>
            <a:gdLst/>
            <a:ahLst/>
            <a:cxnLst/>
            <a:rect l="l" t="t" r="r" b="b"/>
            <a:pathLst>
              <a:path w="3895386" h="4128059">
                <a:moveTo>
                  <a:pt x="0" y="4128058"/>
                </a:moveTo>
                <a:lnTo>
                  <a:pt x="3895387" y="4128058"/>
                </a:lnTo>
                <a:lnTo>
                  <a:pt x="3895387" y="0"/>
                </a:lnTo>
                <a:lnTo>
                  <a:pt x="0" y="0"/>
                </a:lnTo>
                <a:lnTo>
                  <a:pt x="0" y="412805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538197" y="0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10800000">
            <a:off x="-4098675" y="8905418"/>
            <a:ext cx="9279203" cy="2078243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208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497811" y="2883259"/>
            <a:ext cx="3579011" cy="3444830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30480" y="59182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1" y="2120900"/>
                    <a:pt x="8590281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19"/>
                    <a:pt x="1822450" y="10811510"/>
                    <a:pt x="2842260" y="11203940"/>
                  </a:cubicBezTo>
                  <a:cubicBezTo>
                    <a:pt x="5585460" y="12259310"/>
                    <a:pt x="8953500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14667" t="-5134" r="-10272" b="-120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9464663" y="0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-1219200" y="8801100"/>
            <a:ext cx="8534400" cy="1936178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3" y="0"/>
                </a:lnTo>
                <a:lnTo>
                  <a:pt x="9279203" y="2078243"/>
                </a:lnTo>
                <a:lnTo>
                  <a:pt x="0" y="20782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20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7162800" y="2398523"/>
            <a:ext cx="6243280" cy="4974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5"/>
              </a:lnSpc>
            </a:pPr>
            <a:r>
              <a:rPr lang="en-US" sz="4071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If you would like more information about our work, or would like to be involved in our research, then please contact me!</a:t>
            </a:r>
          </a:p>
          <a:p>
            <a:pPr algn="ctr">
              <a:lnSpc>
                <a:spcPts val="4885"/>
              </a:lnSpc>
            </a:pPr>
            <a:endParaRPr lang="en-US" sz="4071" dirty="0">
              <a:solidFill>
                <a:srgbClr val="000000"/>
              </a:solidFill>
              <a:latin typeface="Handy Casual"/>
              <a:ea typeface="Handy Casual"/>
              <a:cs typeface="Handy Casual"/>
              <a:sym typeface="Handy Casual"/>
            </a:endParaRPr>
          </a:p>
          <a:p>
            <a:pPr algn="ctr">
              <a:lnSpc>
                <a:spcPts val="4885"/>
              </a:lnSpc>
            </a:pPr>
            <a:r>
              <a:rPr lang="en-US" sz="4071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Dr Samantha Burns </a:t>
            </a:r>
          </a:p>
          <a:p>
            <a:pPr algn="ctr">
              <a:lnSpc>
                <a:spcPts val="4885"/>
              </a:lnSpc>
            </a:pPr>
            <a:r>
              <a:rPr lang="en-US" sz="4071" dirty="0" err="1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Samantha.burns@mmu.ac.uk</a:t>
            </a:r>
            <a:r>
              <a:rPr lang="en-US" sz="4071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 </a:t>
            </a:r>
          </a:p>
          <a:p>
            <a:pPr algn="ctr">
              <a:lnSpc>
                <a:spcPts val="4885"/>
              </a:lnSpc>
              <a:spcBef>
                <a:spcPct val="0"/>
              </a:spcBef>
            </a:pPr>
            <a:endParaRPr lang="en-US" sz="4071" dirty="0">
              <a:solidFill>
                <a:srgbClr val="000000"/>
              </a:solidFill>
              <a:latin typeface="Handy Casual"/>
              <a:ea typeface="Handy Casual"/>
              <a:cs typeface="Handy Casual"/>
              <a:sym typeface="Handy Casu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64650" y="0"/>
            <a:ext cx="11710612" cy="3747396"/>
          </a:xfrm>
          <a:custGeom>
            <a:avLst/>
            <a:gdLst/>
            <a:ahLst/>
            <a:cxnLst/>
            <a:rect l="l" t="t" r="r" b="b"/>
            <a:pathLst>
              <a:path w="11710612" h="3747396">
                <a:moveTo>
                  <a:pt x="0" y="0"/>
                </a:moveTo>
                <a:lnTo>
                  <a:pt x="11710612" y="0"/>
                </a:lnTo>
                <a:lnTo>
                  <a:pt x="11710612" y="3747396"/>
                </a:lnTo>
                <a:lnTo>
                  <a:pt x="0" y="37473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 rot="-166726">
            <a:off x="-782859" y="274555"/>
            <a:ext cx="9288045" cy="2726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spc="304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REFERENCES &amp; FURTHER READING</a:t>
            </a:r>
          </a:p>
        </p:txBody>
      </p:sp>
      <p:sp>
        <p:nvSpPr>
          <p:cNvPr id="4" name="Freeform 4"/>
          <p:cNvSpPr/>
          <p:nvPr/>
        </p:nvSpPr>
        <p:spPr>
          <a:xfrm>
            <a:off x="10538197" y="0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9283" y="4243248"/>
            <a:ext cx="18128717" cy="510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145" lvl="1" indent="-194572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Burns, S. and Creaney, S. (2023), “Embracing children’s voices: transforming youth justice practice through co-production and Child First participation”, in Case, S. and Hazel, N. (Eds), Child First: Developing a New Youth Justice System, Palgrave Macmillan, London.</a:t>
            </a:r>
          </a:p>
          <a:p>
            <a:pPr marL="389145" lvl="1" indent="-194572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Carr, N and Smith, R (2023) Youth justice: local and global. London: Sage. </a:t>
            </a:r>
          </a:p>
          <a:p>
            <a:pPr marL="389145" lvl="1" indent="-194572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Case S (2021) Youth Justice: A Critical Introduction. Oxford: Routledge.</a:t>
            </a:r>
          </a:p>
          <a:p>
            <a:pPr marL="389145" lvl="1" indent="-194572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Creaney, S. and Burns, S. (2023), “Freedom from symbolic violence? Facilitators and barriers to participatory practices in youth justice”, Youth Justice, doi: 10.1177/14732254231156844. </a:t>
            </a:r>
          </a:p>
          <a:p>
            <a:pPr marL="389145" lvl="1" indent="-194572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Creaney, S. and Smith, R. (2023), ‘Social work and youth justice’, in J. Parker (ed) Introducing Social Work (2nd edn), London: Sage</a:t>
            </a:r>
          </a:p>
          <a:p>
            <a:pPr marL="389145" lvl="1" indent="-194572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Day, A., Malvaso, C., Butcher, L., O’Connor, J. and McLachlan, K. (2023) ‘Co-producing trauma-informed youth justice in Australia?’, Safer Communities, 22(2): 106–20</a:t>
            </a:r>
          </a:p>
          <a:p>
            <a:pPr marL="389145" lvl="1" indent="-194572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Douglas, A.- M. (2022) ‘Toward a system that heals: exploring empathy and its application to youth justice and children’s education, health and social care services’, Peer Power Youth</a:t>
            </a:r>
          </a:p>
          <a:p>
            <a:pPr marL="389145" lvl="1" indent="-194572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Haines, K. and Case, S. (2015) Positive Youth Justice: Children First, Offenders Second, Bristol: Policy Press.</a:t>
            </a:r>
          </a:p>
          <a:p>
            <a:pPr marL="389145" lvl="1" indent="-194572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Johns, D., Flynn, C., Hall, M., Spivakovsky, C. and Turner, S. (2022) Coproduction &amp; Criminal Justice, Abingdon: Routledge.</a:t>
            </a:r>
          </a:p>
          <a:p>
            <a:pPr marL="389146" lvl="1" indent="-194573" algn="l">
              <a:lnSpc>
                <a:spcPts val="2523"/>
              </a:lnSpc>
              <a:buFont typeface="Arial"/>
              <a:buChar char="•"/>
            </a:pPr>
            <a:r>
              <a:rPr lang="en-US" sz="180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Smithson, H., Gray, P. and Jones, A. (2020) ‘“They really should start listening to you”: the benefits and challenges of co- producing a participatory framework of youth justice practice’, Youth Justice, 21(3): 321– 37</a:t>
            </a:r>
          </a:p>
          <a:p>
            <a:pPr algn="ctr">
              <a:lnSpc>
                <a:spcPts val="3363"/>
              </a:lnSpc>
            </a:pPr>
            <a:endParaRPr lang="en-US" sz="1802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webextension1.xml><?xml version="1.0" encoding="utf-8"?>
<we:webextension xmlns:we="http://schemas.microsoft.com/office/webextensions/webextension/2010/11" id="{A66C081B-6425-E54A-B87C-50E4E036D40B}">
  <we:reference id="d98404ac-f9e2-4292-8cb6-eec349559ae5" version="1.0.0.2" store="EXCatalog" storeType="EXCatalog"/>
  <we:alternateReferences>
    <we:reference id="WA104381526" version="1.0.0.2" store="en-GB" storeType="OMEX"/>
  </we:alternateReferences>
  <we:properties>
    <we:property name="FormID" value="&quot;UPs_KAujjEiQ9M2uT3rm0atioIwrKvxBsjG5kSPLFoJUN0tWQzBKM0k0OVg0MEZBNlRCMkk1Q1ZLQi4u&quot;"/>
    <we:property name="FormMode" value="&quot;DesignTime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9969A575-D2C3-D244-BC74-B92F3057F4F2}">
  <we:reference id="d98404ac-f9e2-4292-8cb6-eec349559ae5" version="1.0.0.2" store="EXCatalog" storeType="EXCatalog"/>
  <we:alternateReferences>
    <we:reference id="WA104381526" version="1.0.0.2" store="en-GB" storeType="OMEX"/>
  </we:alternateReferences>
  <we:properties>
    <we:property name="FormID" value="&quot;UPs_KAujjEiQ9M2uT3rm0atioIwrKvxBsjG5kSPLFoJUNTFZVFgyWDBKUTNGREZJTk00WThFQ0M0Ui4u&quot;"/>
    <we:property name="FormMode" value="&quot;DesignTime&quot;"/>
  </we:properties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492662EE-856D-B249-9EA9-4CE8393BBC89}">
  <we:reference id="d98404ac-f9e2-4292-8cb6-eec349559ae5" version="1.0.0.2" store="EXCatalog" storeType="EXCatalog"/>
  <we:alternateReferences>
    <we:reference id="WA104381526" version="1.0.0.2" store="en-GB" storeType="OMEX"/>
  </we:alternateReferences>
  <we:properties>
    <we:property name="FormID" value="&quot;UPs_KAujjEiQ9M2uT3rm0atioIwrKvxBsjG5kSPLFoJUODVSSjZISzFBWE5YMTFWV1VLVkhHUjA0Mi4u&quot;"/>
    <we:property name="FormMode" value="&quot;DesignTim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851</Words>
  <Application>Microsoft Macintosh PowerPoint</Application>
  <PresentationFormat>Custom</PresentationFormat>
  <Paragraphs>119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Krabuler</vt:lpstr>
      <vt:lpstr>Pompiere</vt:lpstr>
      <vt:lpstr>Arial</vt:lpstr>
      <vt:lpstr>Canva Sans</vt:lpstr>
      <vt:lpstr>Marker Felt Thin</vt:lpstr>
      <vt:lpstr>Calibri</vt:lpstr>
      <vt:lpstr>Handy Casual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Yellow Playful Doodle Digital Brainstorm Presentation</dc:title>
  <cp:lastModifiedBy>Samantha Burns</cp:lastModifiedBy>
  <cp:revision>3</cp:revision>
  <dcterms:created xsi:type="dcterms:W3CDTF">2006-08-16T00:00:00Z</dcterms:created>
  <dcterms:modified xsi:type="dcterms:W3CDTF">2025-01-27T12:04:34Z</dcterms:modified>
  <dc:identifier>DAGVt7us6O4</dc:identifier>
</cp:coreProperties>
</file>