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  <p:sldMasterId id="2147483675" r:id="rId6"/>
  </p:sldMasterIdLst>
  <p:notesMasterIdLst>
    <p:notesMasterId r:id="rId43"/>
  </p:notesMasterIdLst>
  <p:sldIdLst>
    <p:sldId id="256" r:id="rId7"/>
    <p:sldId id="257" r:id="rId8"/>
    <p:sldId id="2145707344" r:id="rId9"/>
    <p:sldId id="1946" r:id="rId10"/>
    <p:sldId id="261" r:id="rId11"/>
    <p:sldId id="262" r:id="rId12"/>
    <p:sldId id="263" r:id="rId13"/>
    <p:sldId id="272" r:id="rId14"/>
    <p:sldId id="2145707325" r:id="rId15"/>
    <p:sldId id="741" r:id="rId16"/>
    <p:sldId id="2145707302" r:id="rId17"/>
    <p:sldId id="274" r:id="rId18"/>
    <p:sldId id="1986" r:id="rId19"/>
    <p:sldId id="2145707326" r:id="rId20"/>
    <p:sldId id="2145707327" r:id="rId21"/>
    <p:sldId id="285" r:id="rId22"/>
    <p:sldId id="276" r:id="rId23"/>
    <p:sldId id="258" r:id="rId24"/>
    <p:sldId id="277" r:id="rId25"/>
    <p:sldId id="340" r:id="rId26"/>
    <p:sldId id="280" r:id="rId27"/>
    <p:sldId id="281" r:id="rId28"/>
    <p:sldId id="2145707329" r:id="rId29"/>
    <p:sldId id="268" r:id="rId30"/>
    <p:sldId id="269" r:id="rId31"/>
    <p:sldId id="270" r:id="rId32"/>
    <p:sldId id="271" r:id="rId33"/>
    <p:sldId id="2145707328" r:id="rId34"/>
    <p:sldId id="2145707330" r:id="rId35"/>
    <p:sldId id="275" r:id="rId36"/>
    <p:sldId id="278" r:id="rId37"/>
    <p:sldId id="2145707341" r:id="rId38"/>
    <p:sldId id="2145707342" r:id="rId39"/>
    <p:sldId id="2145707343" r:id="rId40"/>
    <p:sldId id="284" r:id="rId41"/>
    <p:sldId id="28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71DBD4"/>
    <a:srgbClr val="141B4D"/>
    <a:srgbClr val="FF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Referrals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B7-463A-B308-3ACF6A64B6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B7-463A-B308-3ACF6A64B6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B7-463A-B308-3ACF6A64B6B8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B7-463A-B308-3ACF6A64B6B8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B7-463A-B308-3ACF6A64B6B8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B7-463A-B308-3ACF6A64B6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Other children's services</c:v>
                </c:pt>
                <c:pt idx="1">
                  <c:v>Residential Care</c:v>
                </c:pt>
                <c:pt idx="2">
                  <c:v>YJS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249</c:v>
                </c:pt>
                <c:pt idx="1">
                  <c:v>56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B7-463A-B308-3ACF6A64B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58933354980111"/>
          <c:y val="0.32123110249183412"/>
          <c:w val="0.33501024242800459"/>
          <c:h val="0.368110492693247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72857804539141"/>
          <c:y val="0.14692176360925163"/>
          <c:w val="0.4347174903790621"/>
          <c:h val="0.8150879535934737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Consultations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A6-43BA-8361-BFA15377A5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A6-43BA-8361-BFA15377A5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A6-43BA-8361-BFA15377A5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Other Children's Services</c:v>
                </c:pt>
                <c:pt idx="1">
                  <c:v>Residential Care</c:v>
                </c:pt>
                <c:pt idx="2">
                  <c:v>YJS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625</c:v>
                </c:pt>
                <c:pt idx="1">
                  <c:v>191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A6-43BA-8361-BFA15377A5A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033731894624282"/>
          <c:y val="0.38662184179117659"/>
          <c:w val="0.32240051692884797"/>
          <c:h val="0.431002628508054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525486076355"/>
          <c:y val="0.14329190380771095"/>
          <c:w val="0.34873312031648218"/>
          <c:h val="0.729860625152753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Formulations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17-4485-A591-5B0210DB92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17-4485-A591-5B0210DB924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17-4485-A591-5B0210DB92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Other Children's Services</c:v>
                </c:pt>
                <c:pt idx="1">
                  <c:v>Residential Care</c:v>
                </c:pt>
                <c:pt idx="2">
                  <c:v>YJS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40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B17-4485-A591-5B0210DB92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34596890220926"/>
          <c:y val="0.11370296270788331"/>
          <c:w val="0.34081176638240129"/>
          <c:h val="0.7906657294070884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Reflective Practice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58-499D-AD6B-E10DA8BE18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58-499D-AD6B-E10DA8BE18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58-499D-AD6B-E10DA8BE18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Other Children's Services</c:v>
                </c:pt>
                <c:pt idx="1">
                  <c:v>Residential Care</c:v>
                </c:pt>
                <c:pt idx="2">
                  <c:v>YJS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60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58-499D-AD6B-E10DA8BE18D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467911805785301"/>
          <c:y val="0.39575012436366519"/>
          <c:w val="0.37375548551778826"/>
          <c:h val="0.373765901346242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B-421E-AC77-B6F3AA0905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B-421E-AC77-B6F3AA0905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B-421E-AC77-B6F3AA0905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Foster Carers</c:v>
                </c:pt>
                <c:pt idx="1">
                  <c:v>Kinship/Connected Carers</c:v>
                </c:pt>
                <c:pt idx="2">
                  <c:v>Other Social Care colleagues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</c:v>
                </c:pt>
                <c:pt idx="1">
                  <c:v>14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FB-421E-AC77-B6F3AA0905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CD34B-16D1-4095-9BF3-CBEB9432572F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F5FC97F-AE7F-484A-9FA5-78E4686A4833}">
      <dgm:prSet phldrT="[Text]" custT="1"/>
      <dgm:spPr>
        <a:xfrm>
          <a:off x="690264" y="338"/>
          <a:ext cx="1848445" cy="1848445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a higher likelihood of having been subjected to </a:t>
          </a:r>
          <a:r>
            <a:rPr lang="en-GB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Adverse Childhood Experiences (ACEs)</a:t>
          </a:r>
        </a:p>
      </dgm:t>
    </dgm:pt>
    <dgm:pt modelId="{2232960A-EA6A-474B-A8D9-AC7921C0D180}" type="parTrans" cxnId="{3A3A0DFD-B883-406D-B54C-E4E017FCAD16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A1F6D4-E6B3-43F2-B9A7-7DB80518DDCB}" type="sibTrans" cxnId="{3A3A0DFD-B883-406D-B54C-E4E017FCAD16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060083-BA1E-4A90-81E3-9E59363371EE}">
      <dgm:prSet phldrT="[Text]" custT="1"/>
      <dgm:spPr>
        <a:xfrm>
          <a:off x="2169021" y="338"/>
          <a:ext cx="1848445" cy="1848445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challenges in developing </a:t>
          </a:r>
          <a:r>
            <a:rPr lang="en-GB" sz="12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secure attachments.</a:t>
          </a:r>
          <a:endParaRPr lang="en-GB" sz="12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4B83E5B-03A6-4213-9BCB-265126FC7F36}" type="parTrans" cxnId="{EEC1F517-6632-4438-B255-76A9817AE015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E9E481-D210-4ADB-B4DA-D2070C44E124}" type="sibTrans" cxnId="{EEC1F517-6632-4438-B255-76A9817AE015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0AAE67-6E27-4715-A64B-07DA8DD9C65D}">
      <dgm:prSet custT="1"/>
      <dgm:spPr>
        <a:xfrm>
          <a:off x="3647777" y="338"/>
          <a:ext cx="1848445" cy="1848445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experienced high levels of </a:t>
          </a:r>
          <a:r>
            <a:rPr lang="en-GB" sz="12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social disadvantage</a:t>
          </a:r>
          <a:r>
            <a:rPr lang="en-GB" sz="13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3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B2CAF5B-E1DB-4B56-B602-5CA54191D534}" type="parTrans" cxnId="{61CEA925-D8CE-43BB-B525-CDE49DB085ED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74EBBD-12DA-4390-8EB9-2A08ABE0B28A}" type="sibTrans" cxnId="{61CEA925-D8CE-43BB-B525-CDE49DB085ED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99FE4-00ED-4BB8-8C9D-54336A801485}">
      <dgm:prSet custT="1"/>
      <dgm:spPr>
        <a:xfrm>
          <a:off x="5126533" y="338"/>
          <a:ext cx="1848445" cy="1848445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multi-layered, </a:t>
          </a:r>
          <a:r>
            <a:rPr lang="en-GB" sz="12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unmet and complex needs</a:t>
          </a:r>
          <a:r>
            <a:rPr lang="en-GB" sz="13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3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F77F910-2DA5-42C2-BAC7-9A9387911A16}" type="parTrans" cxnId="{E700644E-3BD5-4D3F-BE8F-3918F96EB1F8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5DB7F5-7C8A-4170-BEB1-2AFED8142B33}" type="sibTrans" cxnId="{E700644E-3BD5-4D3F-BE8F-3918F96EB1F8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AF1266-03DE-4635-A6C9-60C37031078B}">
      <dgm:prSet custT="1"/>
      <dgm:spPr>
        <a:xfrm>
          <a:off x="6605289" y="338"/>
          <a:ext cx="1848445" cy="1848445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2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Not be accessing services in a timely manner</a:t>
          </a:r>
          <a:r>
            <a:rPr lang="en-GB" sz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in the first place, despite high levels of need.</a:t>
          </a:r>
          <a:endParaRPr lang="en-GB" sz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E50F316-E6CC-4B44-849D-2F08CAD25E96}" type="parTrans" cxnId="{5902F1BB-8142-4547-8C79-07A209A193C9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8E0B32-3885-4B8C-A5DE-22562004ADFF}" type="sibTrans" cxnId="{5902F1BB-8142-4547-8C79-07A209A193C9}">
      <dgm:prSet/>
      <dgm:spPr/>
      <dgm:t>
        <a:bodyPr/>
        <a:lstStyle/>
        <a:p>
          <a:endParaRPr lang="en-GB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1284B2-39F3-4A75-B88B-CF44C884561C}">
      <dgm:prSet phldrT="[Text]" custT="1"/>
      <dgm:spPr>
        <a:xfrm>
          <a:off x="690264" y="338"/>
          <a:ext cx="1848445" cy="1848445"/>
        </a:xfrm>
      </dgm:spPr>
      <dgm:t>
        <a:bodyPr/>
        <a:lstStyle/>
        <a:p>
          <a:pPr>
            <a:buNone/>
          </a:pPr>
          <a:r>
            <a:rPr lang="en-GB" sz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a higher likelihood of having been subjected to </a:t>
          </a:r>
          <a:r>
            <a:rPr lang="en-GB" sz="12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trauma or severe neglect</a:t>
          </a:r>
          <a:r>
            <a:rPr lang="en-GB" sz="1500" b="1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500" b="1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B35AC8A-803B-414B-BB9D-645BB71AE77C}" type="parTrans" cxnId="{9AD8A2DC-2645-4BFE-9F8C-4FBBA7026861}">
      <dgm:prSet/>
      <dgm:spPr/>
      <dgm:t>
        <a:bodyPr/>
        <a:lstStyle/>
        <a:p>
          <a:endParaRPr lang="en-GB"/>
        </a:p>
      </dgm:t>
    </dgm:pt>
    <dgm:pt modelId="{29D78E9C-2B52-4C6F-BCE8-00ED793FFE79}" type="sibTrans" cxnId="{9AD8A2DC-2645-4BFE-9F8C-4FBBA7026861}">
      <dgm:prSet/>
      <dgm:spPr/>
      <dgm:t>
        <a:bodyPr/>
        <a:lstStyle/>
        <a:p>
          <a:endParaRPr lang="en-GB"/>
        </a:p>
      </dgm:t>
    </dgm:pt>
    <dgm:pt modelId="{B46A135A-A978-4147-AF79-EA04EF942085}" type="pres">
      <dgm:prSet presAssocID="{0D5CD34B-16D1-4095-9BF3-CBEB9432572F}" presName="Name0" presStyleCnt="0">
        <dgm:presLayoutVars>
          <dgm:dir/>
          <dgm:resizeHandles val="exact"/>
        </dgm:presLayoutVars>
      </dgm:prSet>
      <dgm:spPr/>
    </dgm:pt>
    <dgm:pt modelId="{2DE84801-49A5-4511-8281-4703090E94BC}" type="pres">
      <dgm:prSet presAssocID="{0F5FC97F-AE7F-484A-9FA5-78E4686A4833}" presName="Name5" presStyleLbl="vennNode1" presStyleIdx="0" presStyleCnt="6">
        <dgm:presLayoutVars>
          <dgm:bulletEnabled val="1"/>
        </dgm:presLayoutVars>
      </dgm:prSet>
      <dgm:spPr/>
    </dgm:pt>
    <dgm:pt modelId="{7B64F39E-A88B-4AEE-A9BF-62E393A1D212}" type="pres">
      <dgm:prSet presAssocID="{46A1F6D4-E6B3-43F2-B9A7-7DB80518DDCB}" presName="space" presStyleCnt="0"/>
      <dgm:spPr/>
    </dgm:pt>
    <dgm:pt modelId="{9B66B8DA-D26E-452E-99A2-7AB954C1FF31}" type="pres">
      <dgm:prSet presAssocID="{CF1284B2-39F3-4A75-B88B-CF44C884561C}" presName="Name5" presStyleLbl="vennNode1" presStyleIdx="1" presStyleCnt="6">
        <dgm:presLayoutVars>
          <dgm:bulletEnabled val="1"/>
        </dgm:presLayoutVars>
      </dgm:prSet>
      <dgm:spPr>
        <a:prstGeom prst="ellipse">
          <a:avLst/>
        </a:prstGeom>
      </dgm:spPr>
    </dgm:pt>
    <dgm:pt modelId="{41CA870E-3C14-4E52-B42B-3732C22944B1}" type="pres">
      <dgm:prSet presAssocID="{29D78E9C-2B52-4C6F-BCE8-00ED793FFE79}" presName="space" presStyleCnt="0"/>
      <dgm:spPr/>
    </dgm:pt>
    <dgm:pt modelId="{323C7A1B-B33E-4267-AF66-8623CCEC646B}" type="pres">
      <dgm:prSet presAssocID="{57060083-BA1E-4A90-81E3-9E59363371EE}" presName="Name5" presStyleLbl="vennNode1" presStyleIdx="2" presStyleCnt="6">
        <dgm:presLayoutVars>
          <dgm:bulletEnabled val="1"/>
        </dgm:presLayoutVars>
      </dgm:prSet>
      <dgm:spPr/>
    </dgm:pt>
    <dgm:pt modelId="{4437BD42-33A1-467A-AB87-B329D622E179}" type="pres">
      <dgm:prSet presAssocID="{FAE9E481-D210-4ADB-B4DA-D2070C44E124}" presName="space" presStyleCnt="0"/>
      <dgm:spPr/>
    </dgm:pt>
    <dgm:pt modelId="{44334FF9-C3EC-4380-9905-5B7DD963802E}" type="pres">
      <dgm:prSet presAssocID="{0D0AAE67-6E27-4715-A64B-07DA8DD9C65D}" presName="Name5" presStyleLbl="vennNode1" presStyleIdx="3" presStyleCnt="6">
        <dgm:presLayoutVars>
          <dgm:bulletEnabled val="1"/>
        </dgm:presLayoutVars>
      </dgm:prSet>
      <dgm:spPr/>
    </dgm:pt>
    <dgm:pt modelId="{48914B85-AE2B-4676-B0BE-744350110995}" type="pres">
      <dgm:prSet presAssocID="{EA74EBBD-12DA-4390-8EB9-2A08ABE0B28A}" presName="space" presStyleCnt="0"/>
      <dgm:spPr/>
    </dgm:pt>
    <dgm:pt modelId="{B163AEA6-56A9-4A18-9F73-5D78AF5202BA}" type="pres">
      <dgm:prSet presAssocID="{3AE99FE4-00ED-4BB8-8C9D-54336A801485}" presName="Name5" presStyleLbl="vennNode1" presStyleIdx="4" presStyleCnt="6">
        <dgm:presLayoutVars>
          <dgm:bulletEnabled val="1"/>
        </dgm:presLayoutVars>
      </dgm:prSet>
      <dgm:spPr/>
    </dgm:pt>
    <dgm:pt modelId="{EB4E58B7-DE03-4D50-8BFB-3B658453BBFE}" type="pres">
      <dgm:prSet presAssocID="{ED5DB7F5-7C8A-4170-BEB1-2AFED8142B33}" presName="space" presStyleCnt="0"/>
      <dgm:spPr/>
    </dgm:pt>
    <dgm:pt modelId="{2C954E0E-9972-4BC1-9FE6-4CBB0598DD32}" type="pres">
      <dgm:prSet presAssocID="{B8AF1266-03DE-4635-A6C9-60C37031078B}" presName="Name5" presStyleLbl="vennNode1" presStyleIdx="5" presStyleCnt="6">
        <dgm:presLayoutVars>
          <dgm:bulletEnabled val="1"/>
        </dgm:presLayoutVars>
      </dgm:prSet>
      <dgm:spPr/>
    </dgm:pt>
  </dgm:ptLst>
  <dgm:cxnLst>
    <dgm:cxn modelId="{C8B05A05-5C75-42BF-A67B-E9A7ACF3D731}" type="presOf" srcId="{B8AF1266-03DE-4635-A6C9-60C37031078B}" destId="{2C954E0E-9972-4BC1-9FE6-4CBB0598DD32}" srcOrd="0" destOrd="0" presId="urn:microsoft.com/office/officeart/2005/8/layout/venn3"/>
    <dgm:cxn modelId="{EEC1F517-6632-4438-B255-76A9817AE015}" srcId="{0D5CD34B-16D1-4095-9BF3-CBEB9432572F}" destId="{57060083-BA1E-4A90-81E3-9E59363371EE}" srcOrd="2" destOrd="0" parTransId="{04B83E5B-03A6-4213-9BCB-265126FC7F36}" sibTransId="{FAE9E481-D210-4ADB-B4DA-D2070C44E124}"/>
    <dgm:cxn modelId="{61CEA925-D8CE-43BB-B525-CDE49DB085ED}" srcId="{0D5CD34B-16D1-4095-9BF3-CBEB9432572F}" destId="{0D0AAE67-6E27-4715-A64B-07DA8DD9C65D}" srcOrd="3" destOrd="0" parTransId="{1B2CAF5B-E1DB-4B56-B602-5CA54191D534}" sibTransId="{EA74EBBD-12DA-4390-8EB9-2A08ABE0B28A}"/>
    <dgm:cxn modelId="{B5B09140-BDFA-4E8E-8C51-7D10AF237000}" type="presOf" srcId="{0D0AAE67-6E27-4715-A64B-07DA8DD9C65D}" destId="{44334FF9-C3EC-4380-9905-5B7DD963802E}" srcOrd="0" destOrd="0" presId="urn:microsoft.com/office/officeart/2005/8/layout/venn3"/>
    <dgm:cxn modelId="{AC786A4B-7BA4-4D34-8EBB-BD2CF21219B5}" type="presOf" srcId="{57060083-BA1E-4A90-81E3-9E59363371EE}" destId="{323C7A1B-B33E-4267-AF66-8623CCEC646B}" srcOrd="0" destOrd="0" presId="urn:microsoft.com/office/officeart/2005/8/layout/venn3"/>
    <dgm:cxn modelId="{E700644E-3BD5-4D3F-BE8F-3918F96EB1F8}" srcId="{0D5CD34B-16D1-4095-9BF3-CBEB9432572F}" destId="{3AE99FE4-00ED-4BB8-8C9D-54336A801485}" srcOrd="4" destOrd="0" parTransId="{8F77F910-2DA5-42C2-BAC7-9A9387911A16}" sibTransId="{ED5DB7F5-7C8A-4170-BEB1-2AFED8142B33}"/>
    <dgm:cxn modelId="{F8726E4E-16D1-4B95-9DF0-A21BA4E8FBFE}" type="presOf" srcId="{3AE99FE4-00ED-4BB8-8C9D-54336A801485}" destId="{B163AEA6-56A9-4A18-9F73-5D78AF5202BA}" srcOrd="0" destOrd="0" presId="urn:microsoft.com/office/officeart/2005/8/layout/venn3"/>
    <dgm:cxn modelId="{2A943A50-4A71-4A97-9895-2FAAD9E48D20}" type="presOf" srcId="{0D5CD34B-16D1-4095-9BF3-CBEB9432572F}" destId="{B46A135A-A978-4147-AF79-EA04EF942085}" srcOrd="0" destOrd="0" presId="urn:microsoft.com/office/officeart/2005/8/layout/venn3"/>
    <dgm:cxn modelId="{F5AD7591-EF77-4A36-84B8-8CB959C07CE4}" type="presOf" srcId="{0F5FC97F-AE7F-484A-9FA5-78E4686A4833}" destId="{2DE84801-49A5-4511-8281-4703090E94BC}" srcOrd="0" destOrd="0" presId="urn:microsoft.com/office/officeart/2005/8/layout/venn3"/>
    <dgm:cxn modelId="{5902F1BB-8142-4547-8C79-07A209A193C9}" srcId="{0D5CD34B-16D1-4095-9BF3-CBEB9432572F}" destId="{B8AF1266-03DE-4635-A6C9-60C37031078B}" srcOrd="5" destOrd="0" parTransId="{6E50F316-E6CC-4B44-849D-2F08CAD25E96}" sibTransId="{398E0B32-3885-4B8C-A5DE-22562004ADFF}"/>
    <dgm:cxn modelId="{6899B7C6-2748-4E8C-BC4D-06AB531FA155}" type="presOf" srcId="{CF1284B2-39F3-4A75-B88B-CF44C884561C}" destId="{9B66B8DA-D26E-452E-99A2-7AB954C1FF31}" srcOrd="0" destOrd="0" presId="urn:microsoft.com/office/officeart/2005/8/layout/venn3"/>
    <dgm:cxn modelId="{9AD8A2DC-2645-4BFE-9F8C-4FBBA7026861}" srcId="{0D5CD34B-16D1-4095-9BF3-CBEB9432572F}" destId="{CF1284B2-39F3-4A75-B88B-CF44C884561C}" srcOrd="1" destOrd="0" parTransId="{2B35AC8A-803B-414B-BB9D-645BB71AE77C}" sibTransId="{29D78E9C-2B52-4C6F-BCE8-00ED793FFE79}"/>
    <dgm:cxn modelId="{3A3A0DFD-B883-406D-B54C-E4E017FCAD16}" srcId="{0D5CD34B-16D1-4095-9BF3-CBEB9432572F}" destId="{0F5FC97F-AE7F-484A-9FA5-78E4686A4833}" srcOrd="0" destOrd="0" parTransId="{2232960A-EA6A-474B-A8D9-AC7921C0D180}" sibTransId="{46A1F6D4-E6B3-43F2-B9A7-7DB80518DDCB}"/>
    <dgm:cxn modelId="{E64A45AA-FBB7-4DE7-BC56-ABC5D8B34162}" type="presParOf" srcId="{B46A135A-A978-4147-AF79-EA04EF942085}" destId="{2DE84801-49A5-4511-8281-4703090E94BC}" srcOrd="0" destOrd="0" presId="urn:microsoft.com/office/officeart/2005/8/layout/venn3"/>
    <dgm:cxn modelId="{741849C8-6BE4-4CFF-BF19-DCBA107EFB51}" type="presParOf" srcId="{B46A135A-A978-4147-AF79-EA04EF942085}" destId="{7B64F39E-A88B-4AEE-A9BF-62E393A1D212}" srcOrd="1" destOrd="0" presId="urn:microsoft.com/office/officeart/2005/8/layout/venn3"/>
    <dgm:cxn modelId="{3794CC44-CC6A-4F06-BB92-E4B6A1B57850}" type="presParOf" srcId="{B46A135A-A978-4147-AF79-EA04EF942085}" destId="{9B66B8DA-D26E-452E-99A2-7AB954C1FF31}" srcOrd="2" destOrd="0" presId="urn:microsoft.com/office/officeart/2005/8/layout/venn3"/>
    <dgm:cxn modelId="{ECB57C98-40FB-40CC-A8F9-BF2B63800B23}" type="presParOf" srcId="{B46A135A-A978-4147-AF79-EA04EF942085}" destId="{41CA870E-3C14-4E52-B42B-3732C22944B1}" srcOrd="3" destOrd="0" presId="urn:microsoft.com/office/officeart/2005/8/layout/venn3"/>
    <dgm:cxn modelId="{A0561B40-DB51-41E5-B41F-0BB1BC6D828F}" type="presParOf" srcId="{B46A135A-A978-4147-AF79-EA04EF942085}" destId="{323C7A1B-B33E-4267-AF66-8623CCEC646B}" srcOrd="4" destOrd="0" presId="urn:microsoft.com/office/officeart/2005/8/layout/venn3"/>
    <dgm:cxn modelId="{DF176EBA-F6C7-4CE9-9CD0-6526FD4CABA7}" type="presParOf" srcId="{B46A135A-A978-4147-AF79-EA04EF942085}" destId="{4437BD42-33A1-467A-AB87-B329D622E179}" srcOrd="5" destOrd="0" presId="urn:microsoft.com/office/officeart/2005/8/layout/venn3"/>
    <dgm:cxn modelId="{A2173455-6BAF-40BE-94B7-A956F5E35182}" type="presParOf" srcId="{B46A135A-A978-4147-AF79-EA04EF942085}" destId="{44334FF9-C3EC-4380-9905-5B7DD963802E}" srcOrd="6" destOrd="0" presId="urn:microsoft.com/office/officeart/2005/8/layout/venn3"/>
    <dgm:cxn modelId="{485BC0B0-4B97-4256-986C-AB2099EBA95D}" type="presParOf" srcId="{B46A135A-A978-4147-AF79-EA04EF942085}" destId="{48914B85-AE2B-4676-B0BE-744350110995}" srcOrd="7" destOrd="0" presId="urn:microsoft.com/office/officeart/2005/8/layout/venn3"/>
    <dgm:cxn modelId="{D3477E44-BB12-4377-9A23-C704F0698BD9}" type="presParOf" srcId="{B46A135A-A978-4147-AF79-EA04EF942085}" destId="{B163AEA6-56A9-4A18-9F73-5D78AF5202BA}" srcOrd="8" destOrd="0" presId="urn:microsoft.com/office/officeart/2005/8/layout/venn3"/>
    <dgm:cxn modelId="{349B2372-567C-4443-8590-3B611F86B685}" type="presParOf" srcId="{B46A135A-A978-4147-AF79-EA04EF942085}" destId="{EB4E58B7-DE03-4D50-8BFB-3B658453BBFE}" srcOrd="9" destOrd="0" presId="urn:microsoft.com/office/officeart/2005/8/layout/venn3"/>
    <dgm:cxn modelId="{CA2D0B01-814D-4268-A6A0-A2BCFE3CB378}" type="presParOf" srcId="{B46A135A-A978-4147-AF79-EA04EF942085}" destId="{2C954E0E-9972-4BC1-9FE6-4CBB0598DD32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ED222-E0A7-4047-A9A3-0C96AA892C26}" type="doc">
      <dgm:prSet loTypeId="urn:microsoft.com/office/officeart/2005/8/layout/pyramid1" loCatId="pyramid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B6DD0F1-04B1-4586-91A5-4A6AB3617AF1}">
      <dgm:prSet phldrT="[Text]" custT="1"/>
      <dgm:spPr>
        <a:solidFill>
          <a:srgbClr val="FFCC99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 anchor="b" anchorCtr="1"/>
        <a:lstStyle/>
        <a:p>
          <a:r>
            <a:rPr lang="en-GB" sz="2400" dirty="0">
              <a:solidFill>
                <a:schemeClr val="bg1"/>
              </a:solidFill>
            </a:rPr>
            <a:t> </a:t>
          </a:r>
          <a:r>
            <a:rPr lang="en-GB" sz="2000" dirty="0">
              <a:solidFill>
                <a:schemeClr val="bg1"/>
              </a:solidFill>
            </a:rPr>
            <a:t>Scaffolding</a:t>
          </a:r>
          <a:endParaRPr lang="en-GB" sz="2400" dirty="0">
            <a:solidFill>
              <a:schemeClr val="bg1"/>
            </a:solidFill>
          </a:endParaRPr>
        </a:p>
      </dgm:t>
    </dgm:pt>
    <dgm:pt modelId="{381E736B-857A-4376-A806-EECA08CD29D6}" type="parTrans" cxnId="{9821B9D1-5534-4830-98A2-51E5FBD9F24F}">
      <dgm:prSet/>
      <dgm:spPr/>
      <dgm:t>
        <a:bodyPr/>
        <a:lstStyle/>
        <a:p>
          <a:endParaRPr lang="en-GB"/>
        </a:p>
      </dgm:t>
    </dgm:pt>
    <dgm:pt modelId="{088373D6-DC38-42A9-851D-F66B593FC4B0}" type="sibTrans" cxnId="{9821B9D1-5534-4830-98A2-51E5FBD9F24F}">
      <dgm:prSet/>
      <dgm:spPr/>
      <dgm:t>
        <a:bodyPr/>
        <a:lstStyle/>
        <a:p>
          <a:endParaRPr lang="en-GB"/>
        </a:p>
      </dgm:t>
    </dgm:pt>
    <dgm:pt modelId="{F5CFE395-4F29-4BC6-ADB0-E6418E43EE97}">
      <dgm:prSet phldrT="[Text]"/>
      <dgm:spPr>
        <a:solidFill>
          <a:srgbClr val="FFCC66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 anchor="b" anchorCtr="1"/>
        <a:lstStyle/>
        <a:p>
          <a:r>
            <a:rPr lang="en-GB" dirty="0">
              <a:solidFill>
                <a:schemeClr val="bg1"/>
              </a:solidFill>
            </a:rPr>
            <a:t>Understanding the Story</a:t>
          </a:r>
        </a:p>
      </dgm:t>
    </dgm:pt>
    <dgm:pt modelId="{DE8257EA-E927-4355-8295-ACF036DB548D}" type="parTrans" cxnId="{15D3216D-66D6-49A7-BBFC-C355AFBAD8C5}">
      <dgm:prSet/>
      <dgm:spPr/>
      <dgm:t>
        <a:bodyPr/>
        <a:lstStyle/>
        <a:p>
          <a:endParaRPr lang="en-GB"/>
        </a:p>
      </dgm:t>
    </dgm:pt>
    <dgm:pt modelId="{20E6B1AC-329E-45D2-B252-4BE6A9EBD701}" type="sibTrans" cxnId="{15D3216D-66D6-49A7-BBFC-C355AFBAD8C5}">
      <dgm:prSet/>
      <dgm:spPr/>
      <dgm:t>
        <a:bodyPr/>
        <a:lstStyle/>
        <a:p>
          <a:endParaRPr lang="en-GB"/>
        </a:p>
      </dgm:t>
    </dgm:pt>
    <dgm:pt modelId="{5D03EF9A-4FD8-4B81-99A6-A1C06F151510}">
      <dgm:prSet/>
      <dgm:spPr>
        <a:solidFill>
          <a:srgbClr val="FF6600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 anchor="b" anchorCtr="1"/>
        <a:lstStyle/>
        <a:p>
          <a:r>
            <a:rPr lang="en-GB" dirty="0">
              <a:solidFill>
                <a:schemeClr val="bg1"/>
              </a:solidFill>
            </a:rPr>
            <a:t>Connected conversation consultation clinics</a:t>
          </a:r>
        </a:p>
      </dgm:t>
    </dgm:pt>
    <dgm:pt modelId="{3F341CFE-C811-4AF4-A803-31B322D1AF05}" type="parTrans" cxnId="{8D7904FB-00D5-42D9-8CA7-75756AA5750D}">
      <dgm:prSet/>
      <dgm:spPr/>
      <dgm:t>
        <a:bodyPr/>
        <a:lstStyle/>
        <a:p>
          <a:endParaRPr lang="en-GB"/>
        </a:p>
      </dgm:t>
    </dgm:pt>
    <dgm:pt modelId="{C33ACC2C-764B-4A04-B09F-EC2D813CBDB3}" type="sibTrans" cxnId="{8D7904FB-00D5-42D9-8CA7-75756AA5750D}">
      <dgm:prSet/>
      <dgm:spPr/>
      <dgm:t>
        <a:bodyPr/>
        <a:lstStyle/>
        <a:p>
          <a:endParaRPr lang="en-GB"/>
        </a:p>
      </dgm:t>
    </dgm:pt>
    <dgm:pt modelId="{C96A65D5-87ED-48D7-9D69-C4A9CDCE5C2A}" type="pres">
      <dgm:prSet presAssocID="{231ED222-E0A7-4047-A9A3-0C96AA892C26}" presName="Name0" presStyleCnt="0">
        <dgm:presLayoutVars>
          <dgm:dir/>
          <dgm:animLvl val="lvl"/>
          <dgm:resizeHandles val="exact"/>
        </dgm:presLayoutVars>
      </dgm:prSet>
      <dgm:spPr/>
    </dgm:pt>
    <dgm:pt modelId="{3BD847DC-2010-4DAE-9879-3EEEECCF3609}" type="pres">
      <dgm:prSet presAssocID="{BB6DD0F1-04B1-4586-91A5-4A6AB3617AF1}" presName="Name8" presStyleCnt="0"/>
      <dgm:spPr/>
    </dgm:pt>
    <dgm:pt modelId="{EC5EC39B-D8A8-41CF-A964-4311ED75EDBD}" type="pres">
      <dgm:prSet presAssocID="{BB6DD0F1-04B1-4586-91A5-4A6AB3617AF1}" presName="level" presStyleLbl="node1" presStyleIdx="0" presStyleCnt="3">
        <dgm:presLayoutVars>
          <dgm:chMax val="1"/>
          <dgm:bulletEnabled val="1"/>
        </dgm:presLayoutVars>
      </dgm:prSet>
      <dgm:spPr/>
    </dgm:pt>
    <dgm:pt modelId="{DFC02577-B880-417D-AD6E-2C15F6F2DCF1}" type="pres">
      <dgm:prSet presAssocID="{BB6DD0F1-04B1-4586-91A5-4A6AB3617AF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67C5321-F578-408F-AF1B-E95DDA8219FF}" type="pres">
      <dgm:prSet presAssocID="{F5CFE395-4F29-4BC6-ADB0-E6418E43EE97}" presName="Name8" presStyleCnt="0"/>
      <dgm:spPr/>
    </dgm:pt>
    <dgm:pt modelId="{BCD2F42F-809F-4964-B236-F79164BAB3D6}" type="pres">
      <dgm:prSet presAssocID="{F5CFE395-4F29-4BC6-ADB0-E6418E43EE97}" presName="level" presStyleLbl="node1" presStyleIdx="1" presStyleCnt="3" custLinFactNeighborY="0">
        <dgm:presLayoutVars>
          <dgm:chMax val="1"/>
          <dgm:bulletEnabled val="1"/>
        </dgm:presLayoutVars>
      </dgm:prSet>
      <dgm:spPr/>
    </dgm:pt>
    <dgm:pt modelId="{E42388A4-F744-42A7-8919-EEADDD9A9E56}" type="pres">
      <dgm:prSet presAssocID="{F5CFE395-4F29-4BC6-ADB0-E6418E43EE9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A5E9C6C-327F-4EC3-9DFB-2B151DDDA7FE}" type="pres">
      <dgm:prSet presAssocID="{5D03EF9A-4FD8-4B81-99A6-A1C06F151510}" presName="Name8" presStyleCnt="0"/>
      <dgm:spPr/>
    </dgm:pt>
    <dgm:pt modelId="{861D0794-2788-46E6-9FDF-EB59285C1279}" type="pres">
      <dgm:prSet presAssocID="{5D03EF9A-4FD8-4B81-99A6-A1C06F151510}" presName="level" presStyleLbl="node1" presStyleIdx="2" presStyleCnt="3">
        <dgm:presLayoutVars>
          <dgm:chMax val="1"/>
          <dgm:bulletEnabled val="1"/>
        </dgm:presLayoutVars>
      </dgm:prSet>
      <dgm:spPr/>
    </dgm:pt>
    <dgm:pt modelId="{BBAB08DF-8F94-4AA5-A12F-D8DE2C5F75E1}" type="pres">
      <dgm:prSet presAssocID="{5D03EF9A-4FD8-4B81-99A6-A1C06F15151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A6FA23F-5FF4-4E72-A1D8-1C66C5A17168}" type="presOf" srcId="{5D03EF9A-4FD8-4B81-99A6-A1C06F151510}" destId="{BBAB08DF-8F94-4AA5-A12F-D8DE2C5F75E1}" srcOrd="1" destOrd="0" presId="urn:microsoft.com/office/officeart/2005/8/layout/pyramid1"/>
    <dgm:cxn modelId="{15D3216D-66D6-49A7-BBFC-C355AFBAD8C5}" srcId="{231ED222-E0A7-4047-A9A3-0C96AA892C26}" destId="{F5CFE395-4F29-4BC6-ADB0-E6418E43EE97}" srcOrd="1" destOrd="0" parTransId="{DE8257EA-E927-4355-8295-ACF036DB548D}" sibTransId="{20E6B1AC-329E-45D2-B252-4BE6A9EBD701}"/>
    <dgm:cxn modelId="{31A04F82-2195-4F9A-BFFD-7E6104296411}" type="presOf" srcId="{F5CFE395-4F29-4BC6-ADB0-E6418E43EE97}" destId="{BCD2F42F-809F-4964-B236-F79164BAB3D6}" srcOrd="0" destOrd="0" presId="urn:microsoft.com/office/officeart/2005/8/layout/pyramid1"/>
    <dgm:cxn modelId="{D9AF5083-911D-4648-BD00-05DD442D3D40}" type="presOf" srcId="{F5CFE395-4F29-4BC6-ADB0-E6418E43EE97}" destId="{E42388A4-F744-42A7-8919-EEADDD9A9E56}" srcOrd="1" destOrd="0" presId="urn:microsoft.com/office/officeart/2005/8/layout/pyramid1"/>
    <dgm:cxn modelId="{9821B9D1-5534-4830-98A2-51E5FBD9F24F}" srcId="{231ED222-E0A7-4047-A9A3-0C96AA892C26}" destId="{BB6DD0F1-04B1-4586-91A5-4A6AB3617AF1}" srcOrd="0" destOrd="0" parTransId="{381E736B-857A-4376-A806-EECA08CD29D6}" sibTransId="{088373D6-DC38-42A9-851D-F66B593FC4B0}"/>
    <dgm:cxn modelId="{C3CFA7E9-6D72-4B96-876C-9838292FA89F}" type="presOf" srcId="{231ED222-E0A7-4047-A9A3-0C96AA892C26}" destId="{C96A65D5-87ED-48D7-9D69-C4A9CDCE5C2A}" srcOrd="0" destOrd="0" presId="urn:microsoft.com/office/officeart/2005/8/layout/pyramid1"/>
    <dgm:cxn modelId="{B4F368EF-4D14-4591-A5DD-CD790F8A4736}" type="presOf" srcId="{5D03EF9A-4FD8-4B81-99A6-A1C06F151510}" destId="{861D0794-2788-46E6-9FDF-EB59285C1279}" srcOrd="0" destOrd="0" presId="urn:microsoft.com/office/officeart/2005/8/layout/pyramid1"/>
    <dgm:cxn modelId="{1F5F7CF4-9359-4313-8812-22496EB98EBE}" type="presOf" srcId="{BB6DD0F1-04B1-4586-91A5-4A6AB3617AF1}" destId="{EC5EC39B-D8A8-41CF-A964-4311ED75EDBD}" srcOrd="0" destOrd="0" presId="urn:microsoft.com/office/officeart/2005/8/layout/pyramid1"/>
    <dgm:cxn modelId="{8D7904FB-00D5-42D9-8CA7-75756AA5750D}" srcId="{231ED222-E0A7-4047-A9A3-0C96AA892C26}" destId="{5D03EF9A-4FD8-4B81-99A6-A1C06F151510}" srcOrd="2" destOrd="0" parTransId="{3F341CFE-C811-4AF4-A803-31B322D1AF05}" sibTransId="{C33ACC2C-764B-4A04-B09F-EC2D813CBDB3}"/>
    <dgm:cxn modelId="{BFA707FD-DBBA-4F04-967E-E8A82BFFDECF}" type="presOf" srcId="{BB6DD0F1-04B1-4586-91A5-4A6AB3617AF1}" destId="{DFC02577-B880-417D-AD6E-2C15F6F2DCF1}" srcOrd="1" destOrd="0" presId="urn:microsoft.com/office/officeart/2005/8/layout/pyramid1"/>
    <dgm:cxn modelId="{FA29D092-5A85-4D77-BAC5-D6A6B911215C}" type="presParOf" srcId="{C96A65D5-87ED-48D7-9D69-C4A9CDCE5C2A}" destId="{3BD847DC-2010-4DAE-9879-3EEEECCF3609}" srcOrd="0" destOrd="0" presId="urn:microsoft.com/office/officeart/2005/8/layout/pyramid1"/>
    <dgm:cxn modelId="{573E5EF2-E9C8-4C61-B630-01E293756F32}" type="presParOf" srcId="{3BD847DC-2010-4DAE-9879-3EEEECCF3609}" destId="{EC5EC39B-D8A8-41CF-A964-4311ED75EDBD}" srcOrd="0" destOrd="0" presId="urn:microsoft.com/office/officeart/2005/8/layout/pyramid1"/>
    <dgm:cxn modelId="{C7F15B4B-ADB0-4D16-9D83-7C8E00144646}" type="presParOf" srcId="{3BD847DC-2010-4DAE-9879-3EEEECCF3609}" destId="{DFC02577-B880-417D-AD6E-2C15F6F2DCF1}" srcOrd="1" destOrd="0" presId="urn:microsoft.com/office/officeart/2005/8/layout/pyramid1"/>
    <dgm:cxn modelId="{FABDE045-E321-4C19-8EFD-58C09323763A}" type="presParOf" srcId="{C96A65D5-87ED-48D7-9D69-C4A9CDCE5C2A}" destId="{E67C5321-F578-408F-AF1B-E95DDA8219FF}" srcOrd="1" destOrd="0" presId="urn:microsoft.com/office/officeart/2005/8/layout/pyramid1"/>
    <dgm:cxn modelId="{0F9E8699-7665-443D-B092-5A29F16D9C60}" type="presParOf" srcId="{E67C5321-F578-408F-AF1B-E95DDA8219FF}" destId="{BCD2F42F-809F-4964-B236-F79164BAB3D6}" srcOrd="0" destOrd="0" presId="urn:microsoft.com/office/officeart/2005/8/layout/pyramid1"/>
    <dgm:cxn modelId="{40B36EF2-19D8-49A1-A647-994684BBD141}" type="presParOf" srcId="{E67C5321-F578-408F-AF1B-E95DDA8219FF}" destId="{E42388A4-F744-42A7-8919-EEADDD9A9E56}" srcOrd="1" destOrd="0" presId="urn:microsoft.com/office/officeart/2005/8/layout/pyramid1"/>
    <dgm:cxn modelId="{47191949-BE88-40BB-8F27-F1355F10F38D}" type="presParOf" srcId="{C96A65D5-87ED-48D7-9D69-C4A9CDCE5C2A}" destId="{3A5E9C6C-327F-4EC3-9DFB-2B151DDDA7FE}" srcOrd="2" destOrd="0" presId="urn:microsoft.com/office/officeart/2005/8/layout/pyramid1"/>
    <dgm:cxn modelId="{62F40FD0-4500-4853-85C6-CCAB88AA8686}" type="presParOf" srcId="{3A5E9C6C-327F-4EC3-9DFB-2B151DDDA7FE}" destId="{861D0794-2788-46E6-9FDF-EB59285C1279}" srcOrd="0" destOrd="0" presId="urn:microsoft.com/office/officeart/2005/8/layout/pyramid1"/>
    <dgm:cxn modelId="{6811159D-82AE-47F7-BB67-039CD2939B68}" type="presParOf" srcId="{3A5E9C6C-327F-4EC3-9DFB-2B151DDDA7FE}" destId="{BBAB08DF-8F94-4AA5-A12F-D8DE2C5F75E1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BFE4D0-D83C-47E2-95B0-27362D4FAAE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255020-EA8E-4EDA-A782-3C010C2288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dirty="0">
              <a:solidFill>
                <a:srgbClr val="005EB8"/>
              </a:solidFill>
            </a:rPr>
            <a:t>Workforce training programme </a:t>
          </a:r>
          <a:endParaRPr lang="en-US" sz="1400" dirty="0">
            <a:solidFill>
              <a:srgbClr val="005EB8"/>
            </a:solidFill>
          </a:endParaRPr>
        </a:p>
      </dgm:t>
    </dgm:pt>
    <dgm:pt modelId="{5756C636-E295-41FB-AD63-F54FA66F0570}" type="parTrans" cxnId="{2A001F2A-4A28-472F-94A9-8911841B502F}">
      <dgm:prSet/>
      <dgm:spPr/>
      <dgm:t>
        <a:bodyPr/>
        <a:lstStyle/>
        <a:p>
          <a:endParaRPr lang="en-US"/>
        </a:p>
      </dgm:t>
    </dgm:pt>
    <dgm:pt modelId="{C15EB927-11A1-40E0-A8CA-027BAF2C787B}" type="sibTrans" cxnId="{2A001F2A-4A28-472F-94A9-8911841B502F}">
      <dgm:prSet/>
      <dgm:spPr/>
      <dgm:t>
        <a:bodyPr/>
        <a:lstStyle/>
        <a:p>
          <a:endParaRPr lang="en-US"/>
        </a:p>
      </dgm:t>
    </dgm:pt>
    <dgm:pt modelId="{E62448F6-D4FF-4CE3-8758-9364F88AECD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dirty="0">
              <a:solidFill>
                <a:srgbClr val="005EB8"/>
              </a:solidFill>
            </a:rPr>
            <a:t>Trauma-informed champions </a:t>
          </a:r>
          <a:endParaRPr lang="en-US" sz="1400" dirty="0">
            <a:solidFill>
              <a:srgbClr val="005EB8"/>
            </a:solidFill>
          </a:endParaRPr>
        </a:p>
      </dgm:t>
    </dgm:pt>
    <dgm:pt modelId="{AC3C725B-3B6A-4550-8C22-446D142D75FE}" type="parTrans" cxnId="{62C1990E-578F-4373-9AF9-95E73D6A3D6C}">
      <dgm:prSet/>
      <dgm:spPr/>
      <dgm:t>
        <a:bodyPr/>
        <a:lstStyle/>
        <a:p>
          <a:endParaRPr lang="en-US"/>
        </a:p>
      </dgm:t>
    </dgm:pt>
    <dgm:pt modelId="{5AE67161-ABB2-4755-874D-DC51ED005031}" type="sibTrans" cxnId="{62C1990E-578F-4373-9AF9-95E73D6A3D6C}">
      <dgm:prSet/>
      <dgm:spPr/>
      <dgm:t>
        <a:bodyPr/>
        <a:lstStyle/>
        <a:p>
          <a:endParaRPr lang="en-US"/>
        </a:p>
      </dgm:t>
    </dgm:pt>
    <dgm:pt modelId="{1CBD4984-C768-42DA-84A2-45A55B0C281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dirty="0">
              <a:solidFill>
                <a:srgbClr val="005EB8"/>
              </a:solidFill>
            </a:rPr>
            <a:t>Reflective practice </a:t>
          </a:r>
          <a:endParaRPr lang="en-US" sz="1400" dirty="0">
            <a:solidFill>
              <a:srgbClr val="005EB8"/>
            </a:solidFill>
          </a:endParaRPr>
        </a:p>
      </dgm:t>
    </dgm:pt>
    <dgm:pt modelId="{FB19381E-EF05-4DFC-AE96-B8DECBBCDDA2}" type="parTrans" cxnId="{89AF8B10-2E76-40BC-8FDB-8A86E1A097CE}">
      <dgm:prSet/>
      <dgm:spPr/>
      <dgm:t>
        <a:bodyPr/>
        <a:lstStyle/>
        <a:p>
          <a:endParaRPr lang="en-US"/>
        </a:p>
      </dgm:t>
    </dgm:pt>
    <dgm:pt modelId="{E3993089-DB7E-4FA8-AB28-BDC0C2CC7600}" type="sibTrans" cxnId="{89AF8B10-2E76-40BC-8FDB-8A86E1A097CE}">
      <dgm:prSet/>
      <dgm:spPr/>
      <dgm:t>
        <a:bodyPr/>
        <a:lstStyle/>
        <a:p>
          <a:endParaRPr lang="en-US"/>
        </a:p>
      </dgm:t>
    </dgm:pt>
    <dgm:pt modelId="{20EF9F22-3401-4F24-B7B5-CF7DCC329A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dirty="0">
              <a:solidFill>
                <a:srgbClr val="005EB8"/>
              </a:solidFill>
            </a:rPr>
            <a:t>Review of paperwork and interventions</a:t>
          </a:r>
          <a:endParaRPr lang="en-US" sz="1400" dirty="0">
            <a:solidFill>
              <a:srgbClr val="005EB8"/>
            </a:solidFill>
          </a:endParaRPr>
        </a:p>
      </dgm:t>
    </dgm:pt>
    <dgm:pt modelId="{6A7E57FE-2DCF-401F-A3D1-3ADB55AD008C}" type="parTrans" cxnId="{2DDD096F-018A-42FA-BB9C-27817CE0DF5E}">
      <dgm:prSet/>
      <dgm:spPr/>
      <dgm:t>
        <a:bodyPr/>
        <a:lstStyle/>
        <a:p>
          <a:endParaRPr lang="en-US"/>
        </a:p>
      </dgm:t>
    </dgm:pt>
    <dgm:pt modelId="{FED5E32B-85B3-455A-8831-E47E2D2A92D1}" type="sibTrans" cxnId="{2DDD096F-018A-42FA-BB9C-27817CE0DF5E}">
      <dgm:prSet/>
      <dgm:spPr/>
      <dgm:t>
        <a:bodyPr/>
        <a:lstStyle/>
        <a:p>
          <a:endParaRPr lang="en-US"/>
        </a:p>
      </dgm:t>
    </dgm:pt>
    <dgm:pt modelId="{985D1C14-F7E7-4903-ADCA-A768303E1E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dirty="0">
              <a:solidFill>
                <a:srgbClr val="005EB8"/>
              </a:solidFill>
            </a:rPr>
            <a:t>Support to develop debrief processes</a:t>
          </a:r>
          <a:endParaRPr lang="en-US" sz="1400" dirty="0">
            <a:solidFill>
              <a:srgbClr val="005EB8"/>
            </a:solidFill>
          </a:endParaRPr>
        </a:p>
      </dgm:t>
    </dgm:pt>
    <dgm:pt modelId="{E5BABDF7-9AF3-44D2-A046-6AD93F798CD4}" type="parTrans" cxnId="{84D56003-60E9-426E-A20D-79A6CB69C206}">
      <dgm:prSet/>
      <dgm:spPr/>
      <dgm:t>
        <a:bodyPr/>
        <a:lstStyle/>
        <a:p>
          <a:endParaRPr lang="en-US"/>
        </a:p>
      </dgm:t>
    </dgm:pt>
    <dgm:pt modelId="{B40DB0AB-FA82-46D2-A3FB-109CC1E47C90}" type="sibTrans" cxnId="{84D56003-60E9-426E-A20D-79A6CB69C206}">
      <dgm:prSet/>
      <dgm:spPr/>
      <dgm:t>
        <a:bodyPr/>
        <a:lstStyle/>
        <a:p>
          <a:endParaRPr lang="en-US"/>
        </a:p>
      </dgm:t>
    </dgm:pt>
    <dgm:pt modelId="{A16789A6-6049-43AC-803F-8BBEC59C797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rgbClr val="005EB8"/>
              </a:solidFill>
            </a:rPr>
            <a:t>Trauma informed influence through attendance at strategic partnership meetings </a:t>
          </a:r>
          <a:endParaRPr lang="en-US" dirty="0">
            <a:solidFill>
              <a:srgbClr val="005EB8"/>
            </a:solidFill>
          </a:endParaRPr>
        </a:p>
      </dgm:t>
    </dgm:pt>
    <dgm:pt modelId="{97E3CC43-838C-43C2-872A-AB19F3E19F88}" type="parTrans" cxnId="{18550D72-41E6-49FB-94A5-2DBE4EF46590}">
      <dgm:prSet/>
      <dgm:spPr/>
      <dgm:t>
        <a:bodyPr/>
        <a:lstStyle/>
        <a:p>
          <a:endParaRPr lang="en-US"/>
        </a:p>
      </dgm:t>
    </dgm:pt>
    <dgm:pt modelId="{A13CB515-A64D-47CF-9B80-C15FDA8D3507}" type="sibTrans" cxnId="{18550D72-41E6-49FB-94A5-2DBE4EF46590}">
      <dgm:prSet/>
      <dgm:spPr/>
      <dgm:t>
        <a:bodyPr/>
        <a:lstStyle/>
        <a:p>
          <a:endParaRPr lang="en-US"/>
        </a:p>
      </dgm:t>
    </dgm:pt>
    <dgm:pt modelId="{5BC5FA6E-7C7F-4F48-AC0C-413537A94ECC}" type="pres">
      <dgm:prSet presAssocID="{D8BFE4D0-D83C-47E2-95B0-27362D4FAAE0}" presName="root" presStyleCnt="0">
        <dgm:presLayoutVars>
          <dgm:dir/>
          <dgm:resizeHandles val="exact"/>
        </dgm:presLayoutVars>
      </dgm:prSet>
      <dgm:spPr/>
    </dgm:pt>
    <dgm:pt modelId="{B6862833-DE27-4F16-8FEC-1EF799B1A1E7}" type="pres">
      <dgm:prSet presAssocID="{8A255020-EA8E-4EDA-A782-3C010C22884A}" presName="compNode" presStyleCnt="0"/>
      <dgm:spPr/>
    </dgm:pt>
    <dgm:pt modelId="{FECE523C-7E7F-4259-B541-A76C80985DFA}" type="pres">
      <dgm:prSet presAssocID="{8A255020-EA8E-4EDA-A782-3C010C22884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2C5CF7BA-F642-400C-9306-3C31D94F9F2C}" type="pres">
      <dgm:prSet presAssocID="{8A255020-EA8E-4EDA-A782-3C010C22884A}" presName="spaceRect" presStyleCnt="0"/>
      <dgm:spPr/>
    </dgm:pt>
    <dgm:pt modelId="{3BE66F1F-E6AB-4FA8-B35D-1146EE09F4BF}" type="pres">
      <dgm:prSet presAssocID="{8A255020-EA8E-4EDA-A782-3C010C22884A}" presName="textRect" presStyleLbl="revTx" presStyleIdx="0" presStyleCnt="6">
        <dgm:presLayoutVars>
          <dgm:chMax val="1"/>
          <dgm:chPref val="1"/>
        </dgm:presLayoutVars>
      </dgm:prSet>
      <dgm:spPr/>
    </dgm:pt>
    <dgm:pt modelId="{DA04E217-4DBC-469D-B4DF-DFFA2806C65F}" type="pres">
      <dgm:prSet presAssocID="{C15EB927-11A1-40E0-A8CA-027BAF2C787B}" presName="sibTrans" presStyleCnt="0"/>
      <dgm:spPr/>
    </dgm:pt>
    <dgm:pt modelId="{A8317BD5-8E62-46DA-80CD-0492A5AB51B7}" type="pres">
      <dgm:prSet presAssocID="{E62448F6-D4FF-4CE3-8758-9364F88AECDC}" presName="compNode" presStyleCnt="0"/>
      <dgm:spPr/>
    </dgm:pt>
    <dgm:pt modelId="{A9D5E800-8FE6-4C25-A9E7-96E0A3E56675}" type="pres">
      <dgm:prSet presAssocID="{E62448F6-D4FF-4CE3-8758-9364F88AECDC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AA068EB-5D75-4E50-8030-ECACA17BB209}" type="pres">
      <dgm:prSet presAssocID="{E62448F6-D4FF-4CE3-8758-9364F88AECDC}" presName="spaceRect" presStyleCnt="0"/>
      <dgm:spPr/>
    </dgm:pt>
    <dgm:pt modelId="{8A4501A7-97E3-42EF-AB8C-11D5CC43798F}" type="pres">
      <dgm:prSet presAssocID="{E62448F6-D4FF-4CE3-8758-9364F88AECDC}" presName="textRect" presStyleLbl="revTx" presStyleIdx="1" presStyleCnt="6">
        <dgm:presLayoutVars>
          <dgm:chMax val="1"/>
          <dgm:chPref val="1"/>
        </dgm:presLayoutVars>
      </dgm:prSet>
      <dgm:spPr/>
    </dgm:pt>
    <dgm:pt modelId="{1F44E682-FC8B-40DD-AA1A-2686E4E00018}" type="pres">
      <dgm:prSet presAssocID="{5AE67161-ABB2-4755-874D-DC51ED005031}" presName="sibTrans" presStyleCnt="0"/>
      <dgm:spPr/>
    </dgm:pt>
    <dgm:pt modelId="{764EA135-BF83-42C2-B7BD-60F0C6A34188}" type="pres">
      <dgm:prSet presAssocID="{1CBD4984-C768-42DA-84A2-45A55B0C2817}" presName="compNode" presStyleCnt="0"/>
      <dgm:spPr/>
    </dgm:pt>
    <dgm:pt modelId="{0D05E25F-0BB9-4D53-8BBC-17EA22DF84BF}" type="pres">
      <dgm:prSet presAssocID="{1CBD4984-C768-42DA-84A2-45A55B0C281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DC74E85-7B54-424E-8133-64536B9D1CB7}" type="pres">
      <dgm:prSet presAssocID="{1CBD4984-C768-42DA-84A2-45A55B0C2817}" presName="spaceRect" presStyleCnt="0"/>
      <dgm:spPr/>
    </dgm:pt>
    <dgm:pt modelId="{533A641E-D364-40A6-AD58-440790135234}" type="pres">
      <dgm:prSet presAssocID="{1CBD4984-C768-42DA-84A2-45A55B0C2817}" presName="textRect" presStyleLbl="revTx" presStyleIdx="2" presStyleCnt="6">
        <dgm:presLayoutVars>
          <dgm:chMax val="1"/>
          <dgm:chPref val="1"/>
        </dgm:presLayoutVars>
      </dgm:prSet>
      <dgm:spPr/>
    </dgm:pt>
    <dgm:pt modelId="{01772A31-3B13-4D4A-80FD-C3FF93C24A15}" type="pres">
      <dgm:prSet presAssocID="{E3993089-DB7E-4FA8-AB28-BDC0C2CC7600}" presName="sibTrans" presStyleCnt="0"/>
      <dgm:spPr/>
    </dgm:pt>
    <dgm:pt modelId="{DB480DB3-2EA4-4788-BE0E-B9378A927543}" type="pres">
      <dgm:prSet presAssocID="{20EF9F22-3401-4F24-B7B5-CF7DCC329AC5}" presName="compNode" presStyleCnt="0"/>
      <dgm:spPr/>
    </dgm:pt>
    <dgm:pt modelId="{38007C5C-0878-4C39-9B11-91EB6648E2A8}" type="pres">
      <dgm:prSet presAssocID="{20EF9F22-3401-4F24-B7B5-CF7DCC329AC5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E3CA9A2-0DB7-406F-8031-14513217D6D7}" type="pres">
      <dgm:prSet presAssocID="{20EF9F22-3401-4F24-B7B5-CF7DCC329AC5}" presName="spaceRect" presStyleCnt="0"/>
      <dgm:spPr/>
    </dgm:pt>
    <dgm:pt modelId="{2664408D-1B55-4C41-9E88-3269B993B853}" type="pres">
      <dgm:prSet presAssocID="{20EF9F22-3401-4F24-B7B5-CF7DCC329AC5}" presName="textRect" presStyleLbl="revTx" presStyleIdx="3" presStyleCnt="6">
        <dgm:presLayoutVars>
          <dgm:chMax val="1"/>
          <dgm:chPref val="1"/>
        </dgm:presLayoutVars>
      </dgm:prSet>
      <dgm:spPr/>
    </dgm:pt>
    <dgm:pt modelId="{40154C0D-730D-42E3-9613-BCC0F772CC97}" type="pres">
      <dgm:prSet presAssocID="{FED5E32B-85B3-455A-8831-E47E2D2A92D1}" presName="sibTrans" presStyleCnt="0"/>
      <dgm:spPr/>
    </dgm:pt>
    <dgm:pt modelId="{D5D7F965-B8FB-482D-960D-B9EE63670733}" type="pres">
      <dgm:prSet presAssocID="{985D1C14-F7E7-4903-ADCA-A768303E1EC5}" presName="compNode" presStyleCnt="0"/>
      <dgm:spPr/>
    </dgm:pt>
    <dgm:pt modelId="{90C96BFA-F772-4C82-A43D-732FBDAE88C8}" type="pres">
      <dgm:prSet presAssocID="{985D1C14-F7E7-4903-ADCA-A768303E1EC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41CE867-0466-4C55-82DE-B569E200394E}" type="pres">
      <dgm:prSet presAssocID="{985D1C14-F7E7-4903-ADCA-A768303E1EC5}" presName="spaceRect" presStyleCnt="0"/>
      <dgm:spPr/>
    </dgm:pt>
    <dgm:pt modelId="{3D0AFB03-7345-44BA-A3C4-A32DEB3FD9C5}" type="pres">
      <dgm:prSet presAssocID="{985D1C14-F7E7-4903-ADCA-A768303E1EC5}" presName="textRect" presStyleLbl="revTx" presStyleIdx="4" presStyleCnt="6">
        <dgm:presLayoutVars>
          <dgm:chMax val="1"/>
          <dgm:chPref val="1"/>
        </dgm:presLayoutVars>
      </dgm:prSet>
      <dgm:spPr/>
    </dgm:pt>
    <dgm:pt modelId="{ED99A73C-3D57-48CA-AB3E-57138ED7077E}" type="pres">
      <dgm:prSet presAssocID="{B40DB0AB-FA82-46D2-A3FB-109CC1E47C90}" presName="sibTrans" presStyleCnt="0"/>
      <dgm:spPr/>
    </dgm:pt>
    <dgm:pt modelId="{B63F2F57-4D84-412E-AC53-A1F361F10876}" type="pres">
      <dgm:prSet presAssocID="{A16789A6-6049-43AC-803F-8BBEC59C797F}" presName="compNode" presStyleCnt="0"/>
      <dgm:spPr/>
    </dgm:pt>
    <dgm:pt modelId="{1C725522-908C-4901-8820-7D3DBC8B0F2E}" type="pres">
      <dgm:prSet presAssocID="{A16789A6-6049-43AC-803F-8BBEC59C797F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2CC20DE-3440-4A3D-9C65-9E7B99D0D5FF}" type="pres">
      <dgm:prSet presAssocID="{A16789A6-6049-43AC-803F-8BBEC59C797F}" presName="spaceRect" presStyleCnt="0"/>
      <dgm:spPr/>
    </dgm:pt>
    <dgm:pt modelId="{F91F3D31-3827-450E-BB29-8BD1BEE145AF}" type="pres">
      <dgm:prSet presAssocID="{A16789A6-6049-43AC-803F-8BBEC59C797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4D56003-60E9-426E-A20D-79A6CB69C206}" srcId="{D8BFE4D0-D83C-47E2-95B0-27362D4FAAE0}" destId="{985D1C14-F7E7-4903-ADCA-A768303E1EC5}" srcOrd="4" destOrd="0" parTransId="{E5BABDF7-9AF3-44D2-A046-6AD93F798CD4}" sibTransId="{B40DB0AB-FA82-46D2-A3FB-109CC1E47C90}"/>
    <dgm:cxn modelId="{62C1990E-578F-4373-9AF9-95E73D6A3D6C}" srcId="{D8BFE4D0-D83C-47E2-95B0-27362D4FAAE0}" destId="{E62448F6-D4FF-4CE3-8758-9364F88AECDC}" srcOrd="1" destOrd="0" parTransId="{AC3C725B-3B6A-4550-8C22-446D142D75FE}" sibTransId="{5AE67161-ABB2-4755-874D-DC51ED005031}"/>
    <dgm:cxn modelId="{89AF8B10-2E76-40BC-8FDB-8A86E1A097CE}" srcId="{D8BFE4D0-D83C-47E2-95B0-27362D4FAAE0}" destId="{1CBD4984-C768-42DA-84A2-45A55B0C2817}" srcOrd="2" destOrd="0" parTransId="{FB19381E-EF05-4DFC-AE96-B8DECBBCDDA2}" sibTransId="{E3993089-DB7E-4FA8-AB28-BDC0C2CC7600}"/>
    <dgm:cxn modelId="{2A001F2A-4A28-472F-94A9-8911841B502F}" srcId="{D8BFE4D0-D83C-47E2-95B0-27362D4FAAE0}" destId="{8A255020-EA8E-4EDA-A782-3C010C22884A}" srcOrd="0" destOrd="0" parTransId="{5756C636-E295-41FB-AD63-F54FA66F0570}" sibTransId="{C15EB927-11A1-40E0-A8CA-027BAF2C787B}"/>
    <dgm:cxn modelId="{ED29A967-03FA-4FAA-B971-6FF3641DA6D3}" type="presOf" srcId="{1CBD4984-C768-42DA-84A2-45A55B0C2817}" destId="{533A641E-D364-40A6-AD58-440790135234}" srcOrd="0" destOrd="0" presId="urn:microsoft.com/office/officeart/2018/2/layout/IconLabelList"/>
    <dgm:cxn modelId="{2DDD096F-018A-42FA-BB9C-27817CE0DF5E}" srcId="{D8BFE4D0-D83C-47E2-95B0-27362D4FAAE0}" destId="{20EF9F22-3401-4F24-B7B5-CF7DCC329AC5}" srcOrd="3" destOrd="0" parTransId="{6A7E57FE-2DCF-401F-A3D1-3ADB55AD008C}" sibTransId="{FED5E32B-85B3-455A-8831-E47E2D2A92D1}"/>
    <dgm:cxn modelId="{18550D72-41E6-49FB-94A5-2DBE4EF46590}" srcId="{D8BFE4D0-D83C-47E2-95B0-27362D4FAAE0}" destId="{A16789A6-6049-43AC-803F-8BBEC59C797F}" srcOrd="5" destOrd="0" parTransId="{97E3CC43-838C-43C2-872A-AB19F3E19F88}" sibTransId="{A13CB515-A64D-47CF-9B80-C15FDA8D3507}"/>
    <dgm:cxn modelId="{955FFF8F-0FF6-4224-8D32-A90A14208A2C}" type="presOf" srcId="{985D1C14-F7E7-4903-ADCA-A768303E1EC5}" destId="{3D0AFB03-7345-44BA-A3C4-A32DEB3FD9C5}" srcOrd="0" destOrd="0" presId="urn:microsoft.com/office/officeart/2018/2/layout/IconLabelList"/>
    <dgm:cxn modelId="{D9E4F39C-DE04-47DD-990B-92E3985DDC9C}" type="presOf" srcId="{D8BFE4D0-D83C-47E2-95B0-27362D4FAAE0}" destId="{5BC5FA6E-7C7F-4F48-AC0C-413537A94ECC}" srcOrd="0" destOrd="0" presId="urn:microsoft.com/office/officeart/2018/2/layout/IconLabelList"/>
    <dgm:cxn modelId="{76515D9F-92A7-42A6-B964-843D16E39360}" type="presOf" srcId="{A16789A6-6049-43AC-803F-8BBEC59C797F}" destId="{F91F3D31-3827-450E-BB29-8BD1BEE145AF}" srcOrd="0" destOrd="0" presId="urn:microsoft.com/office/officeart/2018/2/layout/IconLabelList"/>
    <dgm:cxn modelId="{31F42EAB-A3F9-4450-9963-725084BC4259}" type="presOf" srcId="{E62448F6-D4FF-4CE3-8758-9364F88AECDC}" destId="{8A4501A7-97E3-42EF-AB8C-11D5CC43798F}" srcOrd="0" destOrd="0" presId="urn:microsoft.com/office/officeart/2018/2/layout/IconLabelList"/>
    <dgm:cxn modelId="{7735C7B2-581F-4E15-A5D5-06D3B48F67AC}" type="presOf" srcId="{20EF9F22-3401-4F24-B7B5-CF7DCC329AC5}" destId="{2664408D-1B55-4C41-9E88-3269B993B853}" srcOrd="0" destOrd="0" presId="urn:microsoft.com/office/officeart/2018/2/layout/IconLabelList"/>
    <dgm:cxn modelId="{A1A50FD9-17F6-4CE6-9702-B68553CAA14E}" type="presOf" srcId="{8A255020-EA8E-4EDA-A782-3C010C22884A}" destId="{3BE66F1F-E6AB-4FA8-B35D-1146EE09F4BF}" srcOrd="0" destOrd="0" presId="urn:microsoft.com/office/officeart/2018/2/layout/IconLabelList"/>
    <dgm:cxn modelId="{2CEB105C-F3B8-4E60-A882-82A5388B238B}" type="presParOf" srcId="{5BC5FA6E-7C7F-4F48-AC0C-413537A94ECC}" destId="{B6862833-DE27-4F16-8FEC-1EF799B1A1E7}" srcOrd="0" destOrd="0" presId="urn:microsoft.com/office/officeart/2018/2/layout/IconLabelList"/>
    <dgm:cxn modelId="{E3958E8A-90FE-4D58-A1F3-25FD350444F5}" type="presParOf" srcId="{B6862833-DE27-4F16-8FEC-1EF799B1A1E7}" destId="{FECE523C-7E7F-4259-B541-A76C80985DFA}" srcOrd="0" destOrd="0" presId="urn:microsoft.com/office/officeart/2018/2/layout/IconLabelList"/>
    <dgm:cxn modelId="{7641ACCF-EBD5-4A0C-A94C-F9B796AC4FFD}" type="presParOf" srcId="{B6862833-DE27-4F16-8FEC-1EF799B1A1E7}" destId="{2C5CF7BA-F642-400C-9306-3C31D94F9F2C}" srcOrd="1" destOrd="0" presId="urn:microsoft.com/office/officeart/2018/2/layout/IconLabelList"/>
    <dgm:cxn modelId="{706C5554-AF12-4707-968E-CC18496431D5}" type="presParOf" srcId="{B6862833-DE27-4F16-8FEC-1EF799B1A1E7}" destId="{3BE66F1F-E6AB-4FA8-B35D-1146EE09F4BF}" srcOrd="2" destOrd="0" presId="urn:microsoft.com/office/officeart/2018/2/layout/IconLabelList"/>
    <dgm:cxn modelId="{D1B7F7D7-DFEF-4B0E-9D2B-E271BFE74F32}" type="presParOf" srcId="{5BC5FA6E-7C7F-4F48-AC0C-413537A94ECC}" destId="{DA04E217-4DBC-469D-B4DF-DFFA2806C65F}" srcOrd="1" destOrd="0" presId="urn:microsoft.com/office/officeart/2018/2/layout/IconLabelList"/>
    <dgm:cxn modelId="{AB7F3047-63C8-43AB-9F82-7B48A057B2D3}" type="presParOf" srcId="{5BC5FA6E-7C7F-4F48-AC0C-413537A94ECC}" destId="{A8317BD5-8E62-46DA-80CD-0492A5AB51B7}" srcOrd="2" destOrd="0" presId="urn:microsoft.com/office/officeart/2018/2/layout/IconLabelList"/>
    <dgm:cxn modelId="{5257538A-655E-4788-BCC4-3C230B7E15D6}" type="presParOf" srcId="{A8317BD5-8E62-46DA-80CD-0492A5AB51B7}" destId="{A9D5E800-8FE6-4C25-A9E7-96E0A3E56675}" srcOrd="0" destOrd="0" presId="urn:microsoft.com/office/officeart/2018/2/layout/IconLabelList"/>
    <dgm:cxn modelId="{503C7651-1578-43CA-93BC-D458976253A2}" type="presParOf" srcId="{A8317BD5-8E62-46DA-80CD-0492A5AB51B7}" destId="{9AA068EB-5D75-4E50-8030-ECACA17BB209}" srcOrd="1" destOrd="0" presId="urn:microsoft.com/office/officeart/2018/2/layout/IconLabelList"/>
    <dgm:cxn modelId="{83615FBB-E58E-4E11-BA15-5C31F086D90C}" type="presParOf" srcId="{A8317BD5-8E62-46DA-80CD-0492A5AB51B7}" destId="{8A4501A7-97E3-42EF-AB8C-11D5CC43798F}" srcOrd="2" destOrd="0" presId="urn:microsoft.com/office/officeart/2018/2/layout/IconLabelList"/>
    <dgm:cxn modelId="{68420CB1-01A2-463D-A816-6422072DD8B2}" type="presParOf" srcId="{5BC5FA6E-7C7F-4F48-AC0C-413537A94ECC}" destId="{1F44E682-FC8B-40DD-AA1A-2686E4E00018}" srcOrd="3" destOrd="0" presId="urn:microsoft.com/office/officeart/2018/2/layout/IconLabelList"/>
    <dgm:cxn modelId="{D26C18DB-8D23-4B9C-AB06-E13F7C33F028}" type="presParOf" srcId="{5BC5FA6E-7C7F-4F48-AC0C-413537A94ECC}" destId="{764EA135-BF83-42C2-B7BD-60F0C6A34188}" srcOrd="4" destOrd="0" presId="urn:microsoft.com/office/officeart/2018/2/layout/IconLabelList"/>
    <dgm:cxn modelId="{B704A0F3-40C1-4F8C-BDA0-05CFBE4B9332}" type="presParOf" srcId="{764EA135-BF83-42C2-B7BD-60F0C6A34188}" destId="{0D05E25F-0BB9-4D53-8BBC-17EA22DF84BF}" srcOrd="0" destOrd="0" presId="urn:microsoft.com/office/officeart/2018/2/layout/IconLabelList"/>
    <dgm:cxn modelId="{36AA8C14-8F3E-4D11-BEB7-0D95097390A7}" type="presParOf" srcId="{764EA135-BF83-42C2-B7BD-60F0C6A34188}" destId="{5DC74E85-7B54-424E-8133-64536B9D1CB7}" srcOrd="1" destOrd="0" presId="urn:microsoft.com/office/officeart/2018/2/layout/IconLabelList"/>
    <dgm:cxn modelId="{510AAE48-321C-4CDA-9D0D-780DDC471E4E}" type="presParOf" srcId="{764EA135-BF83-42C2-B7BD-60F0C6A34188}" destId="{533A641E-D364-40A6-AD58-440790135234}" srcOrd="2" destOrd="0" presId="urn:microsoft.com/office/officeart/2018/2/layout/IconLabelList"/>
    <dgm:cxn modelId="{FD6077D8-E2FB-498F-8175-DDB39F9F2DBD}" type="presParOf" srcId="{5BC5FA6E-7C7F-4F48-AC0C-413537A94ECC}" destId="{01772A31-3B13-4D4A-80FD-C3FF93C24A15}" srcOrd="5" destOrd="0" presId="urn:microsoft.com/office/officeart/2018/2/layout/IconLabelList"/>
    <dgm:cxn modelId="{073D9EA8-D90F-4DD3-9418-318C283F86D5}" type="presParOf" srcId="{5BC5FA6E-7C7F-4F48-AC0C-413537A94ECC}" destId="{DB480DB3-2EA4-4788-BE0E-B9378A927543}" srcOrd="6" destOrd="0" presId="urn:microsoft.com/office/officeart/2018/2/layout/IconLabelList"/>
    <dgm:cxn modelId="{C5E06C45-1CDC-4DF9-8227-42727699A3C5}" type="presParOf" srcId="{DB480DB3-2EA4-4788-BE0E-B9378A927543}" destId="{38007C5C-0878-4C39-9B11-91EB6648E2A8}" srcOrd="0" destOrd="0" presId="urn:microsoft.com/office/officeart/2018/2/layout/IconLabelList"/>
    <dgm:cxn modelId="{8DDAD960-71DC-4A08-B350-CA042D1CF06C}" type="presParOf" srcId="{DB480DB3-2EA4-4788-BE0E-B9378A927543}" destId="{0E3CA9A2-0DB7-406F-8031-14513217D6D7}" srcOrd="1" destOrd="0" presId="urn:microsoft.com/office/officeart/2018/2/layout/IconLabelList"/>
    <dgm:cxn modelId="{B363414C-502C-4DBF-9B08-7F2CDB4F57A6}" type="presParOf" srcId="{DB480DB3-2EA4-4788-BE0E-B9378A927543}" destId="{2664408D-1B55-4C41-9E88-3269B993B853}" srcOrd="2" destOrd="0" presId="urn:microsoft.com/office/officeart/2018/2/layout/IconLabelList"/>
    <dgm:cxn modelId="{01864034-DE02-4D22-B2ED-32BC94EFF3D2}" type="presParOf" srcId="{5BC5FA6E-7C7F-4F48-AC0C-413537A94ECC}" destId="{40154C0D-730D-42E3-9613-BCC0F772CC97}" srcOrd="7" destOrd="0" presId="urn:microsoft.com/office/officeart/2018/2/layout/IconLabelList"/>
    <dgm:cxn modelId="{D53C8907-2A22-452D-B87A-27248C8A29FD}" type="presParOf" srcId="{5BC5FA6E-7C7F-4F48-AC0C-413537A94ECC}" destId="{D5D7F965-B8FB-482D-960D-B9EE63670733}" srcOrd="8" destOrd="0" presId="urn:microsoft.com/office/officeart/2018/2/layout/IconLabelList"/>
    <dgm:cxn modelId="{2A8B10D1-3530-4FC1-8BA8-829DE83E2F1D}" type="presParOf" srcId="{D5D7F965-B8FB-482D-960D-B9EE63670733}" destId="{90C96BFA-F772-4C82-A43D-732FBDAE88C8}" srcOrd="0" destOrd="0" presId="urn:microsoft.com/office/officeart/2018/2/layout/IconLabelList"/>
    <dgm:cxn modelId="{0316CDDB-B61D-4D48-AA47-1D368187CF98}" type="presParOf" srcId="{D5D7F965-B8FB-482D-960D-B9EE63670733}" destId="{041CE867-0466-4C55-82DE-B569E200394E}" srcOrd="1" destOrd="0" presId="urn:microsoft.com/office/officeart/2018/2/layout/IconLabelList"/>
    <dgm:cxn modelId="{B35DF2FE-DA3B-4D5B-BE4A-63C650FB5BA5}" type="presParOf" srcId="{D5D7F965-B8FB-482D-960D-B9EE63670733}" destId="{3D0AFB03-7345-44BA-A3C4-A32DEB3FD9C5}" srcOrd="2" destOrd="0" presId="urn:microsoft.com/office/officeart/2018/2/layout/IconLabelList"/>
    <dgm:cxn modelId="{B971697E-AE21-49BC-9ABB-A78E8B21332D}" type="presParOf" srcId="{5BC5FA6E-7C7F-4F48-AC0C-413537A94ECC}" destId="{ED99A73C-3D57-48CA-AB3E-57138ED7077E}" srcOrd="9" destOrd="0" presId="urn:microsoft.com/office/officeart/2018/2/layout/IconLabelList"/>
    <dgm:cxn modelId="{949445C9-D2B2-4255-9DD8-4365EDA8770E}" type="presParOf" srcId="{5BC5FA6E-7C7F-4F48-AC0C-413537A94ECC}" destId="{B63F2F57-4D84-412E-AC53-A1F361F10876}" srcOrd="10" destOrd="0" presId="urn:microsoft.com/office/officeart/2018/2/layout/IconLabelList"/>
    <dgm:cxn modelId="{37D2A43C-19AB-4297-82B2-842F0441ABF8}" type="presParOf" srcId="{B63F2F57-4D84-412E-AC53-A1F361F10876}" destId="{1C725522-908C-4901-8820-7D3DBC8B0F2E}" srcOrd="0" destOrd="0" presId="urn:microsoft.com/office/officeart/2018/2/layout/IconLabelList"/>
    <dgm:cxn modelId="{A315C061-F673-4F5A-BE30-6C7F37072D7A}" type="presParOf" srcId="{B63F2F57-4D84-412E-AC53-A1F361F10876}" destId="{62CC20DE-3440-4A3D-9C65-9E7B99D0D5FF}" srcOrd="1" destOrd="0" presId="urn:microsoft.com/office/officeart/2018/2/layout/IconLabelList"/>
    <dgm:cxn modelId="{BAF13849-E792-4722-80BC-38458C6BE59C}" type="presParOf" srcId="{B63F2F57-4D84-412E-AC53-A1F361F10876}" destId="{F91F3D31-3827-450E-BB29-8BD1BEE145A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84801-49A5-4511-8281-4703090E94BC}">
      <dsp:nvSpPr>
        <dsp:cNvPr id="0" name=""/>
        <dsp:cNvSpPr/>
      </dsp:nvSpPr>
      <dsp:spPr>
        <a:xfrm>
          <a:off x="1353" y="948008"/>
          <a:ext cx="2217196" cy="221719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a higher likelihood of having been subjected to </a:t>
          </a:r>
          <a:r>
            <a:rPr lang="en-GB" sz="12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Adverse Childhood Experiences (ACEs)</a:t>
          </a:r>
        </a:p>
      </dsp:txBody>
      <dsp:txXfrm>
        <a:off x="326054" y="1272709"/>
        <a:ext cx="1567794" cy="1567794"/>
      </dsp:txXfrm>
    </dsp:sp>
    <dsp:sp modelId="{9B66B8DA-D26E-452E-99A2-7AB954C1FF31}">
      <dsp:nvSpPr>
        <dsp:cNvPr id="0" name=""/>
        <dsp:cNvSpPr/>
      </dsp:nvSpPr>
      <dsp:spPr>
        <a:xfrm>
          <a:off x="1775110" y="948008"/>
          <a:ext cx="2217196" cy="2217196"/>
        </a:xfrm>
        <a:prstGeom prst="ellipse">
          <a:avLst/>
        </a:prstGeom>
        <a:solidFill>
          <a:schemeClr val="accent5">
            <a:alpha val="50000"/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a higher likelihood of having been subjected to </a:t>
          </a:r>
          <a:r>
            <a:rPr lang="en-GB" sz="12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trauma or severe neglect</a:t>
          </a:r>
          <a:r>
            <a:rPr lang="en-GB" sz="15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5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099811" y="1272709"/>
        <a:ext cx="1567794" cy="1567794"/>
      </dsp:txXfrm>
    </dsp:sp>
    <dsp:sp modelId="{323C7A1B-B33E-4267-AF66-8623CCEC646B}">
      <dsp:nvSpPr>
        <dsp:cNvPr id="0" name=""/>
        <dsp:cNvSpPr/>
      </dsp:nvSpPr>
      <dsp:spPr>
        <a:xfrm>
          <a:off x="3548867" y="948008"/>
          <a:ext cx="2217196" cy="2217196"/>
        </a:xfrm>
        <a:prstGeom prst="ellipse">
          <a:avLst/>
        </a:prstGeom>
        <a:solidFill>
          <a:schemeClr val="accent5">
            <a:alpha val="50000"/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challenges in developing </a:t>
          </a:r>
          <a:r>
            <a:rPr lang="en-GB" sz="12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secure attachments.</a:t>
          </a:r>
          <a:endParaRPr lang="en-GB" sz="12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873568" y="1272709"/>
        <a:ext cx="1567794" cy="1567794"/>
      </dsp:txXfrm>
    </dsp:sp>
    <dsp:sp modelId="{44334FF9-C3EC-4380-9905-5B7DD963802E}">
      <dsp:nvSpPr>
        <dsp:cNvPr id="0" name=""/>
        <dsp:cNvSpPr/>
      </dsp:nvSpPr>
      <dsp:spPr>
        <a:xfrm>
          <a:off x="5322624" y="948008"/>
          <a:ext cx="2217196" cy="2217196"/>
        </a:xfrm>
        <a:prstGeom prst="ellipse">
          <a:avLst/>
        </a:prstGeom>
        <a:solidFill>
          <a:schemeClr val="accent5">
            <a:alpha val="50000"/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experienced high levels of </a:t>
          </a:r>
          <a:r>
            <a:rPr lang="en-GB" sz="12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social disadvantage</a:t>
          </a:r>
          <a:r>
            <a:rPr lang="en-GB" sz="13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3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647325" y="1272709"/>
        <a:ext cx="1567794" cy="1567794"/>
      </dsp:txXfrm>
    </dsp:sp>
    <dsp:sp modelId="{B163AEA6-56A9-4A18-9F73-5D78AF5202BA}">
      <dsp:nvSpPr>
        <dsp:cNvPr id="0" name=""/>
        <dsp:cNvSpPr/>
      </dsp:nvSpPr>
      <dsp:spPr>
        <a:xfrm>
          <a:off x="7096381" y="948008"/>
          <a:ext cx="2217196" cy="2217196"/>
        </a:xfrm>
        <a:prstGeom prst="ellipse">
          <a:avLst/>
        </a:prstGeom>
        <a:solidFill>
          <a:schemeClr val="accent5">
            <a:alpha val="50000"/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Have multi-layered, </a:t>
          </a:r>
          <a:r>
            <a:rPr lang="en-GB" sz="12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unmet and complex needs</a:t>
          </a:r>
          <a:r>
            <a:rPr lang="en-GB" sz="13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.</a:t>
          </a:r>
          <a:endParaRPr lang="en-GB" sz="1300" b="1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7421082" y="1272709"/>
        <a:ext cx="1567794" cy="1567794"/>
      </dsp:txXfrm>
    </dsp:sp>
    <dsp:sp modelId="{2C954E0E-9972-4BC1-9FE6-4CBB0598DD32}">
      <dsp:nvSpPr>
        <dsp:cNvPr id="0" name=""/>
        <dsp:cNvSpPr/>
      </dsp:nvSpPr>
      <dsp:spPr>
        <a:xfrm>
          <a:off x="8870138" y="948008"/>
          <a:ext cx="2217196" cy="2217196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2020" tIns="15240" rIns="12202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Not be accessing services in a timely manner</a:t>
          </a:r>
          <a:r>
            <a:rPr lang="en-GB" sz="120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in the first place, despite high levels of need.</a:t>
          </a:r>
          <a:endParaRPr lang="en-GB" sz="1200" kern="1200" dirty="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9194839" y="1272709"/>
        <a:ext cx="1567794" cy="1567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EC39B-D8A8-41CF-A964-4311ED75EDBD}">
      <dsp:nvSpPr>
        <dsp:cNvPr id="0" name=""/>
        <dsp:cNvSpPr/>
      </dsp:nvSpPr>
      <dsp:spPr>
        <a:xfrm>
          <a:off x="2555478" y="0"/>
          <a:ext cx="2555478" cy="1677228"/>
        </a:xfrm>
        <a:prstGeom prst="trapezoid">
          <a:avLst>
            <a:gd name="adj" fmla="val 76182"/>
          </a:avLst>
        </a:prstGeom>
        <a:solidFill>
          <a:srgbClr val="FFCC99"/>
        </a:solidFill>
        <a:ln>
          <a:solidFill>
            <a:schemeClr val="lt1">
              <a:hueOff val="0"/>
              <a:satOff val="0"/>
              <a:lumOff val="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</a:rPr>
            <a:t> </a:t>
          </a:r>
          <a:r>
            <a:rPr lang="en-GB" sz="2000" kern="1200" dirty="0">
              <a:solidFill>
                <a:schemeClr val="bg1"/>
              </a:solidFill>
            </a:rPr>
            <a:t>Scaffolding</a:t>
          </a:r>
          <a:endParaRPr lang="en-GB" sz="2400" kern="1200" dirty="0">
            <a:solidFill>
              <a:schemeClr val="bg1"/>
            </a:solidFill>
          </a:endParaRPr>
        </a:p>
      </dsp:txBody>
      <dsp:txXfrm>
        <a:off x="2555478" y="0"/>
        <a:ext cx="2555478" cy="1677228"/>
      </dsp:txXfrm>
    </dsp:sp>
    <dsp:sp modelId="{BCD2F42F-809F-4964-B236-F79164BAB3D6}">
      <dsp:nvSpPr>
        <dsp:cNvPr id="0" name=""/>
        <dsp:cNvSpPr/>
      </dsp:nvSpPr>
      <dsp:spPr>
        <a:xfrm>
          <a:off x="1277739" y="1677228"/>
          <a:ext cx="5110956" cy="1677228"/>
        </a:xfrm>
        <a:prstGeom prst="trapezoid">
          <a:avLst>
            <a:gd name="adj" fmla="val 76182"/>
          </a:avLst>
        </a:prstGeom>
        <a:solidFill>
          <a:srgbClr val="FFCC66"/>
        </a:solidFill>
        <a:ln>
          <a:solidFill>
            <a:schemeClr val="lt1">
              <a:hueOff val="0"/>
              <a:satOff val="0"/>
              <a:lumOff val="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b" anchorCtr="1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>
              <a:solidFill>
                <a:schemeClr val="bg1"/>
              </a:solidFill>
            </a:rPr>
            <a:t>Understanding the Story</a:t>
          </a:r>
        </a:p>
      </dsp:txBody>
      <dsp:txXfrm>
        <a:off x="2172156" y="1677228"/>
        <a:ext cx="3322121" cy="1677228"/>
      </dsp:txXfrm>
    </dsp:sp>
    <dsp:sp modelId="{861D0794-2788-46E6-9FDF-EB59285C1279}">
      <dsp:nvSpPr>
        <dsp:cNvPr id="0" name=""/>
        <dsp:cNvSpPr/>
      </dsp:nvSpPr>
      <dsp:spPr>
        <a:xfrm>
          <a:off x="0" y="3354456"/>
          <a:ext cx="7666434" cy="1677228"/>
        </a:xfrm>
        <a:prstGeom prst="trapezoid">
          <a:avLst>
            <a:gd name="adj" fmla="val 76182"/>
          </a:avLst>
        </a:prstGeom>
        <a:solidFill>
          <a:srgbClr val="FF6600"/>
        </a:solidFill>
        <a:ln>
          <a:solidFill>
            <a:schemeClr val="lt1">
              <a:hueOff val="0"/>
              <a:satOff val="0"/>
              <a:lumOff val="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b" anchorCtr="1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>
              <a:solidFill>
                <a:schemeClr val="bg1"/>
              </a:solidFill>
            </a:rPr>
            <a:t>Connected conversation consultation clinics</a:t>
          </a:r>
        </a:p>
      </dsp:txBody>
      <dsp:txXfrm>
        <a:off x="1341625" y="3354456"/>
        <a:ext cx="4983182" cy="16772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E523C-7E7F-4259-B541-A76C80985DFA}">
      <dsp:nvSpPr>
        <dsp:cNvPr id="0" name=""/>
        <dsp:cNvSpPr/>
      </dsp:nvSpPr>
      <dsp:spPr>
        <a:xfrm>
          <a:off x="380857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66F1F-E6AB-4FA8-B35D-1146EE09F4BF}">
      <dsp:nvSpPr>
        <dsp:cNvPr id="0" name=""/>
        <dsp:cNvSpPr/>
      </dsp:nvSpPr>
      <dsp:spPr>
        <a:xfrm>
          <a:off x="423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rgbClr val="005EB8"/>
              </a:solidFill>
            </a:rPr>
            <a:t>Workforce training programme </a:t>
          </a:r>
          <a:endParaRPr lang="en-US" sz="1400" kern="1200" dirty="0">
            <a:solidFill>
              <a:srgbClr val="005EB8"/>
            </a:solidFill>
          </a:endParaRPr>
        </a:p>
      </dsp:txBody>
      <dsp:txXfrm>
        <a:off x="423" y="1873206"/>
        <a:ext cx="1383398" cy="553359"/>
      </dsp:txXfrm>
    </dsp:sp>
    <dsp:sp modelId="{A9D5E800-8FE6-4C25-A9E7-96E0A3E56675}">
      <dsp:nvSpPr>
        <dsp:cNvPr id="0" name=""/>
        <dsp:cNvSpPr/>
      </dsp:nvSpPr>
      <dsp:spPr>
        <a:xfrm>
          <a:off x="2006351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501A7-97E3-42EF-AB8C-11D5CC43798F}">
      <dsp:nvSpPr>
        <dsp:cNvPr id="0" name=""/>
        <dsp:cNvSpPr/>
      </dsp:nvSpPr>
      <dsp:spPr>
        <a:xfrm>
          <a:off x="1625916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rgbClr val="005EB8"/>
              </a:solidFill>
            </a:rPr>
            <a:t>Trauma-informed champions </a:t>
          </a:r>
          <a:endParaRPr lang="en-US" sz="1400" kern="1200" dirty="0">
            <a:solidFill>
              <a:srgbClr val="005EB8"/>
            </a:solidFill>
          </a:endParaRPr>
        </a:p>
      </dsp:txBody>
      <dsp:txXfrm>
        <a:off x="1625916" y="1873206"/>
        <a:ext cx="1383398" cy="553359"/>
      </dsp:txXfrm>
    </dsp:sp>
    <dsp:sp modelId="{0D05E25F-0BB9-4D53-8BBC-17EA22DF84BF}">
      <dsp:nvSpPr>
        <dsp:cNvPr id="0" name=""/>
        <dsp:cNvSpPr/>
      </dsp:nvSpPr>
      <dsp:spPr>
        <a:xfrm>
          <a:off x="3631844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A641E-D364-40A6-AD58-440790135234}">
      <dsp:nvSpPr>
        <dsp:cNvPr id="0" name=""/>
        <dsp:cNvSpPr/>
      </dsp:nvSpPr>
      <dsp:spPr>
        <a:xfrm>
          <a:off x="3251409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rgbClr val="005EB8"/>
              </a:solidFill>
            </a:rPr>
            <a:t>Reflective practice </a:t>
          </a:r>
          <a:endParaRPr lang="en-US" sz="1400" kern="1200" dirty="0">
            <a:solidFill>
              <a:srgbClr val="005EB8"/>
            </a:solidFill>
          </a:endParaRPr>
        </a:p>
      </dsp:txBody>
      <dsp:txXfrm>
        <a:off x="3251409" y="1873206"/>
        <a:ext cx="1383398" cy="553359"/>
      </dsp:txXfrm>
    </dsp:sp>
    <dsp:sp modelId="{38007C5C-0878-4C39-9B11-91EB6648E2A8}">
      <dsp:nvSpPr>
        <dsp:cNvPr id="0" name=""/>
        <dsp:cNvSpPr/>
      </dsp:nvSpPr>
      <dsp:spPr>
        <a:xfrm>
          <a:off x="5257337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4408D-1B55-4C41-9E88-3269B993B853}">
      <dsp:nvSpPr>
        <dsp:cNvPr id="0" name=""/>
        <dsp:cNvSpPr/>
      </dsp:nvSpPr>
      <dsp:spPr>
        <a:xfrm>
          <a:off x="4876902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rgbClr val="005EB8"/>
              </a:solidFill>
            </a:rPr>
            <a:t>Review of paperwork and interventions</a:t>
          </a:r>
          <a:endParaRPr lang="en-US" sz="1400" kern="1200" dirty="0">
            <a:solidFill>
              <a:srgbClr val="005EB8"/>
            </a:solidFill>
          </a:endParaRPr>
        </a:p>
      </dsp:txBody>
      <dsp:txXfrm>
        <a:off x="4876902" y="1873206"/>
        <a:ext cx="1383398" cy="553359"/>
      </dsp:txXfrm>
    </dsp:sp>
    <dsp:sp modelId="{90C96BFA-F772-4C82-A43D-732FBDAE88C8}">
      <dsp:nvSpPr>
        <dsp:cNvPr id="0" name=""/>
        <dsp:cNvSpPr/>
      </dsp:nvSpPr>
      <dsp:spPr>
        <a:xfrm>
          <a:off x="6882830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AFB03-7345-44BA-A3C4-A32DEB3FD9C5}">
      <dsp:nvSpPr>
        <dsp:cNvPr id="0" name=""/>
        <dsp:cNvSpPr/>
      </dsp:nvSpPr>
      <dsp:spPr>
        <a:xfrm>
          <a:off x="6502396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rgbClr val="005EB8"/>
              </a:solidFill>
            </a:rPr>
            <a:t>Support to develop debrief processes</a:t>
          </a:r>
          <a:endParaRPr lang="en-US" sz="1400" kern="1200" dirty="0">
            <a:solidFill>
              <a:srgbClr val="005EB8"/>
            </a:solidFill>
          </a:endParaRPr>
        </a:p>
      </dsp:txBody>
      <dsp:txXfrm>
        <a:off x="6502396" y="1873206"/>
        <a:ext cx="1383398" cy="553359"/>
      </dsp:txXfrm>
    </dsp:sp>
    <dsp:sp modelId="{1C725522-908C-4901-8820-7D3DBC8B0F2E}">
      <dsp:nvSpPr>
        <dsp:cNvPr id="0" name=""/>
        <dsp:cNvSpPr/>
      </dsp:nvSpPr>
      <dsp:spPr>
        <a:xfrm>
          <a:off x="8508323" y="1042531"/>
          <a:ext cx="622529" cy="62252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F3D31-3827-450E-BB29-8BD1BEE145AF}">
      <dsp:nvSpPr>
        <dsp:cNvPr id="0" name=""/>
        <dsp:cNvSpPr/>
      </dsp:nvSpPr>
      <dsp:spPr>
        <a:xfrm>
          <a:off x="8127889" y="1873206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05EB8"/>
              </a:solidFill>
            </a:rPr>
            <a:t>Trauma informed influence through attendance at strategic partnership meetings </a:t>
          </a:r>
          <a:endParaRPr lang="en-US" sz="1100" kern="1200" dirty="0">
            <a:solidFill>
              <a:srgbClr val="005EB8"/>
            </a:solidFill>
          </a:endParaRPr>
        </a:p>
      </dsp:txBody>
      <dsp:txXfrm>
        <a:off x="8127889" y="1873206"/>
        <a:ext cx="1383398" cy="553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3ECD6-27CB-48A1-8E9D-63825697273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6AE8B-A5E1-4AA8-89D5-725793E5BE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40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Plain slide with subhead and bullets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082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Plain slide with subhead and bullets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08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55CF2-256D-44FD-9430-5B63A079CF5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887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200" b="0" i="0" u="none" strike="noStrike" baseline="0" dirty="0">
                <a:solidFill>
                  <a:srgbClr val="485C6E"/>
                </a:solidFill>
                <a:latin typeface="FrutigerLTStd-Light"/>
              </a:rPr>
              <a:t>Sample icon grid slide – 6 icons (inc. alt text)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099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”Quote” slide with placeholder for image on right hand half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90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B4DC1A-8176-4E66-9B14-9BB23E95A1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4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Ensure to mention training when discussing bottom line re systemic thinking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562D2-1FEA-43DB-B873-C6D4226FE12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616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Recordings – methods of recording our activities and interventions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66A65-B7EE-4B44-932D-AF6E9FEA4C8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85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460CED-432A-5F3A-625F-CF2C4E1A0B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176" y="0"/>
            <a:ext cx="2987824" cy="13553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3DD6AE-2169-2980-53E1-0840DA9F6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" y="5860351"/>
            <a:ext cx="12168000" cy="10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4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DD6AE-2169-2980-53E1-0840DA9F67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" y="5860351"/>
            <a:ext cx="12168000" cy="10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0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F7017F-BD02-4EAD-0FBC-9DBB79B3E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8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5E6E58-F0C2-66FE-40C1-0F99832DF2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2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72597F-0A6B-06B8-E572-7953F47CE3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EEDE5A-A8DE-F198-7CBB-5EC151AAC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3DD6AE-2169-2980-53E1-0840DA9F67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" y="5860351"/>
            <a:ext cx="12168000" cy="10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9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8AEBD-E99E-C753-B55C-0D997ED97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7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8FAF32-9107-FD1A-F817-DB4FBE2BCD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5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C0CDA8-073E-07E7-2C65-1A63EBE8A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9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E64416-D2E1-B5D0-5B14-D89C7F35B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9395"/>
            <a:ext cx="12192000" cy="7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99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subhead, bullets one column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71999"/>
            <a:ext cx="11088000" cy="345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20880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771D90-A686-C949-8872-F69893BCF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D5CE1C-46DF-8846-A4A0-E19A9CC39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4955267-CD3E-4484-1B20-32E90EB4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Grid Boxes 6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8D1774-8975-89D5-1EA8-A68550359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58FD52DB-CC55-304D-B862-680CEE783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540671A-ED56-3548-A508-080ABBDB5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2708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708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66871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6871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59249" y="2087999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2708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2708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74434" y="3752201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6871" y="465042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FC04B02F-94D2-6E4A-ADC2-EE378D70C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FD9A3BB3-7E48-6A41-BE78-2AD280277F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9249" y="4650425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F036740-51BF-404A-B94A-164C9330A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slide with image 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4093" y="1647568"/>
            <a:ext cx="4909569" cy="31300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Headline over a number of lines,</a:t>
            </a:r>
            <a:br>
              <a:rPr lang="en-GB" dirty="0"/>
            </a:br>
            <a:r>
              <a:rPr lang="en-GB" dirty="0"/>
              <a:t>keep to maximum of four 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</p:spTree>
    <p:extLst>
      <p:ext uri="{BB962C8B-B14F-4D97-AF65-F5344CB8AC3E}">
        <p14:creationId xmlns:p14="http://schemas.microsoft.com/office/powerpoint/2010/main" val="402495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B8B4-71FC-6B91-D378-DADC55448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B36E5-E344-B50B-FAA4-351A54AFA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C8D82-C3E0-44C0-68C6-F24B41C2D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A768A-9227-1EAB-C57E-6AF991215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4D6BD-DC57-0BDF-78F9-7095C524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459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346A4-FFA0-B553-208A-944EC93D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259EB-CF38-126B-F0AF-8588F7022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68204-D01A-62F5-93C4-4EE19881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E5257-FCE8-DFDC-F9FC-DE01A698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5C73-A62C-C059-E495-F9E1CFC2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2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EF3B-1922-CEB7-E02A-FA129E97C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1E408-0F6E-225C-CBE8-3F0F4B98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29148-9964-C702-8E46-ED71D22FB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7431B-35EE-248E-3478-2385B94A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E9FB6-DF11-624C-1F4E-D36726D9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981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55082-031C-C8E9-2B51-48D461EB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6625A-A873-BCF9-6063-D6EEC1F59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8AE7BE-6511-CE63-F1B4-288B6CFD1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B209C-BC6A-56A2-66F8-6FF2A7E8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F7772-9F69-D2C4-EAF3-3D6789D2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253D6-E52E-C73D-6A3E-09FBFFD5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856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A7108-678C-1314-866A-D8C2601D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89E38-01DB-9D97-9CD6-2D76BAC05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2ABE1-874B-38B4-07EF-A13A1DB28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5E902-CE9B-8944-EFB6-2D3047E07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330EB8-0B63-2461-6053-D857A821D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9D520E-8CE7-5906-16D5-53C6D470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382F96-B090-AEE2-75AB-4B995E910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2DFCFF-026A-6354-5C0B-C9B9B706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300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52B8-C056-05C5-8840-F722838C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A63DB-C2C6-B5C8-D3F9-844A689F6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133EB1-6102-CFE3-B7CB-9D0BD8950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B6AA4-9E9E-95CD-DD33-495FF7AE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449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182BB0-43E8-0227-66D2-B1DF2E784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66B93-34D2-D65F-16FC-E4D40A92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78C52-183C-C546-5E44-64DD0B92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12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CC9FF-4802-64D7-F4F5-297D13DC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CD89-BC6E-E75F-538B-D94AA057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5FEE4-A1EF-47AD-4057-92CCD8A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5D489-50EC-8281-FE80-4BFDF4B1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E9866-A58E-2BDE-D356-3E9BE6EB0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67A9D-CD12-3F86-714B-90682C4C8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336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B52E-075D-BFFC-9D66-A725FA084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1BA37B-C0F5-DE4A-4CF5-E72210C19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FD6C9-D033-E117-29C3-E50FF9104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AFD2C-F7BB-BBC0-1EFF-6825885C0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038C9-9F18-A8C8-DF81-202E567E8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57CFE-2CCD-2B0E-6F17-AF24AB51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084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34C9-AF09-BE7B-0AEC-B32CDE16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9A199-AE4F-AE4E-44F7-6A99BEDBA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080B6-B820-FF3D-1409-F5CBFCDD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A8780-84CC-FE07-826C-23D072061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88B4D-5EDB-E833-A4A9-011CF39E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831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325B0D-298E-F251-A72D-C7A356EC9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75FC39-BB1D-5C40-B781-AF1A729BC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5CB03-217B-2A84-DDBA-616E68B0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8252B-91B7-A5B7-33A0-0CC3C77F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C56F7-3EC1-96A5-FD6E-51C4CB77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915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A3BC9-EC90-E968-F7FB-86FD859F7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6710A1-1942-1D21-B33D-5E7245CAA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84017-A0A3-136A-4BD5-6807E220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9A5BE-031E-88E9-5C62-86E23AEA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16D4E-5291-FD9A-440E-5F2151E4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548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B06C-4424-EEF3-ADDF-684776B1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A8233-854F-6D44-3A58-45342C8B6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1D55F-1682-D86F-9A9B-40A31784B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DA267-FAD4-BC72-B7FE-51120671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7F1E0-A1D0-07E4-9B32-3E4651B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8424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E2EE-DFD3-C653-5CCE-57D35B91A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EB62A-B10C-68FD-CFDE-EEE953BE8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2EA26-DF99-E24D-891A-0318AA2D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363B5-2E21-1630-6781-0A0A92880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FA314-99F6-A7F6-043B-FA4BEC0A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054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4774D-CEB9-9E56-6BD5-97F73F68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04850-84AA-543D-0AFD-8CB9EAA54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A1C18-2198-5235-3259-D1014923D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438B85-B8A2-C437-81E7-A370940A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4550B-C634-D6A4-1E61-D9016DC0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3C235-E712-C06A-749E-709ADEAE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781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8F2C4-6BB9-A18E-8934-3FA6B7066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CBEDB-39D2-53F1-B5EA-2EF76521B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E9A9D-749F-EC22-E8D1-9451D2E79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06047A-5FDA-9196-96D4-F0529F58D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D8D3F-8F46-01D5-2CDF-6DE3D57D47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E6910-A620-9F75-E580-F1703DDF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66BAA5-100F-3A68-C0BA-349C0910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81FFB4-D092-A847-3702-D7514817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414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AA2-FAFB-83C4-2FC2-F3141F95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44EE8-DBA2-071A-795F-C8C35108D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EC5AD-2B06-6F07-CA0B-C4F35B10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59E8F-A6DF-B1A2-F978-6D94E98D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5396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CBD3D8-60D9-3B1C-46CB-2775CF0F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BC302A-C091-032A-E4DD-B4233A60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E7443-A9FB-84F5-B8C8-D4996FAF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2171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6946-792E-A44B-84F9-A0D34F8A6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A7354-6B2B-94AE-5B94-F18830E98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0EE90-28AA-A624-9DA8-BCF2A2CDC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8E252-9647-4473-8D27-22163B780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5F8CB-B36F-55DE-63D0-6489E409C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D8CB2-2A37-5ED8-D2D4-85B51354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030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69D51-B410-2B65-52E5-D1283DE6A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842CC6-B4DB-F52C-05E1-CBE962FD64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20D67-53D1-2B5D-0775-EC942B2F5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86AAF-4BDF-B626-71C3-35BC4E746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EB8A8-5D51-AB2D-4CDE-C831FD01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48A2D-725F-B65A-E5B3-E650C1D3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006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891EE-C412-EAE9-6163-ABF266C5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25EAC5-D515-F299-20AD-278393CED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5A22E-47A0-C523-ACB6-D733BF312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4FC1A-A1A9-4279-F038-8301AEB6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C4768-3A46-2107-45CD-5B71A49B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54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8F28B-1350-5AF3-013A-DD19410D1A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CC27B-0A15-C855-587A-1269AF3C9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6D07-564F-4EB9-50F5-A371840B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4D162-A636-3CFB-7C45-ECF66D124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F286-8086-1486-EA9C-D38057C5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79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8D948-0927-4D40-A1E2-89BDD5FD645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40571-1576-4546-9EA9-5F6E1D1199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6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9BBEB8-840A-04C7-8783-CA7504DA4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56D08-D936-AE88-F95D-58A43E73B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0B33E-56FA-0F3B-8E6A-0589A5D0B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22EEDF-C8C4-4462-B2BE-359ABAD8804C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ED9BA-0F74-2839-F137-98D32D118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723E4-C4C7-81D3-43BB-BA275073A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E012ED-754E-4BAF-8C8B-31BF53900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3E015-9621-E122-F89F-7EACFB35E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2CBEC-CC0E-C34F-AA26-AA15C121F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9530C-0217-A2B8-6B59-3655F2A71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C547A-712A-4717-B8CA-FF64A4D15192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9E967-0AAB-E577-7589-B1E11B174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7B801-1859-2D04-E812-E67A39F53B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4FB55-A7B3-4DFB-8925-CCE00C141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20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AislingMartin@Gateshead.gov.uk" TargetMode="External"/><Relationship Id="rId7" Type="http://schemas.openxmlformats.org/officeDocument/2006/relationships/hyperlink" Target="mailto:andrew.nichols-clarke@nhs.net" TargetMode="External"/><Relationship Id="rId2" Type="http://schemas.openxmlformats.org/officeDocument/2006/relationships/hyperlink" Target="mailto:TrustingHands@Gateshead.gov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ngland.complexneedscyp@nhs.net" TargetMode="External"/><Relationship Id="rId5" Type="http://schemas.openxmlformats.org/officeDocument/2006/relationships/hyperlink" Target="mailto:Tim.Diggle@Newcastle.gov.uk" TargetMode="External"/><Relationship Id="rId4" Type="http://schemas.openxmlformats.org/officeDocument/2006/relationships/hyperlink" Target="mailto:Futurefocusfostercare@newcastle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0871A14-BD32-7713-1ED8-B32875A4B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432" y="2410498"/>
            <a:ext cx="9937103" cy="249859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Trauma-informed care for Children and Young People who are considered “high risk, high harm and high vulnerability”: </a:t>
            </a:r>
          </a:p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Framework for Integrated Care (Community)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48F36-F77B-5D4F-DEF1-65384E50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35265"/>
            <a:ext cx="1737511" cy="1591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9A6DE-2430-9043-8693-08A287800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6670"/>
            <a:ext cx="1737511" cy="9083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263556-ADCB-2D30-AF37-C4F3ED3C5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62107"/>
            <a:ext cx="1737511" cy="17375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928BBC-1517-C664-9A30-186E3D749B01}"/>
              </a:ext>
            </a:extLst>
          </p:cNvPr>
          <p:cNvSpPr txBox="1"/>
          <p:nvPr/>
        </p:nvSpPr>
        <p:spPr>
          <a:xfrm>
            <a:off x="551384" y="4933670"/>
            <a:ext cx="1108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Aisling Martin, Consultant Clinical Psychologist, Trusting Hands Gateshead </a:t>
            </a:r>
          </a:p>
        </p:txBody>
      </p:sp>
    </p:spTree>
    <p:extLst>
      <p:ext uri="{BB962C8B-B14F-4D97-AF65-F5344CB8AC3E}">
        <p14:creationId xmlns:p14="http://schemas.microsoft.com/office/powerpoint/2010/main" val="115132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5DFF6-A14E-9281-19FD-81B9FC2E9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20688"/>
            <a:ext cx="1097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br>
              <a:rPr lang="en-GB" sz="4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CCC51-9933-17C3-EEE3-1D600A452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 Tim Diggle, Consultant Clinical Psychologist, Future Focus Newcastle</a:t>
            </a:r>
          </a:p>
          <a:p>
            <a:r>
              <a:rPr lang="en-US" sz="32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Andrew Nichols-Clarke, Development Senior Lead, H&amp;J Children Programme, NHSE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53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DEB6-DF33-1050-66AC-0E326E2CA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85A9E-7FA0-EB07-9ABD-BD1673CE4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describe our understanding of “high risk, high harm, high vulnerability” needs </a:t>
            </a:r>
          </a:p>
          <a:p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introduce the Framework for Integrated Care (Community)</a:t>
            </a:r>
          </a:p>
          <a:p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provide an overview of the implementation of integrated trauma informed care services – Trusting Hands Gateshead and Future Focus Newcastle</a:t>
            </a:r>
          </a:p>
        </p:txBody>
      </p:sp>
    </p:spTree>
    <p:extLst>
      <p:ext uri="{BB962C8B-B14F-4D97-AF65-F5344CB8AC3E}">
        <p14:creationId xmlns:p14="http://schemas.microsoft.com/office/powerpoint/2010/main" val="3898456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>
            <a:extLst>
              <a:ext uri="{FF2B5EF4-FFF2-40B4-BE49-F238E27FC236}">
                <a16:creationId xmlns:a16="http://schemas.microsoft.com/office/drawing/2014/main" id="{38CD63A1-340F-AF47-BC76-77C1B8EF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404154" cy="865186"/>
          </a:xfrm>
        </p:spPr>
        <p:txBody>
          <a:bodyPr/>
          <a:lstStyle/>
          <a:p>
            <a:r>
              <a:rPr lang="en-GB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cohort: children with complex needs</a:t>
            </a:r>
            <a:endParaRPr lang="en-GB" spc="-4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D8699A-B55F-394A-8D26-672B8DCA6C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1416904"/>
            <a:ext cx="11012644" cy="57792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chemeClr val="accent6"/>
              </a:buClr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cohort of children often have complex needs in multiple domains and are sometimes described as “high risk, high harm, high vulnerability”. They may:</a:t>
            </a:r>
            <a:endParaRPr lang="en-GB" sz="2400" dirty="0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CF987E8-9FD2-34DF-088E-763B9504B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284002"/>
              </p:ext>
            </p:extLst>
          </p:nvPr>
        </p:nvGraphicFramePr>
        <p:xfrm>
          <a:off x="431800" y="2114550"/>
          <a:ext cx="110886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834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1D2305-9723-B643-7034-FB51F053F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048" t="11396" r="24388"/>
          <a:stretch/>
        </p:blipFill>
        <p:spPr>
          <a:xfrm>
            <a:off x="4704925" y="-84463"/>
            <a:ext cx="6287619" cy="5961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0A5B5A-1CBC-00F9-D44B-C0FD302C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2696"/>
            <a:ext cx="1097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Complexity</a:t>
            </a:r>
            <a:br>
              <a:rPr lang="en-GB" sz="4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19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1CB3BADC-97D7-91DD-2942-25FBACDD4F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14" t="293" r="11294" b="2935"/>
          <a:stretch/>
        </p:blipFill>
        <p:spPr>
          <a:xfrm>
            <a:off x="5735960" y="0"/>
            <a:ext cx="6350496" cy="58326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A9A73-08FD-FA8C-A64B-371F7F839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20688"/>
            <a:ext cx="1097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shared understanding</a:t>
            </a:r>
            <a:br>
              <a:rPr lang="en-GB" sz="4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10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25F2-B263-0565-9C0C-175207770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Integrated care</a:t>
            </a:r>
            <a:endParaRPr lang="en-GB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D81EBD-4B7D-AD4D-84AF-E34063AF9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377" t="10042" r="24015"/>
          <a:stretch/>
        </p:blipFill>
        <p:spPr>
          <a:xfrm>
            <a:off x="5735960" y="-30270"/>
            <a:ext cx="5760640" cy="587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2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“High risk, high harm, high vulnerability” needs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7740-248B-4415-C994-982C2B901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Multiple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800" kern="1200" dirty="0" err="1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not just in one domain, such as mental and physical health) </a:t>
            </a:r>
          </a:p>
          <a:p>
            <a:r>
              <a:rPr lang="en-GB" sz="28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Persistent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800" kern="1200" dirty="0" err="1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long term rather than transient, including for example learning disability, autism or both) </a:t>
            </a:r>
          </a:p>
          <a:p>
            <a:r>
              <a:rPr lang="en-GB" sz="28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800" kern="1200" dirty="0" err="1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not responding to standard interventions) </a:t>
            </a:r>
          </a:p>
          <a:p>
            <a:r>
              <a:rPr lang="en-GB" sz="28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Framed by family and social contexts 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800" kern="1200" dirty="0" err="1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GB" sz="28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early family disruption, loss, inequality, prevalence of Adverse Childhood Experiences).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58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3B5FC0E-EE75-4FDC-CE2B-76018C15DE6B}"/>
              </a:ext>
            </a:extLst>
          </p:cNvPr>
          <p:cNvSpPr txBox="1"/>
          <p:nvPr/>
        </p:nvSpPr>
        <p:spPr>
          <a:xfrm>
            <a:off x="2278744" y="558801"/>
            <a:ext cx="8599714" cy="11387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Framework for Integrated Care</a:t>
            </a:r>
          </a:p>
          <a:p>
            <a:pPr algn="ctr"/>
            <a:r>
              <a:rPr lang="en-GB" sz="14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Framework for Integrated Care (FIC) offers a coherent framework for a comprehensive, trauma-informed system of care that unifies staff and services. </a:t>
            </a:r>
            <a:endParaRPr lang="en-GB" sz="1400" b="1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2FB0C5-9236-44BA-F09E-8DC2BEEAE834}"/>
              </a:ext>
            </a:extLst>
          </p:cNvPr>
          <p:cNvSpPr/>
          <p:nvPr/>
        </p:nvSpPr>
        <p:spPr>
          <a:xfrm>
            <a:off x="816429" y="500444"/>
            <a:ext cx="1553028" cy="12554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6F8F8"/>
                </a:solidFill>
              </a:rPr>
              <a:t>What?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3B77C9-B01E-4046-704E-28EF466209F5}"/>
              </a:ext>
            </a:extLst>
          </p:cNvPr>
          <p:cNvSpPr/>
          <p:nvPr/>
        </p:nvSpPr>
        <p:spPr>
          <a:xfrm>
            <a:off x="816429" y="3429000"/>
            <a:ext cx="1553028" cy="12554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F6F8F8"/>
                </a:solidFill>
              </a:rPr>
              <a:t>How?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A59C5-FA0A-6728-34DE-EAB15CAB0A8B}"/>
              </a:ext>
            </a:extLst>
          </p:cNvPr>
          <p:cNvSpPr txBox="1"/>
          <p:nvPr/>
        </p:nvSpPr>
        <p:spPr>
          <a:xfrm>
            <a:off x="2953162" y="1872931"/>
            <a:ext cx="923330" cy="39017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5EB8"/>
            </a:solidFill>
          </a:ln>
        </p:spPr>
        <p:txBody>
          <a:bodyPr vert="vert" wrap="square" rtlCol="0">
            <a:spAutoFit/>
          </a:bodyPr>
          <a:lstStyle/>
          <a:p>
            <a:r>
              <a:rPr lang="en-GB" sz="2400" b="1" dirty="0"/>
              <a:t>Framework for Integrated Care (SECURE STAIRS)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CF0866-560D-8B20-8C28-6DC2D4FAB640}"/>
              </a:ext>
            </a:extLst>
          </p:cNvPr>
          <p:cNvSpPr txBox="1"/>
          <p:nvPr/>
        </p:nvSpPr>
        <p:spPr>
          <a:xfrm>
            <a:off x="6031771" y="1872931"/>
            <a:ext cx="923330" cy="39017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005EB8"/>
            </a:solidFill>
          </a:ln>
        </p:spPr>
        <p:txBody>
          <a:bodyPr vert="vert" wrap="square" rtlCol="0">
            <a:spAutoFit/>
          </a:bodyPr>
          <a:lstStyle/>
          <a:p>
            <a:r>
              <a:rPr lang="en-GB" sz="2400" b="1" dirty="0"/>
              <a:t>Framework for Integrated Care (Community)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934425-E792-3066-BD2A-44739EE451CD}"/>
              </a:ext>
            </a:extLst>
          </p:cNvPr>
          <p:cNvSpPr txBox="1"/>
          <p:nvPr/>
        </p:nvSpPr>
        <p:spPr>
          <a:xfrm>
            <a:off x="9260596" y="1872931"/>
            <a:ext cx="923330" cy="39017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005EB8"/>
            </a:solidFill>
          </a:ln>
        </p:spPr>
        <p:txBody>
          <a:bodyPr vert="vert" wrap="none" rtlCol="0" anchor="ctr">
            <a:noAutofit/>
          </a:bodyPr>
          <a:lstStyle/>
          <a:p>
            <a:pPr algn="ctr"/>
            <a:r>
              <a:rPr lang="en-GB" sz="2400" b="1" dirty="0"/>
              <a:t>Oasis Restore Framework</a:t>
            </a:r>
          </a:p>
        </p:txBody>
      </p:sp>
    </p:spTree>
    <p:extLst>
      <p:ext uri="{BB962C8B-B14F-4D97-AF65-F5344CB8AC3E}">
        <p14:creationId xmlns:p14="http://schemas.microsoft.com/office/powerpoint/2010/main" val="416692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5B6964-A15C-43DA-AB44-A52B635B1396}"/>
              </a:ext>
            </a:extLst>
          </p:cNvPr>
          <p:cNvGrpSpPr/>
          <p:nvPr/>
        </p:nvGrpSpPr>
        <p:grpSpPr>
          <a:xfrm>
            <a:off x="719459" y="1512746"/>
            <a:ext cx="10753082" cy="1045284"/>
            <a:chOff x="719958" y="1440175"/>
            <a:chExt cx="10753082" cy="1045286"/>
          </a:xfrm>
        </p:grpSpPr>
        <p:sp>
          <p:nvSpPr>
            <p:cNvPr id="5" name="Rectangle 4"/>
            <p:cNvSpPr/>
            <p:nvPr/>
          </p:nvSpPr>
          <p:spPr>
            <a:xfrm>
              <a:off x="1897040" y="1440177"/>
              <a:ext cx="9576000" cy="1045284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tlCol="0" anchor="ctr">
              <a:norm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Framework for Integrated Care provides a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set of guiding principles and practices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, that act as a template for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genuine co-production 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and development of integrated services for children and young people with complex needs.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9958" y="1440175"/>
              <a:ext cx="1177082" cy="1045284"/>
            </a:xfrm>
            <a:prstGeom prst="rect">
              <a:avLst/>
            </a:prstGeom>
            <a:solidFill>
              <a:srgbClr val="0070C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7" name="Isosceles Triangle 6"/>
            <p:cNvSpPr>
              <a:spLocks noChangeAspect="1"/>
            </p:cNvSpPr>
            <p:nvPr/>
          </p:nvSpPr>
          <p:spPr>
            <a:xfrm rot="5400000">
              <a:off x="1880124" y="1815851"/>
              <a:ext cx="340958" cy="29393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3007D7-B711-4555-B27B-D47020EC7285}"/>
              </a:ext>
            </a:extLst>
          </p:cNvPr>
          <p:cNvGrpSpPr/>
          <p:nvPr/>
        </p:nvGrpSpPr>
        <p:grpSpPr>
          <a:xfrm>
            <a:off x="719459" y="2639791"/>
            <a:ext cx="10753082" cy="1045284"/>
            <a:chOff x="719958" y="2736554"/>
            <a:chExt cx="10753082" cy="1045284"/>
          </a:xfrm>
        </p:grpSpPr>
        <p:sp>
          <p:nvSpPr>
            <p:cNvPr id="13" name="Rectangle 12"/>
            <p:cNvSpPr/>
            <p:nvPr/>
          </p:nvSpPr>
          <p:spPr>
            <a:xfrm>
              <a:off x="719958" y="2736554"/>
              <a:ext cx="1177082" cy="1045284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897040" y="2736554"/>
              <a:ext cx="9576000" cy="1045284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tlCol="0" anchor="ctr">
              <a:norm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It represents a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shift in ideology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, moving away from approaches that seek to fix ‘what is wrong with you’ to approaches that seek to understand and address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‘what has happened to you’.</a:t>
              </a:r>
            </a:p>
          </p:txBody>
        </p:sp>
        <p:sp>
          <p:nvSpPr>
            <p:cNvPr id="40" name="Isosceles Triangle 39"/>
            <p:cNvSpPr>
              <a:spLocks noChangeAspect="1"/>
            </p:cNvSpPr>
            <p:nvPr/>
          </p:nvSpPr>
          <p:spPr>
            <a:xfrm rot="5400000">
              <a:off x="1880124" y="3112229"/>
              <a:ext cx="340958" cy="29393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F61596-67D8-4EA4-BC8D-C12BAA7F87ED}"/>
              </a:ext>
            </a:extLst>
          </p:cNvPr>
          <p:cNvGrpSpPr/>
          <p:nvPr/>
        </p:nvGrpSpPr>
        <p:grpSpPr>
          <a:xfrm>
            <a:off x="719459" y="3766836"/>
            <a:ext cx="10753082" cy="1045284"/>
            <a:chOff x="719958" y="4032931"/>
            <a:chExt cx="10753082" cy="1045284"/>
          </a:xfrm>
        </p:grpSpPr>
        <p:sp>
          <p:nvSpPr>
            <p:cNvPr id="15" name="Rectangle 14"/>
            <p:cNvSpPr/>
            <p:nvPr/>
          </p:nvSpPr>
          <p:spPr>
            <a:xfrm>
              <a:off x="719958" y="4032931"/>
              <a:ext cx="1177082" cy="1045284"/>
            </a:xfrm>
            <a:prstGeom prst="rect">
              <a:avLst/>
            </a:prstGeom>
            <a:solidFill>
              <a:schemeClr val="accent6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897040" y="4032931"/>
              <a:ext cx="9576000" cy="1045284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tlCol="0" anchor="ctr">
              <a:norm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The Frameworks, both SECURE STAIRS and Community, aim to provide a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‘scaffold’ for innovative working practices and collaborations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across systems and partners to enhance services that seek to prevent re-traumatisation and enable children and young people, with complex needs, to thrive.</a:t>
              </a:r>
            </a:p>
          </p:txBody>
        </p:sp>
        <p:sp>
          <p:nvSpPr>
            <p:cNvPr id="45" name="Isosceles Triangle 44"/>
            <p:cNvSpPr>
              <a:spLocks noChangeAspect="1"/>
            </p:cNvSpPr>
            <p:nvPr/>
          </p:nvSpPr>
          <p:spPr>
            <a:xfrm rot="5400000">
              <a:off x="1880124" y="4408607"/>
              <a:ext cx="340958" cy="29393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A6ED9C-8415-43A8-89AC-0D2F178E6BD7}"/>
              </a:ext>
            </a:extLst>
          </p:cNvPr>
          <p:cNvGrpSpPr/>
          <p:nvPr/>
        </p:nvGrpSpPr>
        <p:grpSpPr>
          <a:xfrm>
            <a:off x="719459" y="4893880"/>
            <a:ext cx="10753082" cy="1045284"/>
            <a:chOff x="719958" y="5329309"/>
            <a:chExt cx="10753082" cy="1045284"/>
          </a:xfrm>
        </p:grpSpPr>
        <p:sp>
          <p:nvSpPr>
            <p:cNvPr id="44" name="Rectangle 43"/>
            <p:cNvSpPr/>
            <p:nvPr/>
          </p:nvSpPr>
          <p:spPr>
            <a:xfrm>
              <a:off x="719958" y="5329309"/>
              <a:ext cx="1177082" cy="1045284"/>
            </a:xfrm>
            <a:prstGeom prst="rect">
              <a:avLst/>
            </a:prstGeom>
            <a:solidFill>
              <a:srgbClr val="00A499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897040" y="5329309"/>
              <a:ext cx="9576000" cy="1045284"/>
            </a:xfrm>
            <a:prstGeom prst="rect">
              <a:avLst/>
            </a:prstGeom>
            <a:solidFill>
              <a:srgbClr val="F2F2F2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tlCol="0" anchor="ctr">
              <a:norm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The Framework 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for Integrated Care being implemented in Oasis Restore Secure School is referred to as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Restore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7" name="Isosceles Triangle 46"/>
            <p:cNvSpPr>
              <a:spLocks noChangeAspect="1"/>
            </p:cNvSpPr>
            <p:nvPr/>
          </p:nvSpPr>
          <p:spPr>
            <a:xfrm rot="5400000">
              <a:off x="1880124" y="5704986"/>
              <a:ext cx="340958" cy="293930"/>
            </a:xfrm>
            <a:prstGeom prst="triangle">
              <a:avLst/>
            </a:prstGeom>
            <a:solidFill>
              <a:srgbClr val="00A4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/>
            </a:p>
          </p:txBody>
        </p:sp>
      </p:grpSp>
      <p:sp>
        <p:nvSpPr>
          <p:cNvPr id="4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for Integrated Care: A System Approach</a:t>
            </a:r>
          </a:p>
        </p:txBody>
      </p:sp>
      <p:grpSp>
        <p:nvGrpSpPr>
          <p:cNvPr id="10" name="Cycle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BBA687D6-640C-4BC5-4A3B-1D4BC8D02AD5}"/>
              </a:ext>
            </a:extLst>
          </p:cNvPr>
          <p:cNvGrpSpPr>
            <a:grpSpLocks noChangeAspect="1"/>
          </p:cNvGrpSpPr>
          <p:nvPr/>
        </p:nvGrpSpPr>
        <p:grpSpPr>
          <a:xfrm>
            <a:off x="989471" y="2781812"/>
            <a:ext cx="637057" cy="762000"/>
            <a:chOff x="3503702" y="2118006"/>
            <a:chExt cx="2821036" cy="3374317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CC274C-CD1A-DCC8-5294-A8FAA46DF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702" y="2399199"/>
              <a:ext cx="1316636" cy="2808194"/>
            </a:xfrm>
            <a:custGeom>
              <a:avLst/>
              <a:gdLst>
                <a:gd name="connsiteX0" fmla="*/ 1128595 w 1316636"/>
                <a:gd name="connsiteY0" fmla="*/ 0 h 2808194"/>
                <a:gd name="connsiteX1" fmla="*/ 1316636 w 1316636"/>
                <a:gd name="connsiteY1" fmla="*/ 0 h 2808194"/>
                <a:gd name="connsiteX2" fmla="*/ 1316636 w 1316636"/>
                <a:gd name="connsiteY2" fmla="*/ 595785 h 2808194"/>
                <a:gd name="connsiteX3" fmla="*/ 609602 w 1316636"/>
                <a:gd name="connsiteY3" fmla="*/ 1402734 h 2808194"/>
                <a:gd name="connsiteX4" fmla="*/ 957624 w 1316636"/>
                <a:gd name="connsiteY4" fmla="*/ 2078677 h 2808194"/>
                <a:gd name="connsiteX5" fmla="*/ 1048123 w 1316636"/>
                <a:gd name="connsiteY5" fmla="*/ 2129782 h 2808194"/>
                <a:gd name="connsiteX6" fmla="*/ 765609 w 1316636"/>
                <a:gd name="connsiteY6" fmla="*/ 2437716 h 2808194"/>
                <a:gd name="connsiteX7" fmla="*/ 1109702 w 1316636"/>
                <a:gd name="connsiteY7" fmla="*/ 2808194 h 2808194"/>
                <a:gd name="connsiteX8" fmla="*/ 1043815 w 1316636"/>
                <a:gd name="connsiteY8" fmla="*/ 2797057 h 2808194"/>
                <a:gd name="connsiteX9" fmla="*/ 349 w 1316636"/>
                <a:gd name="connsiteY9" fmla="*/ 1402734 h 2808194"/>
                <a:gd name="connsiteX10" fmla="*/ 1128595 w 1316636"/>
                <a:gd name="connsiteY10" fmla="*/ 0 h 280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6636" h="2808194">
                  <a:moveTo>
                    <a:pt x="1128595" y="0"/>
                  </a:moveTo>
                  <a:lnTo>
                    <a:pt x="1316636" y="0"/>
                  </a:lnTo>
                  <a:lnTo>
                    <a:pt x="1316636" y="595785"/>
                  </a:lnTo>
                  <a:cubicBezTo>
                    <a:pt x="910467" y="641034"/>
                    <a:pt x="602080" y="995488"/>
                    <a:pt x="609602" y="1402734"/>
                  </a:cubicBezTo>
                  <a:cubicBezTo>
                    <a:pt x="604901" y="1680829"/>
                    <a:pt x="744169" y="1929466"/>
                    <a:pt x="957624" y="2078677"/>
                  </a:cubicBezTo>
                  <a:lnTo>
                    <a:pt x="1048123" y="2129782"/>
                  </a:lnTo>
                  <a:lnTo>
                    <a:pt x="765609" y="2437716"/>
                  </a:lnTo>
                  <a:lnTo>
                    <a:pt x="1109702" y="2808194"/>
                  </a:lnTo>
                  <a:lnTo>
                    <a:pt x="1043815" y="2797057"/>
                  </a:lnTo>
                  <a:cubicBezTo>
                    <a:pt x="430611" y="2630126"/>
                    <a:pt x="-6232" y="2062622"/>
                    <a:pt x="349" y="1402734"/>
                  </a:cubicBezTo>
                  <a:cubicBezTo>
                    <a:pt x="-14694" y="723992"/>
                    <a:pt x="459169" y="128207"/>
                    <a:pt x="112859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72C39AD-0E07-07B2-3FCB-457349C70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999" y="2394543"/>
              <a:ext cx="1502739" cy="2847830"/>
            </a:xfrm>
            <a:custGeom>
              <a:avLst/>
              <a:gdLst>
                <a:gd name="connsiteX0" fmla="*/ 333388 w 1502739"/>
                <a:gd name="connsiteY0" fmla="*/ 0 h 2847830"/>
                <a:gd name="connsiteX1" fmla="*/ 377663 w 1502739"/>
                <a:gd name="connsiteY1" fmla="*/ 4839 h 2847830"/>
                <a:gd name="connsiteX2" fmla="*/ 1502673 w 1502739"/>
                <a:gd name="connsiteY2" fmla="*/ 1406869 h 2847830"/>
                <a:gd name="connsiteX3" fmla="*/ 90160 w 1502739"/>
                <a:gd name="connsiteY3" fmla="*/ 2847830 h 2847830"/>
                <a:gd name="connsiteX4" fmla="*/ 0 w 1502739"/>
                <a:gd name="connsiteY4" fmla="*/ 2840325 h 2847830"/>
                <a:gd name="connsiteX5" fmla="*/ 90160 w 1502739"/>
                <a:gd name="connsiteY5" fmla="*/ 2442560 h 2847830"/>
                <a:gd name="connsiteX6" fmla="*/ 90160 w 1502739"/>
                <a:gd name="connsiteY6" fmla="*/ 2224914 h 2847830"/>
                <a:gd name="connsiteX7" fmla="*/ 886577 w 1502739"/>
                <a:gd name="connsiteY7" fmla="*/ 1406869 h 2847830"/>
                <a:gd name="connsiteX8" fmla="*/ 401612 w 1502739"/>
                <a:gd name="connsiteY8" fmla="*/ 663873 h 2847830"/>
                <a:gd name="connsiteX9" fmla="*/ 364186 w 1502739"/>
                <a:gd name="connsiteY9" fmla="*/ 651713 h 2847830"/>
                <a:gd name="connsiteX10" fmla="*/ 649673 w 1502739"/>
                <a:gd name="connsiteY10" fmla="*/ 340539 h 284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2739" h="2847830">
                  <a:moveTo>
                    <a:pt x="333388" y="0"/>
                  </a:moveTo>
                  <a:lnTo>
                    <a:pt x="377663" y="4839"/>
                  </a:lnTo>
                  <a:cubicBezTo>
                    <a:pt x="1026865" y="142744"/>
                    <a:pt x="1509247" y="717346"/>
                    <a:pt x="1502673" y="1406869"/>
                  </a:cubicBezTo>
                  <a:cubicBezTo>
                    <a:pt x="1510186" y="2194894"/>
                    <a:pt x="879063" y="2840325"/>
                    <a:pt x="90160" y="2847830"/>
                  </a:cubicBezTo>
                  <a:cubicBezTo>
                    <a:pt x="60106" y="2847830"/>
                    <a:pt x="30053" y="2847830"/>
                    <a:pt x="0" y="2840325"/>
                  </a:cubicBezTo>
                  <a:lnTo>
                    <a:pt x="90160" y="2442560"/>
                  </a:lnTo>
                  <a:lnTo>
                    <a:pt x="90160" y="2224914"/>
                  </a:lnTo>
                  <a:cubicBezTo>
                    <a:pt x="533449" y="2209904"/>
                    <a:pt x="886577" y="1849664"/>
                    <a:pt x="886577" y="1406869"/>
                  </a:cubicBezTo>
                  <a:cubicBezTo>
                    <a:pt x="886577" y="1074772"/>
                    <a:pt x="687942" y="789113"/>
                    <a:pt x="401612" y="663873"/>
                  </a:cubicBezTo>
                  <a:lnTo>
                    <a:pt x="364186" y="651713"/>
                  </a:lnTo>
                  <a:lnTo>
                    <a:pt x="649673" y="3405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62">
              <a:extLst>
                <a:ext uri="{FF2B5EF4-FFF2-40B4-BE49-F238E27FC236}">
                  <a16:creationId xmlns:a16="http://schemas.microsoft.com/office/drawing/2014/main" id="{9E236A37-F6E5-E372-E04A-C883FFB6E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134" y="2118006"/>
              <a:ext cx="562387" cy="1218503"/>
            </a:xfrm>
            <a:custGeom>
              <a:avLst/>
              <a:gdLst>
                <a:gd name="T0" fmla="*/ 0 w 75"/>
                <a:gd name="T1" fmla="*/ 0 h 163"/>
                <a:gd name="T2" fmla="*/ 0 w 75"/>
                <a:gd name="T3" fmla="*/ 163 h 163"/>
                <a:gd name="T4" fmla="*/ 75 w 75"/>
                <a:gd name="T5" fmla="*/ 81 h 163"/>
                <a:gd name="T6" fmla="*/ 0 w 75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63">
                  <a:moveTo>
                    <a:pt x="0" y="0"/>
                  </a:moveTo>
                  <a:lnTo>
                    <a:pt x="0" y="163"/>
                  </a:lnTo>
                  <a:lnTo>
                    <a:pt x="75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1">
              <a:extLst>
                <a:ext uri="{FF2B5EF4-FFF2-40B4-BE49-F238E27FC236}">
                  <a16:creationId xmlns:a16="http://schemas.microsoft.com/office/drawing/2014/main" id="{CAB4A77D-17FE-0C3C-47FE-3AD4D5295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1941" y="4180089"/>
              <a:ext cx="656118" cy="1312234"/>
            </a:xfrm>
            <a:custGeom>
              <a:avLst/>
              <a:gdLst>
                <a:gd name="T0" fmla="*/ 87 w 87"/>
                <a:gd name="T1" fmla="*/ 175 h 175"/>
                <a:gd name="T2" fmla="*/ 87 w 87"/>
                <a:gd name="T3" fmla="*/ 0 h 175"/>
                <a:gd name="T4" fmla="*/ 0 w 87"/>
                <a:gd name="T5" fmla="*/ 88 h 175"/>
                <a:gd name="T6" fmla="*/ 87 w 87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75">
                  <a:moveTo>
                    <a:pt x="87" y="175"/>
                  </a:moveTo>
                  <a:lnTo>
                    <a:pt x="87" y="0"/>
                  </a:lnTo>
                  <a:lnTo>
                    <a:pt x="0" y="88"/>
                  </a:lnTo>
                  <a:lnTo>
                    <a:pt x="87" y="17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School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6B521830-5BEF-0CD9-7ADD-EBEC914D939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895240" y="5035522"/>
            <a:ext cx="760381" cy="762000"/>
            <a:chOff x="8" y="8"/>
            <a:chExt cx="470" cy="471"/>
          </a:xfrm>
          <a:solidFill>
            <a:schemeClr val="bg1"/>
          </a:solidFill>
        </p:grpSpPr>
        <p:sp>
          <p:nvSpPr>
            <p:cNvPr id="19" name="School">
              <a:extLst>
                <a:ext uri="{FF2B5EF4-FFF2-40B4-BE49-F238E27FC236}">
                  <a16:creationId xmlns:a16="http://schemas.microsoft.com/office/drawing/2014/main" id="{08A7708A-7F7B-C1B4-1F70-7264629CE8E4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8" y="8"/>
              <a:ext cx="470" cy="157"/>
            </a:xfrm>
            <a:custGeom>
              <a:avLst/>
              <a:gdLst>
                <a:gd name="T0" fmla="*/ 1198 w 1250"/>
                <a:gd name="T1" fmla="*/ 416 h 416"/>
                <a:gd name="T2" fmla="*/ 625 w 1250"/>
                <a:gd name="T3" fmla="*/ 131 h 416"/>
                <a:gd name="T4" fmla="*/ 52 w 1250"/>
                <a:gd name="T5" fmla="*/ 416 h 416"/>
                <a:gd name="T6" fmla="*/ 0 w 1250"/>
                <a:gd name="T7" fmla="*/ 311 h 416"/>
                <a:gd name="T8" fmla="*/ 624 w 1250"/>
                <a:gd name="T9" fmla="*/ 1 h 416"/>
                <a:gd name="T10" fmla="*/ 624 w 1250"/>
                <a:gd name="T11" fmla="*/ 0 h 416"/>
                <a:gd name="T12" fmla="*/ 625 w 1250"/>
                <a:gd name="T13" fmla="*/ 0 h 416"/>
                <a:gd name="T14" fmla="*/ 626 w 1250"/>
                <a:gd name="T15" fmla="*/ 0 h 416"/>
                <a:gd name="T16" fmla="*/ 626 w 1250"/>
                <a:gd name="T17" fmla="*/ 1 h 416"/>
                <a:gd name="T18" fmla="*/ 1250 w 1250"/>
                <a:gd name="T19" fmla="*/ 311 h 416"/>
                <a:gd name="T20" fmla="*/ 1198 w 1250"/>
                <a:gd name="T21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50" h="416">
                  <a:moveTo>
                    <a:pt x="1198" y="416"/>
                  </a:moveTo>
                  <a:lnTo>
                    <a:pt x="625" y="131"/>
                  </a:lnTo>
                  <a:lnTo>
                    <a:pt x="52" y="416"/>
                  </a:lnTo>
                  <a:lnTo>
                    <a:pt x="0" y="311"/>
                  </a:lnTo>
                  <a:lnTo>
                    <a:pt x="624" y="1"/>
                  </a:lnTo>
                  <a:lnTo>
                    <a:pt x="624" y="0"/>
                  </a:lnTo>
                  <a:lnTo>
                    <a:pt x="625" y="0"/>
                  </a:lnTo>
                  <a:lnTo>
                    <a:pt x="626" y="0"/>
                  </a:lnTo>
                  <a:lnTo>
                    <a:pt x="626" y="1"/>
                  </a:lnTo>
                  <a:lnTo>
                    <a:pt x="1250" y="311"/>
                  </a:lnTo>
                  <a:lnTo>
                    <a:pt x="1198" y="41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School">
              <a:extLst>
                <a:ext uri="{FF2B5EF4-FFF2-40B4-BE49-F238E27FC236}">
                  <a16:creationId xmlns:a16="http://schemas.microsoft.com/office/drawing/2014/main" id="{35CBBFC0-2324-3DF7-7E27-E013F19B98FE}"/>
                </a:ext>
              </a:extLst>
            </p:cNvPr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39" y="160"/>
              <a:ext cx="407" cy="319"/>
            </a:xfrm>
            <a:custGeom>
              <a:avLst/>
              <a:gdLst>
                <a:gd name="T0" fmla="*/ 547 w 1084"/>
                <a:gd name="T1" fmla="*/ 160 h 845"/>
                <a:gd name="T2" fmla="*/ 0 w 1084"/>
                <a:gd name="T3" fmla="*/ 127 h 845"/>
                <a:gd name="T4" fmla="*/ 0 w 1084"/>
                <a:gd name="T5" fmla="*/ 218 h 845"/>
                <a:gd name="T6" fmla="*/ 0 w 1084"/>
                <a:gd name="T7" fmla="*/ 823 h 845"/>
                <a:gd name="T8" fmla="*/ 446 w 1084"/>
                <a:gd name="T9" fmla="*/ 823 h 845"/>
                <a:gd name="T10" fmla="*/ 541 w 1084"/>
                <a:gd name="T11" fmla="*/ 845 h 845"/>
                <a:gd name="T12" fmla="*/ 635 w 1084"/>
                <a:gd name="T13" fmla="*/ 823 h 845"/>
                <a:gd name="T14" fmla="*/ 1084 w 1084"/>
                <a:gd name="T15" fmla="*/ 823 h 845"/>
                <a:gd name="T16" fmla="*/ 1084 w 1084"/>
                <a:gd name="T17" fmla="*/ 218 h 845"/>
                <a:gd name="T18" fmla="*/ 1084 w 1084"/>
                <a:gd name="T19" fmla="*/ 127 h 845"/>
                <a:gd name="T20" fmla="*/ 547 w 1084"/>
                <a:gd name="T21" fmla="*/ 160 h 845"/>
                <a:gd name="T22" fmla="*/ 507 w 1084"/>
                <a:gd name="T23" fmla="*/ 779 h 845"/>
                <a:gd name="T24" fmla="*/ 56 w 1084"/>
                <a:gd name="T25" fmla="*/ 768 h 845"/>
                <a:gd name="T26" fmla="*/ 56 w 1084"/>
                <a:gd name="T27" fmla="*/ 178 h 845"/>
                <a:gd name="T28" fmla="*/ 240 w 1084"/>
                <a:gd name="T29" fmla="*/ 134 h 845"/>
                <a:gd name="T30" fmla="*/ 507 w 1084"/>
                <a:gd name="T31" fmla="*/ 273 h 845"/>
                <a:gd name="T32" fmla="*/ 507 w 1084"/>
                <a:gd name="T33" fmla="*/ 779 h 845"/>
                <a:gd name="T34" fmla="*/ 1031 w 1084"/>
                <a:gd name="T35" fmla="*/ 768 h 845"/>
                <a:gd name="T36" fmla="*/ 580 w 1084"/>
                <a:gd name="T37" fmla="*/ 779 h 845"/>
                <a:gd name="T38" fmla="*/ 580 w 1084"/>
                <a:gd name="T39" fmla="*/ 273 h 845"/>
                <a:gd name="T40" fmla="*/ 848 w 1084"/>
                <a:gd name="T41" fmla="*/ 134 h 845"/>
                <a:gd name="T42" fmla="*/ 1031 w 1084"/>
                <a:gd name="T43" fmla="*/ 178 h 845"/>
                <a:gd name="T44" fmla="*/ 1031 w 1084"/>
                <a:gd name="T45" fmla="*/ 768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84" h="845">
                  <a:moveTo>
                    <a:pt x="547" y="160"/>
                  </a:moveTo>
                  <a:cubicBezTo>
                    <a:pt x="510" y="125"/>
                    <a:pt x="295" y="0"/>
                    <a:pt x="0" y="127"/>
                  </a:cubicBezTo>
                  <a:lnTo>
                    <a:pt x="0" y="218"/>
                  </a:lnTo>
                  <a:lnTo>
                    <a:pt x="0" y="823"/>
                  </a:lnTo>
                  <a:lnTo>
                    <a:pt x="446" y="823"/>
                  </a:lnTo>
                  <a:cubicBezTo>
                    <a:pt x="462" y="836"/>
                    <a:pt x="498" y="845"/>
                    <a:pt x="541" y="845"/>
                  </a:cubicBezTo>
                  <a:cubicBezTo>
                    <a:pt x="583" y="845"/>
                    <a:pt x="620" y="836"/>
                    <a:pt x="635" y="823"/>
                  </a:cubicBezTo>
                  <a:lnTo>
                    <a:pt x="1084" y="823"/>
                  </a:lnTo>
                  <a:lnTo>
                    <a:pt x="1084" y="218"/>
                  </a:lnTo>
                  <a:lnTo>
                    <a:pt x="1084" y="127"/>
                  </a:lnTo>
                  <a:cubicBezTo>
                    <a:pt x="801" y="2"/>
                    <a:pt x="576" y="134"/>
                    <a:pt x="547" y="160"/>
                  </a:cubicBezTo>
                  <a:close/>
                  <a:moveTo>
                    <a:pt x="507" y="779"/>
                  </a:moveTo>
                  <a:cubicBezTo>
                    <a:pt x="507" y="755"/>
                    <a:pt x="298" y="616"/>
                    <a:pt x="56" y="768"/>
                  </a:cubicBezTo>
                  <a:lnTo>
                    <a:pt x="56" y="178"/>
                  </a:lnTo>
                  <a:cubicBezTo>
                    <a:pt x="104" y="151"/>
                    <a:pt x="168" y="134"/>
                    <a:pt x="240" y="134"/>
                  </a:cubicBezTo>
                  <a:cubicBezTo>
                    <a:pt x="388" y="134"/>
                    <a:pt x="507" y="182"/>
                    <a:pt x="507" y="273"/>
                  </a:cubicBezTo>
                  <a:lnTo>
                    <a:pt x="507" y="779"/>
                  </a:lnTo>
                  <a:close/>
                  <a:moveTo>
                    <a:pt x="1031" y="768"/>
                  </a:moveTo>
                  <a:cubicBezTo>
                    <a:pt x="789" y="616"/>
                    <a:pt x="580" y="755"/>
                    <a:pt x="580" y="779"/>
                  </a:cubicBezTo>
                  <a:lnTo>
                    <a:pt x="580" y="273"/>
                  </a:lnTo>
                  <a:cubicBezTo>
                    <a:pt x="580" y="182"/>
                    <a:pt x="700" y="134"/>
                    <a:pt x="848" y="134"/>
                  </a:cubicBezTo>
                  <a:cubicBezTo>
                    <a:pt x="919" y="134"/>
                    <a:pt x="983" y="151"/>
                    <a:pt x="1031" y="178"/>
                  </a:cubicBezTo>
                  <a:lnTo>
                    <a:pt x="1031" y="7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Collaboration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442425B1-17A7-BB6E-007B-5045CAA85F1B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35254" y="3908477"/>
            <a:ext cx="703090" cy="762000"/>
            <a:chOff x="5260975" y="4357688"/>
            <a:chExt cx="871538" cy="944563"/>
          </a:xfrm>
          <a:solidFill>
            <a:schemeClr val="bg1"/>
          </a:solidFill>
        </p:grpSpPr>
        <p:sp>
          <p:nvSpPr>
            <p:cNvPr id="22" name="Freeform 99">
              <a:extLst>
                <a:ext uri="{FF2B5EF4-FFF2-40B4-BE49-F238E27FC236}">
                  <a16:creationId xmlns:a16="http://schemas.microsoft.com/office/drawing/2014/main" id="{A318A582-9363-ABA5-42DD-DE35FC848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0700" y="4411663"/>
              <a:ext cx="198438" cy="233363"/>
            </a:xfrm>
            <a:custGeom>
              <a:avLst/>
              <a:gdLst>
                <a:gd name="T0" fmla="*/ 136 w 262"/>
                <a:gd name="T1" fmla="*/ 39 h 306"/>
                <a:gd name="T2" fmla="*/ 164 w 262"/>
                <a:gd name="T3" fmla="*/ 42 h 306"/>
                <a:gd name="T4" fmla="*/ 170 w 262"/>
                <a:gd name="T5" fmla="*/ 50 h 306"/>
                <a:gd name="T6" fmla="*/ 163 w 262"/>
                <a:gd name="T7" fmla="*/ 57 h 306"/>
                <a:gd name="T8" fmla="*/ 58 w 262"/>
                <a:gd name="T9" fmla="*/ 151 h 306"/>
                <a:gd name="T10" fmla="*/ 51 w 262"/>
                <a:gd name="T11" fmla="*/ 157 h 306"/>
                <a:gd name="T12" fmla="*/ 43 w 262"/>
                <a:gd name="T13" fmla="*/ 152 h 306"/>
                <a:gd name="T14" fmla="*/ 41 w 262"/>
                <a:gd name="T15" fmla="*/ 134 h 306"/>
                <a:gd name="T16" fmla="*/ 136 w 262"/>
                <a:gd name="T17" fmla="*/ 39 h 306"/>
                <a:gd name="T18" fmla="*/ 26 w 262"/>
                <a:gd name="T19" fmla="*/ 210 h 306"/>
                <a:gd name="T20" fmla="*/ 53 w 262"/>
                <a:gd name="T21" fmla="*/ 269 h 306"/>
                <a:gd name="T22" fmla="*/ 56 w 262"/>
                <a:gd name="T23" fmla="*/ 287 h 306"/>
                <a:gd name="T24" fmla="*/ 69 w 262"/>
                <a:gd name="T25" fmla="*/ 306 h 306"/>
                <a:gd name="T26" fmla="*/ 193 w 262"/>
                <a:gd name="T27" fmla="*/ 306 h 306"/>
                <a:gd name="T28" fmla="*/ 205 w 262"/>
                <a:gd name="T29" fmla="*/ 288 h 306"/>
                <a:gd name="T30" fmla="*/ 208 w 262"/>
                <a:gd name="T31" fmla="*/ 268 h 306"/>
                <a:gd name="T32" fmla="*/ 236 w 262"/>
                <a:gd name="T33" fmla="*/ 210 h 306"/>
                <a:gd name="T34" fmla="*/ 262 w 262"/>
                <a:gd name="T35" fmla="*/ 132 h 306"/>
                <a:gd name="T36" fmla="*/ 131 w 262"/>
                <a:gd name="T37" fmla="*/ 0 h 306"/>
                <a:gd name="T38" fmla="*/ 0 w 262"/>
                <a:gd name="T39" fmla="*/ 132 h 306"/>
                <a:gd name="T40" fmla="*/ 26 w 262"/>
                <a:gd name="T41" fmla="*/ 21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306">
                  <a:moveTo>
                    <a:pt x="136" y="39"/>
                  </a:moveTo>
                  <a:cubicBezTo>
                    <a:pt x="146" y="39"/>
                    <a:pt x="156" y="40"/>
                    <a:pt x="164" y="42"/>
                  </a:cubicBezTo>
                  <a:cubicBezTo>
                    <a:pt x="168" y="43"/>
                    <a:pt x="170" y="47"/>
                    <a:pt x="170" y="50"/>
                  </a:cubicBezTo>
                  <a:cubicBezTo>
                    <a:pt x="169" y="54"/>
                    <a:pt x="167" y="57"/>
                    <a:pt x="163" y="57"/>
                  </a:cubicBezTo>
                  <a:cubicBezTo>
                    <a:pt x="110" y="61"/>
                    <a:pt x="67" y="99"/>
                    <a:pt x="58" y="151"/>
                  </a:cubicBezTo>
                  <a:cubicBezTo>
                    <a:pt x="57" y="155"/>
                    <a:pt x="54" y="157"/>
                    <a:pt x="51" y="157"/>
                  </a:cubicBezTo>
                  <a:cubicBezTo>
                    <a:pt x="47" y="157"/>
                    <a:pt x="44" y="155"/>
                    <a:pt x="43" y="152"/>
                  </a:cubicBezTo>
                  <a:cubicBezTo>
                    <a:pt x="42" y="145"/>
                    <a:pt x="41" y="139"/>
                    <a:pt x="41" y="134"/>
                  </a:cubicBezTo>
                  <a:cubicBezTo>
                    <a:pt x="41" y="81"/>
                    <a:pt x="84" y="39"/>
                    <a:pt x="136" y="39"/>
                  </a:cubicBezTo>
                  <a:close/>
                  <a:moveTo>
                    <a:pt x="26" y="210"/>
                  </a:moveTo>
                  <a:cubicBezTo>
                    <a:pt x="46" y="246"/>
                    <a:pt x="49" y="254"/>
                    <a:pt x="53" y="269"/>
                  </a:cubicBezTo>
                  <a:cubicBezTo>
                    <a:pt x="56" y="278"/>
                    <a:pt x="56" y="283"/>
                    <a:pt x="56" y="287"/>
                  </a:cubicBezTo>
                  <a:cubicBezTo>
                    <a:pt x="56" y="300"/>
                    <a:pt x="60" y="306"/>
                    <a:pt x="69" y="306"/>
                  </a:cubicBezTo>
                  <a:lnTo>
                    <a:pt x="193" y="306"/>
                  </a:lnTo>
                  <a:cubicBezTo>
                    <a:pt x="201" y="306"/>
                    <a:pt x="207" y="299"/>
                    <a:pt x="205" y="288"/>
                  </a:cubicBezTo>
                  <a:cubicBezTo>
                    <a:pt x="205" y="285"/>
                    <a:pt x="207" y="275"/>
                    <a:pt x="208" y="268"/>
                  </a:cubicBezTo>
                  <a:cubicBezTo>
                    <a:pt x="212" y="252"/>
                    <a:pt x="220" y="235"/>
                    <a:pt x="236" y="210"/>
                  </a:cubicBezTo>
                  <a:cubicBezTo>
                    <a:pt x="257" y="175"/>
                    <a:pt x="262" y="150"/>
                    <a:pt x="262" y="132"/>
                  </a:cubicBezTo>
                  <a:cubicBezTo>
                    <a:pt x="262" y="77"/>
                    <a:pt x="225" y="0"/>
                    <a:pt x="131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49"/>
                    <a:pt x="5" y="175"/>
                    <a:pt x="26" y="2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100">
              <a:extLst>
                <a:ext uri="{FF2B5EF4-FFF2-40B4-BE49-F238E27FC236}">
                  <a16:creationId xmlns:a16="http://schemas.microsoft.com/office/drawing/2014/main" id="{761DBB24-E85B-0AC8-0B8A-D8735A83C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5150" y="4662488"/>
              <a:ext cx="109538" cy="49213"/>
            </a:xfrm>
            <a:custGeom>
              <a:avLst/>
              <a:gdLst>
                <a:gd name="T0" fmla="*/ 144 w 144"/>
                <a:gd name="T1" fmla="*/ 12 h 64"/>
                <a:gd name="T2" fmla="*/ 132 w 144"/>
                <a:gd name="T3" fmla="*/ 0 h 64"/>
                <a:gd name="T4" fmla="*/ 12 w 144"/>
                <a:gd name="T5" fmla="*/ 0 h 64"/>
                <a:gd name="T6" fmla="*/ 0 w 144"/>
                <a:gd name="T7" fmla="*/ 12 h 64"/>
                <a:gd name="T8" fmla="*/ 12 w 144"/>
                <a:gd name="T9" fmla="*/ 24 h 64"/>
                <a:gd name="T10" fmla="*/ 0 w 144"/>
                <a:gd name="T11" fmla="*/ 36 h 64"/>
                <a:gd name="T12" fmla="*/ 12 w 144"/>
                <a:gd name="T13" fmla="*/ 47 h 64"/>
                <a:gd name="T14" fmla="*/ 32 w 144"/>
                <a:gd name="T15" fmla="*/ 47 h 64"/>
                <a:gd name="T16" fmla="*/ 37 w 144"/>
                <a:gd name="T17" fmla="*/ 61 h 64"/>
                <a:gd name="T18" fmla="*/ 40 w 144"/>
                <a:gd name="T19" fmla="*/ 64 h 64"/>
                <a:gd name="T20" fmla="*/ 104 w 144"/>
                <a:gd name="T21" fmla="*/ 64 h 64"/>
                <a:gd name="T22" fmla="*/ 107 w 144"/>
                <a:gd name="T23" fmla="*/ 61 h 64"/>
                <a:gd name="T24" fmla="*/ 112 w 144"/>
                <a:gd name="T25" fmla="*/ 47 h 64"/>
                <a:gd name="T26" fmla="*/ 132 w 144"/>
                <a:gd name="T27" fmla="*/ 47 h 64"/>
                <a:gd name="T28" fmla="*/ 144 w 144"/>
                <a:gd name="T29" fmla="*/ 36 h 64"/>
                <a:gd name="T30" fmla="*/ 132 w 144"/>
                <a:gd name="T31" fmla="*/ 24 h 64"/>
                <a:gd name="T32" fmla="*/ 144 w 144"/>
                <a:gd name="T3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" h="64">
                  <a:moveTo>
                    <a:pt x="144" y="12"/>
                  </a:moveTo>
                  <a:cubicBezTo>
                    <a:pt x="144" y="7"/>
                    <a:pt x="140" y="0"/>
                    <a:pt x="132" y="0"/>
                  </a:cubicBezTo>
                  <a:lnTo>
                    <a:pt x="12" y="0"/>
                  </a:lnTo>
                  <a:cubicBezTo>
                    <a:pt x="4" y="0"/>
                    <a:pt x="0" y="7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ubicBezTo>
                    <a:pt x="5" y="24"/>
                    <a:pt x="0" y="29"/>
                    <a:pt x="0" y="36"/>
                  </a:cubicBezTo>
                  <a:cubicBezTo>
                    <a:pt x="0" y="42"/>
                    <a:pt x="5" y="47"/>
                    <a:pt x="12" y="47"/>
                  </a:cubicBezTo>
                  <a:lnTo>
                    <a:pt x="32" y="47"/>
                  </a:lnTo>
                  <a:lnTo>
                    <a:pt x="37" y="61"/>
                  </a:lnTo>
                  <a:cubicBezTo>
                    <a:pt x="37" y="63"/>
                    <a:pt x="38" y="63"/>
                    <a:pt x="40" y="64"/>
                  </a:cubicBezTo>
                  <a:lnTo>
                    <a:pt x="104" y="64"/>
                  </a:lnTo>
                  <a:cubicBezTo>
                    <a:pt x="105" y="63"/>
                    <a:pt x="106" y="63"/>
                    <a:pt x="107" y="61"/>
                  </a:cubicBezTo>
                  <a:lnTo>
                    <a:pt x="112" y="47"/>
                  </a:lnTo>
                  <a:lnTo>
                    <a:pt x="132" y="47"/>
                  </a:lnTo>
                  <a:cubicBezTo>
                    <a:pt x="138" y="47"/>
                    <a:pt x="144" y="42"/>
                    <a:pt x="144" y="36"/>
                  </a:cubicBezTo>
                  <a:cubicBezTo>
                    <a:pt x="144" y="29"/>
                    <a:pt x="138" y="24"/>
                    <a:pt x="132" y="24"/>
                  </a:cubicBezTo>
                  <a:cubicBezTo>
                    <a:pt x="138" y="24"/>
                    <a:pt x="144" y="18"/>
                    <a:pt x="144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101">
              <a:extLst>
                <a:ext uri="{FF2B5EF4-FFF2-40B4-BE49-F238E27FC236}">
                  <a16:creationId xmlns:a16="http://schemas.microsoft.com/office/drawing/2014/main" id="{339545AC-A8A8-002E-CFE1-58E8C6DD2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2925" y="4357688"/>
              <a:ext cx="34925" cy="52388"/>
            </a:xfrm>
            <a:custGeom>
              <a:avLst/>
              <a:gdLst>
                <a:gd name="T0" fmla="*/ 38 w 45"/>
                <a:gd name="T1" fmla="*/ 67 h 69"/>
                <a:gd name="T2" fmla="*/ 43 w 45"/>
                <a:gd name="T3" fmla="*/ 56 h 69"/>
                <a:gd name="T4" fmla="*/ 29 w 45"/>
                <a:gd name="T5" fmla="*/ 9 h 69"/>
                <a:gd name="T6" fmla="*/ 15 w 45"/>
                <a:gd name="T7" fmla="*/ 0 h 69"/>
                <a:gd name="T8" fmla="*/ 9 w 45"/>
                <a:gd name="T9" fmla="*/ 1 h 69"/>
                <a:gd name="T10" fmla="*/ 1 w 45"/>
                <a:gd name="T11" fmla="*/ 10 h 69"/>
                <a:gd name="T12" fmla="*/ 2 w 45"/>
                <a:gd name="T13" fmla="*/ 21 h 69"/>
                <a:gd name="T14" fmla="*/ 26 w 45"/>
                <a:gd name="T15" fmla="*/ 63 h 69"/>
                <a:gd name="T16" fmla="*/ 38 w 45"/>
                <a:gd name="T17" fmla="*/ 6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69">
                  <a:moveTo>
                    <a:pt x="38" y="67"/>
                  </a:moveTo>
                  <a:cubicBezTo>
                    <a:pt x="42" y="65"/>
                    <a:pt x="45" y="61"/>
                    <a:pt x="43" y="56"/>
                  </a:cubicBezTo>
                  <a:lnTo>
                    <a:pt x="29" y="9"/>
                  </a:lnTo>
                  <a:cubicBezTo>
                    <a:pt x="27" y="4"/>
                    <a:pt x="21" y="0"/>
                    <a:pt x="15" y="0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6" y="3"/>
                    <a:pt x="3" y="6"/>
                    <a:pt x="1" y="10"/>
                  </a:cubicBezTo>
                  <a:cubicBezTo>
                    <a:pt x="0" y="13"/>
                    <a:pt x="0" y="17"/>
                    <a:pt x="2" y="21"/>
                  </a:cubicBezTo>
                  <a:lnTo>
                    <a:pt x="26" y="63"/>
                  </a:lnTo>
                  <a:cubicBezTo>
                    <a:pt x="29" y="68"/>
                    <a:pt x="34" y="69"/>
                    <a:pt x="38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102">
              <a:extLst>
                <a:ext uri="{FF2B5EF4-FFF2-40B4-BE49-F238E27FC236}">
                  <a16:creationId xmlns:a16="http://schemas.microsoft.com/office/drawing/2014/main" id="{A0D8D5FB-3D96-7BBF-3B1F-0E0A4A47F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200" y="4446588"/>
              <a:ext cx="53975" cy="33338"/>
            </a:xfrm>
            <a:custGeom>
              <a:avLst/>
              <a:gdLst>
                <a:gd name="T0" fmla="*/ 64 w 70"/>
                <a:gd name="T1" fmla="*/ 23 h 43"/>
                <a:gd name="T2" fmla="*/ 21 w 70"/>
                <a:gd name="T3" fmla="*/ 1 h 43"/>
                <a:gd name="T4" fmla="*/ 15 w 70"/>
                <a:gd name="T5" fmla="*/ 0 h 43"/>
                <a:gd name="T6" fmla="*/ 2 w 70"/>
                <a:gd name="T7" fmla="*/ 10 h 43"/>
                <a:gd name="T8" fmla="*/ 2 w 70"/>
                <a:gd name="T9" fmla="*/ 22 h 43"/>
                <a:gd name="T10" fmla="*/ 11 w 70"/>
                <a:gd name="T11" fmla="*/ 29 h 43"/>
                <a:gd name="T12" fmla="*/ 58 w 70"/>
                <a:gd name="T13" fmla="*/ 41 h 43"/>
                <a:gd name="T14" fmla="*/ 69 w 70"/>
                <a:gd name="T15" fmla="*/ 35 h 43"/>
                <a:gd name="T16" fmla="*/ 64 w 70"/>
                <a:gd name="T1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3">
                  <a:moveTo>
                    <a:pt x="64" y="23"/>
                  </a:moveTo>
                  <a:lnTo>
                    <a:pt x="21" y="1"/>
                  </a:lnTo>
                  <a:cubicBezTo>
                    <a:pt x="19" y="1"/>
                    <a:pt x="17" y="0"/>
                    <a:pt x="15" y="0"/>
                  </a:cubicBezTo>
                  <a:cubicBezTo>
                    <a:pt x="9" y="0"/>
                    <a:pt x="4" y="4"/>
                    <a:pt x="2" y="10"/>
                  </a:cubicBezTo>
                  <a:cubicBezTo>
                    <a:pt x="0" y="14"/>
                    <a:pt x="0" y="18"/>
                    <a:pt x="2" y="22"/>
                  </a:cubicBezTo>
                  <a:cubicBezTo>
                    <a:pt x="4" y="26"/>
                    <a:pt x="7" y="28"/>
                    <a:pt x="11" y="29"/>
                  </a:cubicBezTo>
                  <a:lnTo>
                    <a:pt x="58" y="41"/>
                  </a:lnTo>
                  <a:cubicBezTo>
                    <a:pt x="63" y="43"/>
                    <a:pt x="67" y="39"/>
                    <a:pt x="69" y="35"/>
                  </a:cubicBezTo>
                  <a:cubicBezTo>
                    <a:pt x="70" y="31"/>
                    <a:pt x="69" y="26"/>
                    <a:pt x="64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103">
              <a:extLst>
                <a:ext uri="{FF2B5EF4-FFF2-40B4-BE49-F238E27FC236}">
                  <a16:creationId xmlns:a16="http://schemas.microsoft.com/office/drawing/2014/main" id="{208B0152-811E-F22C-6B42-DFE5A0FD2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138" y="4554538"/>
              <a:ext cx="53975" cy="33338"/>
            </a:xfrm>
            <a:custGeom>
              <a:avLst/>
              <a:gdLst>
                <a:gd name="T0" fmla="*/ 56 w 70"/>
                <a:gd name="T1" fmla="*/ 1 h 44"/>
                <a:gd name="T2" fmla="*/ 9 w 70"/>
                <a:gd name="T3" fmla="*/ 15 h 44"/>
                <a:gd name="T4" fmla="*/ 2 w 70"/>
                <a:gd name="T5" fmla="*/ 23 h 44"/>
                <a:gd name="T6" fmla="*/ 2 w 70"/>
                <a:gd name="T7" fmla="*/ 35 h 44"/>
                <a:gd name="T8" fmla="*/ 15 w 70"/>
                <a:gd name="T9" fmla="*/ 44 h 44"/>
                <a:gd name="T10" fmla="*/ 22 w 70"/>
                <a:gd name="T11" fmla="*/ 43 h 44"/>
                <a:gd name="T12" fmla="*/ 64 w 70"/>
                <a:gd name="T13" fmla="*/ 18 h 44"/>
                <a:gd name="T14" fmla="*/ 67 w 70"/>
                <a:gd name="T15" fmla="*/ 6 h 44"/>
                <a:gd name="T16" fmla="*/ 56 w 70"/>
                <a:gd name="T1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4">
                  <a:moveTo>
                    <a:pt x="56" y="1"/>
                  </a:moveTo>
                  <a:lnTo>
                    <a:pt x="9" y="15"/>
                  </a:lnTo>
                  <a:cubicBezTo>
                    <a:pt x="6" y="17"/>
                    <a:pt x="3" y="20"/>
                    <a:pt x="2" y="23"/>
                  </a:cubicBezTo>
                  <a:cubicBezTo>
                    <a:pt x="0" y="27"/>
                    <a:pt x="0" y="31"/>
                    <a:pt x="2" y="35"/>
                  </a:cubicBezTo>
                  <a:cubicBezTo>
                    <a:pt x="4" y="41"/>
                    <a:pt x="9" y="44"/>
                    <a:pt x="15" y="44"/>
                  </a:cubicBezTo>
                  <a:cubicBezTo>
                    <a:pt x="17" y="44"/>
                    <a:pt x="19" y="44"/>
                    <a:pt x="22" y="43"/>
                  </a:cubicBezTo>
                  <a:lnTo>
                    <a:pt x="64" y="18"/>
                  </a:lnTo>
                  <a:cubicBezTo>
                    <a:pt x="67" y="16"/>
                    <a:pt x="70" y="11"/>
                    <a:pt x="67" y="6"/>
                  </a:cubicBezTo>
                  <a:cubicBezTo>
                    <a:pt x="65" y="1"/>
                    <a:pt x="61" y="0"/>
                    <a:pt x="56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104">
              <a:extLst>
                <a:ext uri="{FF2B5EF4-FFF2-40B4-BE49-F238E27FC236}">
                  <a16:creationId xmlns:a16="http://schemas.microsoft.com/office/drawing/2014/main" id="{3F9848DF-B118-C35F-ADFD-EF325A504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357688"/>
              <a:ext cx="34925" cy="52388"/>
            </a:xfrm>
            <a:custGeom>
              <a:avLst/>
              <a:gdLst>
                <a:gd name="T0" fmla="*/ 19 w 45"/>
                <a:gd name="T1" fmla="*/ 63 h 69"/>
                <a:gd name="T2" fmla="*/ 43 w 45"/>
                <a:gd name="T3" fmla="*/ 21 h 69"/>
                <a:gd name="T4" fmla="*/ 44 w 45"/>
                <a:gd name="T5" fmla="*/ 10 h 69"/>
                <a:gd name="T6" fmla="*/ 36 w 45"/>
                <a:gd name="T7" fmla="*/ 1 h 69"/>
                <a:gd name="T8" fmla="*/ 30 w 45"/>
                <a:gd name="T9" fmla="*/ 0 h 69"/>
                <a:gd name="T10" fmla="*/ 16 w 45"/>
                <a:gd name="T11" fmla="*/ 9 h 69"/>
                <a:gd name="T12" fmla="*/ 2 w 45"/>
                <a:gd name="T13" fmla="*/ 56 h 69"/>
                <a:gd name="T14" fmla="*/ 7 w 45"/>
                <a:gd name="T15" fmla="*/ 67 h 69"/>
                <a:gd name="T16" fmla="*/ 19 w 45"/>
                <a:gd name="T17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69">
                  <a:moveTo>
                    <a:pt x="19" y="63"/>
                  </a:moveTo>
                  <a:lnTo>
                    <a:pt x="43" y="21"/>
                  </a:lnTo>
                  <a:cubicBezTo>
                    <a:pt x="45" y="17"/>
                    <a:pt x="45" y="13"/>
                    <a:pt x="44" y="10"/>
                  </a:cubicBezTo>
                  <a:cubicBezTo>
                    <a:pt x="42" y="6"/>
                    <a:pt x="39" y="3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24" y="0"/>
                    <a:pt x="18" y="4"/>
                    <a:pt x="16" y="9"/>
                  </a:cubicBezTo>
                  <a:lnTo>
                    <a:pt x="2" y="56"/>
                  </a:lnTo>
                  <a:cubicBezTo>
                    <a:pt x="0" y="61"/>
                    <a:pt x="3" y="65"/>
                    <a:pt x="7" y="67"/>
                  </a:cubicBezTo>
                  <a:cubicBezTo>
                    <a:pt x="11" y="69"/>
                    <a:pt x="16" y="68"/>
                    <a:pt x="19" y="6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105">
              <a:extLst>
                <a:ext uri="{FF2B5EF4-FFF2-40B4-BE49-F238E27FC236}">
                  <a16:creationId xmlns:a16="http://schemas.microsoft.com/office/drawing/2014/main" id="{7AC6C7ED-832A-7BF7-54FD-B9AC7F4BC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63" y="4446588"/>
              <a:ext cx="52388" cy="33338"/>
            </a:xfrm>
            <a:custGeom>
              <a:avLst/>
              <a:gdLst>
                <a:gd name="T0" fmla="*/ 55 w 70"/>
                <a:gd name="T1" fmla="*/ 0 h 43"/>
                <a:gd name="T2" fmla="*/ 50 w 70"/>
                <a:gd name="T3" fmla="*/ 1 h 43"/>
                <a:gd name="T4" fmla="*/ 6 w 70"/>
                <a:gd name="T5" fmla="*/ 23 h 43"/>
                <a:gd name="T6" fmla="*/ 2 w 70"/>
                <a:gd name="T7" fmla="*/ 35 h 43"/>
                <a:gd name="T8" fmla="*/ 13 w 70"/>
                <a:gd name="T9" fmla="*/ 41 h 43"/>
                <a:gd name="T10" fmla="*/ 60 w 70"/>
                <a:gd name="T11" fmla="*/ 29 h 43"/>
                <a:gd name="T12" fmla="*/ 68 w 70"/>
                <a:gd name="T13" fmla="*/ 22 h 43"/>
                <a:gd name="T14" fmla="*/ 69 w 70"/>
                <a:gd name="T15" fmla="*/ 10 h 43"/>
                <a:gd name="T16" fmla="*/ 55 w 70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3">
                  <a:moveTo>
                    <a:pt x="55" y="0"/>
                  </a:moveTo>
                  <a:cubicBezTo>
                    <a:pt x="53" y="0"/>
                    <a:pt x="52" y="1"/>
                    <a:pt x="50" y="1"/>
                  </a:cubicBezTo>
                  <a:lnTo>
                    <a:pt x="6" y="23"/>
                  </a:lnTo>
                  <a:cubicBezTo>
                    <a:pt x="2" y="26"/>
                    <a:pt x="0" y="31"/>
                    <a:pt x="2" y="35"/>
                  </a:cubicBezTo>
                  <a:cubicBezTo>
                    <a:pt x="4" y="39"/>
                    <a:pt x="7" y="43"/>
                    <a:pt x="13" y="41"/>
                  </a:cubicBezTo>
                  <a:lnTo>
                    <a:pt x="60" y="29"/>
                  </a:lnTo>
                  <a:cubicBezTo>
                    <a:pt x="64" y="28"/>
                    <a:pt x="67" y="26"/>
                    <a:pt x="68" y="22"/>
                  </a:cubicBezTo>
                  <a:cubicBezTo>
                    <a:pt x="70" y="18"/>
                    <a:pt x="70" y="14"/>
                    <a:pt x="69" y="10"/>
                  </a:cubicBezTo>
                  <a:cubicBezTo>
                    <a:pt x="67" y="4"/>
                    <a:pt x="61" y="0"/>
                    <a:pt x="5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106">
              <a:extLst>
                <a:ext uri="{FF2B5EF4-FFF2-40B4-BE49-F238E27FC236}">
                  <a16:creationId xmlns:a16="http://schemas.microsoft.com/office/drawing/2014/main" id="{F942138B-775E-E3F0-1ECE-7FF7E8294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313" y="4554538"/>
              <a:ext cx="52388" cy="33338"/>
            </a:xfrm>
            <a:custGeom>
              <a:avLst/>
              <a:gdLst>
                <a:gd name="T0" fmla="*/ 1 w 68"/>
                <a:gd name="T1" fmla="*/ 6 h 44"/>
                <a:gd name="T2" fmla="*/ 1 w 68"/>
                <a:gd name="T3" fmla="*/ 15 h 44"/>
                <a:gd name="T4" fmla="*/ 4 w 68"/>
                <a:gd name="T5" fmla="*/ 18 h 44"/>
                <a:gd name="T6" fmla="*/ 47 w 68"/>
                <a:gd name="T7" fmla="*/ 43 h 44"/>
                <a:gd name="T8" fmla="*/ 53 w 68"/>
                <a:gd name="T9" fmla="*/ 44 h 44"/>
                <a:gd name="T10" fmla="*/ 67 w 68"/>
                <a:gd name="T11" fmla="*/ 35 h 44"/>
                <a:gd name="T12" fmla="*/ 67 w 68"/>
                <a:gd name="T13" fmla="*/ 23 h 44"/>
                <a:gd name="T14" fmla="*/ 59 w 68"/>
                <a:gd name="T15" fmla="*/ 15 h 44"/>
                <a:gd name="T16" fmla="*/ 12 w 68"/>
                <a:gd name="T17" fmla="*/ 1 h 44"/>
                <a:gd name="T18" fmla="*/ 8 w 68"/>
                <a:gd name="T19" fmla="*/ 1 h 44"/>
                <a:gd name="T20" fmla="*/ 1 w 68"/>
                <a:gd name="T2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4">
                  <a:moveTo>
                    <a:pt x="1" y="6"/>
                  </a:moveTo>
                  <a:cubicBezTo>
                    <a:pt x="0" y="9"/>
                    <a:pt x="0" y="12"/>
                    <a:pt x="1" y="15"/>
                  </a:cubicBezTo>
                  <a:cubicBezTo>
                    <a:pt x="2" y="16"/>
                    <a:pt x="3" y="18"/>
                    <a:pt x="4" y="18"/>
                  </a:cubicBezTo>
                  <a:lnTo>
                    <a:pt x="47" y="43"/>
                  </a:lnTo>
                  <a:cubicBezTo>
                    <a:pt x="49" y="44"/>
                    <a:pt x="51" y="44"/>
                    <a:pt x="53" y="44"/>
                  </a:cubicBezTo>
                  <a:cubicBezTo>
                    <a:pt x="59" y="44"/>
                    <a:pt x="64" y="41"/>
                    <a:pt x="67" y="35"/>
                  </a:cubicBezTo>
                  <a:cubicBezTo>
                    <a:pt x="68" y="31"/>
                    <a:pt x="68" y="27"/>
                    <a:pt x="67" y="23"/>
                  </a:cubicBezTo>
                  <a:cubicBezTo>
                    <a:pt x="65" y="20"/>
                    <a:pt x="63" y="17"/>
                    <a:pt x="59" y="15"/>
                  </a:cubicBezTo>
                  <a:lnTo>
                    <a:pt x="12" y="1"/>
                  </a:lnTo>
                  <a:cubicBezTo>
                    <a:pt x="11" y="0"/>
                    <a:pt x="10" y="0"/>
                    <a:pt x="8" y="1"/>
                  </a:cubicBezTo>
                  <a:cubicBezTo>
                    <a:pt x="6" y="1"/>
                    <a:pt x="3" y="2"/>
                    <a:pt x="1" y="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107">
              <a:extLst>
                <a:ext uri="{FF2B5EF4-FFF2-40B4-BE49-F238E27FC236}">
                  <a16:creationId xmlns:a16="http://schemas.microsoft.com/office/drawing/2014/main" id="{CB5E015E-DBA2-412B-04B0-065E0EBF1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1475" y="4984750"/>
              <a:ext cx="44450" cy="42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08">
              <a:extLst>
                <a:ext uri="{FF2B5EF4-FFF2-40B4-BE49-F238E27FC236}">
                  <a16:creationId xmlns:a16="http://schemas.microsoft.com/office/drawing/2014/main" id="{6D9959B8-FC98-78BE-25AF-37FB34749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975" y="4821238"/>
              <a:ext cx="319088" cy="282575"/>
            </a:xfrm>
            <a:custGeom>
              <a:avLst/>
              <a:gdLst>
                <a:gd name="T0" fmla="*/ 61 w 420"/>
                <a:gd name="T1" fmla="*/ 156 h 371"/>
                <a:gd name="T2" fmla="*/ 61 w 420"/>
                <a:gd name="T3" fmla="*/ 207 h 371"/>
                <a:gd name="T4" fmla="*/ 0 w 420"/>
                <a:gd name="T5" fmla="*/ 207 h 371"/>
                <a:gd name="T6" fmla="*/ 0 w 420"/>
                <a:gd name="T7" fmla="*/ 243 h 371"/>
                <a:gd name="T8" fmla="*/ 92 w 420"/>
                <a:gd name="T9" fmla="*/ 243 h 371"/>
                <a:gd name="T10" fmla="*/ 92 w 420"/>
                <a:gd name="T11" fmla="*/ 277 h 371"/>
                <a:gd name="T12" fmla="*/ 77 w 420"/>
                <a:gd name="T13" fmla="*/ 277 h 371"/>
                <a:gd name="T14" fmla="*/ 64 w 420"/>
                <a:gd name="T15" fmla="*/ 283 h 371"/>
                <a:gd name="T16" fmla="*/ 62 w 420"/>
                <a:gd name="T17" fmla="*/ 298 h 371"/>
                <a:gd name="T18" fmla="*/ 85 w 420"/>
                <a:gd name="T19" fmla="*/ 361 h 371"/>
                <a:gd name="T20" fmla="*/ 100 w 420"/>
                <a:gd name="T21" fmla="*/ 371 h 371"/>
                <a:gd name="T22" fmla="*/ 286 w 420"/>
                <a:gd name="T23" fmla="*/ 371 h 371"/>
                <a:gd name="T24" fmla="*/ 290 w 420"/>
                <a:gd name="T25" fmla="*/ 344 h 371"/>
                <a:gd name="T26" fmla="*/ 120 w 420"/>
                <a:gd name="T27" fmla="*/ 344 h 371"/>
                <a:gd name="T28" fmla="*/ 120 w 420"/>
                <a:gd name="T29" fmla="*/ 147 h 371"/>
                <a:gd name="T30" fmla="*/ 133 w 420"/>
                <a:gd name="T31" fmla="*/ 135 h 371"/>
                <a:gd name="T32" fmla="*/ 420 w 420"/>
                <a:gd name="T33" fmla="*/ 135 h 371"/>
                <a:gd name="T34" fmla="*/ 392 w 420"/>
                <a:gd name="T35" fmla="*/ 37 h 371"/>
                <a:gd name="T36" fmla="*/ 394 w 420"/>
                <a:gd name="T37" fmla="*/ 16 h 371"/>
                <a:gd name="T38" fmla="*/ 347 w 420"/>
                <a:gd name="T39" fmla="*/ 2 h 371"/>
                <a:gd name="T40" fmla="*/ 280 w 420"/>
                <a:gd name="T41" fmla="*/ 54 h 371"/>
                <a:gd name="T42" fmla="*/ 211 w 420"/>
                <a:gd name="T43" fmla="*/ 0 h 371"/>
                <a:gd name="T44" fmla="*/ 61 w 420"/>
                <a:gd name="T45" fmla="*/ 15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" h="371">
                  <a:moveTo>
                    <a:pt x="61" y="156"/>
                  </a:moveTo>
                  <a:lnTo>
                    <a:pt x="61" y="207"/>
                  </a:lnTo>
                  <a:lnTo>
                    <a:pt x="0" y="207"/>
                  </a:lnTo>
                  <a:lnTo>
                    <a:pt x="0" y="243"/>
                  </a:lnTo>
                  <a:lnTo>
                    <a:pt x="92" y="243"/>
                  </a:lnTo>
                  <a:lnTo>
                    <a:pt x="92" y="277"/>
                  </a:lnTo>
                  <a:lnTo>
                    <a:pt x="77" y="277"/>
                  </a:lnTo>
                  <a:cubicBezTo>
                    <a:pt x="72" y="277"/>
                    <a:pt x="67" y="279"/>
                    <a:pt x="64" y="283"/>
                  </a:cubicBezTo>
                  <a:cubicBezTo>
                    <a:pt x="61" y="288"/>
                    <a:pt x="60" y="293"/>
                    <a:pt x="62" y="298"/>
                  </a:cubicBezTo>
                  <a:lnTo>
                    <a:pt x="85" y="361"/>
                  </a:lnTo>
                  <a:cubicBezTo>
                    <a:pt x="87" y="367"/>
                    <a:pt x="93" y="371"/>
                    <a:pt x="100" y="371"/>
                  </a:cubicBezTo>
                  <a:lnTo>
                    <a:pt x="286" y="371"/>
                  </a:lnTo>
                  <a:cubicBezTo>
                    <a:pt x="287" y="363"/>
                    <a:pt x="288" y="353"/>
                    <a:pt x="290" y="344"/>
                  </a:cubicBezTo>
                  <a:lnTo>
                    <a:pt x="120" y="344"/>
                  </a:lnTo>
                  <a:lnTo>
                    <a:pt x="120" y="147"/>
                  </a:lnTo>
                  <a:cubicBezTo>
                    <a:pt x="120" y="140"/>
                    <a:pt x="126" y="135"/>
                    <a:pt x="133" y="135"/>
                  </a:cubicBezTo>
                  <a:lnTo>
                    <a:pt x="420" y="135"/>
                  </a:lnTo>
                  <a:cubicBezTo>
                    <a:pt x="403" y="106"/>
                    <a:pt x="392" y="73"/>
                    <a:pt x="392" y="37"/>
                  </a:cubicBezTo>
                  <a:cubicBezTo>
                    <a:pt x="392" y="30"/>
                    <a:pt x="393" y="23"/>
                    <a:pt x="394" y="16"/>
                  </a:cubicBezTo>
                  <a:cubicBezTo>
                    <a:pt x="379" y="10"/>
                    <a:pt x="363" y="5"/>
                    <a:pt x="347" y="2"/>
                  </a:cubicBezTo>
                  <a:lnTo>
                    <a:pt x="280" y="54"/>
                  </a:lnTo>
                  <a:lnTo>
                    <a:pt x="211" y="0"/>
                  </a:lnTo>
                  <a:cubicBezTo>
                    <a:pt x="124" y="14"/>
                    <a:pt x="61" y="58"/>
                    <a:pt x="61" y="15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109">
              <a:extLst>
                <a:ext uri="{FF2B5EF4-FFF2-40B4-BE49-F238E27FC236}">
                  <a16:creationId xmlns:a16="http://schemas.microsoft.com/office/drawing/2014/main" id="{B81F06DB-2CE7-46BB-A23C-4C09FD659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450" y="4618038"/>
              <a:ext cx="188913" cy="1889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110">
              <a:extLst>
                <a:ext uri="{FF2B5EF4-FFF2-40B4-BE49-F238E27FC236}">
                  <a16:creationId xmlns:a16="http://schemas.microsoft.com/office/drawing/2014/main" id="{675B2EA6-985F-D069-D7A5-2E660586E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7563" y="4984750"/>
              <a:ext cx="44450" cy="42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111">
              <a:extLst>
                <a:ext uri="{FF2B5EF4-FFF2-40B4-BE49-F238E27FC236}">
                  <a16:creationId xmlns:a16="http://schemas.microsoft.com/office/drawing/2014/main" id="{69450E47-5247-3115-EC48-D4DCF497B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775" y="4821238"/>
              <a:ext cx="312738" cy="282575"/>
            </a:xfrm>
            <a:custGeom>
              <a:avLst/>
              <a:gdLst>
                <a:gd name="T0" fmla="*/ 200 w 411"/>
                <a:gd name="T1" fmla="*/ 0 h 371"/>
                <a:gd name="T2" fmla="*/ 131 w 411"/>
                <a:gd name="T3" fmla="*/ 54 h 371"/>
                <a:gd name="T4" fmla="*/ 64 w 411"/>
                <a:gd name="T5" fmla="*/ 2 h 371"/>
                <a:gd name="T6" fmla="*/ 25 w 411"/>
                <a:gd name="T7" fmla="*/ 12 h 371"/>
                <a:gd name="T8" fmla="*/ 27 w 411"/>
                <a:gd name="T9" fmla="*/ 37 h 371"/>
                <a:gd name="T10" fmla="*/ 0 w 411"/>
                <a:gd name="T11" fmla="*/ 135 h 371"/>
                <a:gd name="T12" fmla="*/ 278 w 411"/>
                <a:gd name="T13" fmla="*/ 135 h 371"/>
                <a:gd name="T14" fmla="*/ 291 w 411"/>
                <a:gd name="T15" fmla="*/ 147 h 371"/>
                <a:gd name="T16" fmla="*/ 291 w 411"/>
                <a:gd name="T17" fmla="*/ 344 h 371"/>
                <a:gd name="T18" fmla="*/ 129 w 411"/>
                <a:gd name="T19" fmla="*/ 344 h 371"/>
                <a:gd name="T20" fmla="*/ 133 w 411"/>
                <a:gd name="T21" fmla="*/ 371 h 371"/>
                <a:gd name="T22" fmla="*/ 311 w 411"/>
                <a:gd name="T23" fmla="*/ 371 h 371"/>
                <a:gd name="T24" fmla="*/ 326 w 411"/>
                <a:gd name="T25" fmla="*/ 361 h 371"/>
                <a:gd name="T26" fmla="*/ 349 w 411"/>
                <a:gd name="T27" fmla="*/ 298 h 371"/>
                <a:gd name="T28" fmla="*/ 347 w 411"/>
                <a:gd name="T29" fmla="*/ 283 h 371"/>
                <a:gd name="T30" fmla="*/ 334 w 411"/>
                <a:gd name="T31" fmla="*/ 277 h 371"/>
                <a:gd name="T32" fmla="*/ 319 w 411"/>
                <a:gd name="T33" fmla="*/ 277 h 371"/>
                <a:gd name="T34" fmla="*/ 319 w 411"/>
                <a:gd name="T35" fmla="*/ 243 h 371"/>
                <a:gd name="T36" fmla="*/ 411 w 411"/>
                <a:gd name="T37" fmla="*/ 243 h 371"/>
                <a:gd name="T38" fmla="*/ 411 w 411"/>
                <a:gd name="T39" fmla="*/ 207 h 371"/>
                <a:gd name="T40" fmla="*/ 350 w 411"/>
                <a:gd name="T41" fmla="*/ 207 h 371"/>
                <a:gd name="T42" fmla="*/ 350 w 411"/>
                <a:gd name="T43" fmla="*/ 156 h 371"/>
                <a:gd name="T44" fmla="*/ 200 w 411"/>
                <a:gd name="T4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1" h="371">
                  <a:moveTo>
                    <a:pt x="200" y="0"/>
                  </a:moveTo>
                  <a:lnTo>
                    <a:pt x="131" y="54"/>
                  </a:lnTo>
                  <a:lnTo>
                    <a:pt x="64" y="2"/>
                  </a:lnTo>
                  <a:cubicBezTo>
                    <a:pt x="51" y="5"/>
                    <a:pt x="38" y="8"/>
                    <a:pt x="25" y="12"/>
                  </a:cubicBezTo>
                  <a:cubicBezTo>
                    <a:pt x="26" y="21"/>
                    <a:pt x="27" y="29"/>
                    <a:pt x="27" y="37"/>
                  </a:cubicBezTo>
                  <a:cubicBezTo>
                    <a:pt x="27" y="73"/>
                    <a:pt x="17" y="106"/>
                    <a:pt x="0" y="135"/>
                  </a:cubicBezTo>
                  <a:lnTo>
                    <a:pt x="278" y="135"/>
                  </a:lnTo>
                  <a:cubicBezTo>
                    <a:pt x="285" y="135"/>
                    <a:pt x="291" y="140"/>
                    <a:pt x="291" y="147"/>
                  </a:cubicBezTo>
                  <a:lnTo>
                    <a:pt x="291" y="344"/>
                  </a:lnTo>
                  <a:lnTo>
                    <a:pt x="129" y="344"/>
                  </a:lnTo>
                  <a:cubicBezTo>
                    <a:pt x="131" y="353"/>
                    <a:pt x="132" y="362"/>
                    <a:pt x="133" y="371"/>
                  </a:cubicBezTo>
                  <a:lnTo>
                    <a:pt x="311" y="371"/>
                  </a:lnTo>
                  <a:cubicBezTo>
                    <a:pt x="318" y="371"/>
                    <a:pt x="324" y="367"/>
                    <a:pt x="326" y="361"/>
                  </a:cubicBezTo>
                  <a:lnTo>
                    <a:pt x="349" y="298"/>
                  </a:lnTo>
                  <a:cubicBezTo>
                    <a:pt x="351" y="293"/>
                    <a:pt x="350" y="288"/>
                    <a:pt x="347" y="283"/>
                  </a:cubicBezTo>
                  <a:cubicBezTo>
                    <a:pt x="344" y="279"/>
                    <a:pt x="339" y="277"/>
                    <a:pt x="334" y="277"/>
                  </a:cubicBezTo>
                  <a:lnTo>
                    <a:pt x="319" y="277"/>
                  </a:lnTo>
                  <a:lnTo>
                    <a:pt x="319" y="243"/>
                  </a:lnTo>
                  <a:lnTo>
                    <a:pt x="411" y="243"/>
                  </a:lnTo>
                  <a:lnTo>
                    <a:pt x="411" y="207"/>
                  </a:lnTo>
                  <a:lnTo>
                    <a:pt x="350" y="207"/>
                  </a:lnTo>
                  <a:lnTo>
                    <a:pt x="350" y="156"/>
                  </a:lnTo>
                  <a:cubicBezTo>
                    <a:pt x="350" y="58"/>
                    <a:pt x="287" y="14"/>
                    <a:pt x="20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112">
              <a:extLst>
                <a:ext uri="{FF2B5EF4-FFF2-40B4-BE49-F238E27FC236}">
                  <a16:creationId xmlns:a16="http://schemas.microsoft.com/office/drawing/2014/main" id="{042F47F4-06A2-DABB-54CB-69737FDD2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4538" y="4618038"/>
              <a:ext cx="188913" cy="1889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113">
              <a:extLst>
                <a:ext uri="{FF2B5EF4-FFF2-40B4-BE49-F238E27FC236}">
                  <a16:creationId xmlns:a16="http://schemas.microsoft.com/office/drawing/2014/main" id="{75693C14-10C1-41C3-4B04-7C47EC642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5313" y="5167313"/>
              <a:ext cx="49213" cy="492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114">
              <a:extLst>
                <a:ext uri="{FF2B5EF4-FFF2-40B4-BE49-F238E27FC236}">
                  <a16:creationId xmlns:a16="http://schemas.microsoft.com/office/drawing/2014/main" id="{336AC5BA-72C8-9D6E-6D96-7141622FC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5" y="4983163"/>
              <a:ext cx="482600" cy="319088"/>
            </a:xfrm>
            <a:custGeom>
              <a:avLst/>
              <a:gdLst>
                <a:gd name="T0" fmla="*/ 497 w 633"/>
                <a:gd name="T1" fmla="*/ 388 h 419"/>
                <a:gd name="T2" fmla="*/ 136 w 633"/>
                <a:gd name="T3" fmla="*/ 388 h 419"/>
                <a:gd name="T4" fmla="*/ 136 w 633"/>
                <a:gd name="T5" fmla="*/ 165 h 419"/>
                <a:gd name="T6" fmla="*/ 150 w 633"/>
                <a:gd name="T7" fmla="*/ 151 h 419"/>
                <a:gd name="T8" fmla="*/ 483 w 633"/>
                <a:gd name="T9" fmla="*/ 151 h 419"/>
                <a:gd name="T10" fmla="*/ 497 w 633"/>
                <a:gd name="T11" fmla="*/ 165 h 419"/>
                <a:gd name="T12" fmla="*/ 497 w 633"/>
                <a:gd name="T13" fmla="*/ 388 h 419"/>
                <a:gd name="T14" fmla="*/ 633 w 633"/>
                <a:gd name="T15" fmla="*/ 274 h 419"/>
                <a:gd name="T16" fmla="*/ 633 w 633"/>
                <a:gd name="T17" fmla="*/ 233 h 419"/>
                <a:gd name="T18" fmla="*/ 564 w 633"/>
                <a:gd name="T19" fmla="*/ 233 h 419"/>
                <a:gd name="T20" fmla="*/ 564 w 633"/>
                <a:gd name="T21" fmla="*/ 175 h 419"/>
                <a:gd name="T22" fmla="*/ 395 w 633"/>
                <a:gd name="T23" fmla="*/ 1 h 419"/>
                <a:gd name="T24" fmla="*/ 317 w 633"/>
                <a:gd name="T25" fmla="*/ 62 h 419"/>
                <a:gd name="T26" fmla="*/ 236 w 633"/>
                <a:gd name="T27" fmla="*/ 0 h 419"/>
                <a:gd name="T28" fmla="*/ 70 w 633"/>
                <a:gd name="T29" fmla="*/ 175 h 419"/>
                <a:gd name="T30" fmla="*/ 70 w 633"/>
                <a:gd name="T31" fmla="*/ 233 h 419"/>
                <a:gd name="T32" fmla="*/ 0 w 633"/>
                <a:gd name="T33" fmla="*/ 233 h 419"/>
                <a:gd name="T34" fmla="*/ 0 w 633"/>
                <a:gd name="T35" fmla="*/ 274 h 419"/>
                <a:gd name="T36" fmla="*/ 104 w 633"/>
                <a:gd name="T37" fmla="*/ 274 h 419"/>
                <a:gd name="T38" fmla="*/ 104 w 633"/>
                <a:gd name="T39" fmla="*/ 312 h 419"/>
                <a:gd name="T40" fmla="*/ 87 w 633"/>
                <a:gd name="T41" fmla="*/ 312 h 419"/>
                <a:gd name="T42" fmla="*/ 72 w 633"/>
                <a:gd name="T43" fmla="*/ 319 h 419"/>
                <a:gd name="T44" fmla="*/ 70 w 633"/>
                <a:gd name="T45" fmla="*/ 336 h 419"/>
                <a:gd name="T46" fmla="*/ 96 w 633"/>
                <a:gd name="T47" fmla="*/ 407 h 419"/>
                <a:gd name="T48" fmla="*/ 113 w 633"/>
                <a:gd name="T49" fmla="*/ 419 h 419"/>
                <a:gd name="T50" fmla="*/ 521 w 633"/>
                <a:gd name="T51" fmla="*/ 419 h 419"/>
                <a:gd name="T52" fmla="*/ 537 w 633"/>
                <a:gd name="T53" fmla="*/ 407 h 419"/>
                <a:gd name="T54" fmla="*/ 563 w 633"/>
                <a:gd name="T55" fmla="*/ 336 h 419"/>
                <a:gd name="T56" fmla="*/ 561 w 633"/>
                <a:gd name="T57" fmla="*/ 319 h 419"/>
                <a:gd name="T58" fmla="*/ 547 w 633"/>
                <a:gd name="T59" fmla="*/ 312 h 419"/>
                <a:gd name="T60" fmla="*/ 529 w 633"/>
                <a:gd name="T61" fmla="*/ 312 h 419"/>
                <a:gd name="T62" fmla="*/ 529 w 633"/>
                <a:gd name="T63" fmla="*/ 274 h 419"/>
                <a:gd name="T64" fmla="*/ 633 w 633"/>
                <a:gd name="T65" fmla="*/ 27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3" h="419">
                  <a:moveTo>
                    <a:pt x="497" y="388"/>
                  </a:moveTo>
                  <a:lnTo>
                    <a:pt x="136" y="388"/>
                  </a:lnTo>
                  <a:lnTo>
                    <a:pt x="136" y="165"/>
                  </a:lnTo>
                  <a:cubicBezTo>
                    <a:pt x="136" y="157"/>
                    <a:pt x="143" y="151"/>
                    <a:pt x="150" y="151"/>
                  </a:cubicBezTo>
                  <a:lnTo>
                    <a:pt x="483" y="151"/>
                  </a:lnTo>
                  <a:cubicBezTo>
                    <a:pt x="491" y="151"/>
                    <a:pt x="497" y="157"/>
                    <a:pt x="497" y="165"/>
                  </a:cubicBezTo>
                  <a:lnTo>
                    <a:pt x="497" y="388"/>
                  </a:lnTo>
                  <a:close/>
                  <a:moveTo>
                    <a:pt x="633" y="274"/>
                  </a:moveTo>
                  <a:lnTo>
                    <a:pt x="633" y="233"/>
                  </a:lnTo>
                  <a:lnTo>
                    <a:pt x="564" y="233"/>
                  </a:lnTo>
                  <a:lnTo>
                    <a:pt x="564" y="175"/>
                  </a:lnTo>
                  <a:cubicBezTo>
                    <a:pt x="564" y="83"/>
                    <a:pt x="493" y="22"/>
                    <a:pt x="395" y="1"/>
                  </a:cubicBezTo>
                  <a:lnTo>
                    <a:pt x="317" y="62"/>
                  </a:lnTo>
                  <a:lnTo>
                    <a:pt x="236" y="0"/>
                  </a:lnTo>
                  <a:cubicBezTo>
                    <a:pt x="139" y="15"/>
                    <a:pt x="70" y="65"/>
                    <a:pt x="70" y="175"/>
                  </a:cubicBezTo>
                  <a:lnTo>
                    <a:pt x="70" y="233"/>
                  </a:lnTo>
                  <a:lnTo>
                    <a:pt x="0" y="233"/>
                  </a:lnTo>
                  <a:lnTo>
                    <a:pt x="0" y="274"/>
                  </a:lnTo>
                  <a:lnTo>
                    <a:pt x="104" y="274"/>
                  </a:lnTo>
                  <a:lnTo>
                    <a:pt x="104" y="312"/>
                  </a:lnTo>
                  <a:lnTo>
                    <a:pt x="87" y="312"/>
                  </a:lnTo>
                  <a:cubicBezTo>
                    <a:pt x="81" y="312"/>
                    <a:pt x="76" y="314"/>
                    <a:pt x="72" y="319"/>
                  </a:cubicBezTo>
                  <a:cubicBezTo>
                    <a:pt x="69" y="324"/>
                    <a:pt x="68" y="330"/>
                    <a:pt x="70" y="336"/>
                  </a:cubicBezTo>
                  <a:lnTo>
                    <a:pt x="96" y="407"/>
                  </a:lnTo>
                  <a:cubicBezTo>
                    <a:pt x="99" y="414"/>
                    <a:pt x="106" y="419"/>
                    <a:pt x="113" y="419"/>
                  </a:cubicBezTo>
                  <a:lnTo>
                    <a:pt x="521" y="419"/>
                  </a:lnTo>
                  <a:cubicBezTo>
                    <a:pt x="528" y="419"/>
                    <a:pt x="535" y="414"/>
                    <a:pt x="537" y="407"/>
                  </a:cubicBezTo>
                  <a:lnTo>
                    <a:pt x="563" y="336"/>
                  </a:lnTo>
                  <a:cubicBezTo>
                    <a:pt x="565" y="330"/>
                    <a:pt x="565" y="324"/>
                    <a:pt x="561" y="319"/>
                  </a:cubicBezTo>
                  <a:cubicBezTo>
                    <a:pt x="558" y="314"/>
                    <a:pt x="552" y="312"/>
                    <a:pt x="547" y="312"/>
                  </a:cubicBezTo>
                  <a:lnTo>
                    <a:pt x="529" y="312"/>
                  </a:lnTo>
                  <a:lnTo>
                    <a:pt x="529" y="274"/>
                  </a:lnTo>
                  <a:lnTo>
                    <a:pt x="633" y="2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Oval 115">
              <a:extLst>
                <a:ext uri="{FF2B5EF4-FFF2-40B4-BE49-F238E27FC236}">
                  <a16:creationId xmlns:a16="http://schemas.microsoft.com/office/drawing/2014/main" id="{4722C772-C9F3-D9F9-5032-7C281138D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2763" y="4751388"/>
              <a:ext cx="214313" cy="2143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5" name="Complementarity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BFBE0623-043A-FB32-B67D-206B997C6E7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801387" y="1744367"/>
            <a:ext cx="970824" cy="591894"/>
            <a:chOff x="6630988" y="1608138"/>
            <a:chExt cx="1049337" cy="639763"/>
          </a:xfrm>
          <a:solidFill>
            <a:schemeClr val="bg1"/>
          </a:solidFill>
        </p:grpSpPr>
        <p:sp>
          <p:nvSpPr>
            <p:cNvPr id="136" name="Freeform 175">
              <a:extLst>
                <a:ext uri="{FF2B5EF4-FFF2-40B4-BE49-F238E27FC236}">
                  <a16:creationId xmlns:a16="http://schemas.microsoft.com/office/drawing/2014/main" id="{3EFCB12C-188B-6CC9-E2E8-88FFA47C0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775" y="1719263"/>
              <a:ext cx="355600" cy="528638"/>
            </a:xfrm>
            <a:custGeom>
              <a:avLst/>
              <a:gdLst>
                <a:gd name="T0" fmla="*/ 320 w 468"/>
                <a:gd name="T1" fmla="*/ 247 h 695"/>
                <a:gd name="T2" fmla="*/ 345 w 468"/>
                <a:gd name="T3" fmla="*/ 238 h 695"/>
                <a:gd name="T4" fmla="*/ 373 w 468"/>
                <a:gd name="T5" fmla="*/ 230 h 695"/>
                <a:gd name="T6" fmla="*/ 423 w 468"/>
                <a:gd name="T7" fmla="*/ 281 h 695"/>
                <a:gd name="T8" fmla="*/ 408 w 468"/>
                <a:gd name="T9" fmla="*/ 317 h 695"/>
                <a:gd name="T10" fmla="*/ 374 w 468"/>
                <a:gd name="T11" fmla="*/ 331 h 695"/>
                <a:gd name="T12" fmla="*/ 347 w 468"/>
                <a:gd name="T13" fmla="*/ 324 h 695"/>
                <a:gd name="T14" fmla="*/ 320 w 468"/>
                <a:gd name="T15" fmla="*/ 315 h 695"/>
                <a:gd name="T16" fmla="*/ 287 w 468"/>
                <a:gd name="T17" fmla="*/ 348 h 695"/>
                <a:gd name="T18" fmla="*/ 287 w 468"/>
                <a:gd name="T19" fmla="*/ 516 h 695"/>
                <a:gd name="T20" fmla="*/ 157 w 468"/>
                <a:gd name="T21" fmla="*/ 516 h 695"/>
                <a:gd name="T22" fmla="*/ 86 w 468"/>
                <a:gd name="T23" fmla="*/ 579 h 695"/>
                <a:gd name="T24" fmla="*/ 0 w 468"/>
                <a:gd name="T25" fmla="*/ 668 h 695"/>
                <a:gd name="T26" fmla="*/ 59 w 468"/>
                <a:gd name="T27" fmla="*/ 677 h 695"/>
                <a:gd name="T28" fmla="*/ 73 w 468"/>
                <a:gd name="T29" fmla="*/ 618 h 695"/>
                <a:gd name="T30" fmla="*/ 127 w 468"/>
                <a:gd name="T31" fmla="*/ 621 h 695"/>
                <a:gd name="T32" fmla="*/ 141 w 468"/>
                <a:gd name="T33" fmla="*/ 562 h 695"/>
                <a:gd name="T34" fmla="*/ 309 w 468"/>
                <a:gd name="T35" fmla="*/ 562 h 695"/>
                <a:gd name="T36" fmla="*/ 332 w 468"/>
                <a:gd name="T37" fmla="*/ 539 h 695"/>
                <a:gd name="T38" fmla="*/ 332 w 468"/>
                <a:gd name="T39" fmla="*/ 368 h 695"/>
                <a:gd name="T40" fmla="*/ 373 w 468"/>
                <a:gd name="T41" fmla="*/ 377 h 695"/>
                <a:gd name="T42" fmla="*/ 441 w 468"/>
                <a:gd name="T43" fmla="*/ 348 h 695"/>
                <a:gd name="T44" fmla="*/ 468 w 468"/>
                <a:gd name="T45" fmla="*/ 281 h 695"/>
                <a:gd name="T46" fmla="*/ 373 w 468"/>
                <a:gd name="T47" fmla="*/ 185 h 695"/>
                <a:gd name="T48" fmla="*/ 332 w 468"/>
                <a:gd name="T49" fmla="*/ 194 h 695"/>
                <a:gd name="T50" fmla="*/ 332 w 468"/>
                <a:gd name="T51" fmla="*/ 22 h 695"/>
                <a:gd name="T52" fmla="*/ 309 w 468"/>
                <a:gd name="T53" fmla="*/ 0 h 695"/>
                <a:gd name="T54" fmla="*/ 66 w 468"/>
                <a:gd name="T55" fmla="*/ 0 h 695"/>
                <a:gd name="T56" fmla="*/ 27 w 468"/>
                <a:gd name="T57" fmla="*/ 39 h 695"/>
                <a:gd name="T58" fmla="*/ 27 w 468"/>
                <a:gd name="T59" fmla="*/ 392 h 695"/>
                <a:gd name="T60" fmla="*/ 72 w 468"/>
                <a:gd name="T61" fmla="*/ 354 h 695"/>
                <a:gd name="T62" fmla="*/ 72 w 468"/>
                <a:gd name="T63" fmla="*/ 45 h 695"/>
                <a:gd name="T64" fmla="*/ 287 w 468"/>
                <a:gd name="T65" fmla="*/ 45 h 695"/>
                <a:gd name="T66" fmla="*/ 287 w 468"/>
                <a:gd name="T67" fmla="*/ 214 h 695"/>
                <a:gd name="T68" fmla="*/ 320 w 468"/>
                <a:gd name="T69" fmla="*/ 24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8" h="695">
                  <a:moveTo>
                    <a:pt x="320" y="247"/>
                  </a:moveTo>
                  <a:cubicBezTo>
                    <a:pt x="329" y="247"/>
                    <a:pt x="337" y="244"/>
                    <a:pt x="345" y="238"/>
                  </a:cubicBezTo>
                  <a:cubicBezTo>
                    <a:pt x="345" y="238"/>
                    <a:pt x="359" y="230"/>
                    <a:pt x="373" y="230"/>
                  </a:cubicBezTo>
                  <a:cubicBezTo>
                    <a:pt x="401" y="230"/>
                    <a:pt x="423" y="253"/>
                    <a:pt x="423" y="281"/>
                  </a:cubicBezTo>
                  <a:cubicBezTo>
                    <a:pt x="423" y="294"/>
                    <a:pt x="418" y="307"/>
                    <a:pt x="408" y="317"/>
                  </a:cubicBezTo>
                  <a:cubicBezTo>
                    <a:pt x="399" y="326"/>
                    <a:pt x="387" y="331"/>
                    <a:pt x="374" y="331"/>
                  </a:cubicBezTo>
                  <a:cubicBezTo>
                    <a:pt x="358" y="331"/>
                    <a:pt x="351" y="327"/>
                    <a:pt x="347" y="324"/>
                  </a:cubicBezTo>
                  <a:cubicBezTo>
                    <a:pt x="337" y="318"/>
                    <a:pt x="329" y="315"/>
                    <a:pt x="320" y="315"/>
                  </a:cubicBezTo>
                  <a:cubicBezTo>
                    <a:pt x="303" y="315"/>
                    <a:pt x="287" y="330"/>
                    <a:pt x="287" y="348"/>
                  </a:cubicBezTo>
                  <a:lnTo>
                    <a:pt x="287" y="516"/>
                  </a:lnTo>
                  <a:lnTo>
                    <a:pt x="157" y="516"/>
                  </a:lnTo>
                  <a:lnTo>
                    <a:pt x="86" y="579"/>
                  </a:lnTo>
                  <a:lnTo>
                    <a:pt x="0" y="668"/>
                  </a:lnTo>
                  <a:cubicBezTo>
                    <a:pt x="18" y="695"/>
                    <a:pt x="59" y="677"/>
                    <a:pt x="59" y="677"/>
                  </a:cubicBezTo>
                  <a:lnTo>
                    <a:pt x="73" y="618"/>
                  </a:lnTo>
                  <a:cubicBezTo>
                    <a:pt x="92" y="636"/>
                    <a:pt x="127" y="621"/>
                    <a:pt x="127" y="621"/>
                  </a:cubicBezTo>
                  <a:lnTo>
                    <a:pt x="141" y="562"/>
                  </a:lnTo>
                  <a:lnTo>
                    <a:pt x="309" y="562"/>
                  </a:lnTo>
                  <a:cubicBezTo>
                    <a:pt x="322" y="562"/>
                    <a:pt x="332" y="552"/>
                    <a:pt x="332" y="539"/>
                  </a:cubicBezTo>
                  <a:lnTo>
                    <a:pt x="332" y="368"/>
                  </a:lnTo>
                  <a:cubicBezTo>
                    <a:pt x="344" y="374"/>
                    <a:pt x="358" y="376"/>
                    <a:pt x="373" y="377"/>
                  </a:cubicBezTo>
                  <a:cubicBezTo>
                    <a:pt x="399" y="377"/>
                    <a:pt x="423" y="367"/>
                    <a:pt x="441" y="348"/>
                  </a:cubicBezTo>
                  <a:cubicBezTo>
                    <a:pt x="459" y="330"/>
                    <a:pt x="468" y="306"/>
                    <a:pt x="468" y="281"/>
                  </a:cubicBezTo>
                  <a:cubicBezTo>
                    <a:pt x="468" y="228"/>
                    <a:pt x="426" y="185"/>
                    <a:pt x="373" y="185"/>
                  </a:cubicBezTo>
                  <a:cubicBezTo>
                    <a:pt x="357" y="185"/>
                    <a:pt x="342" y="190"/>
                    <a:pt x="332" y="194"/>
                  </a:cubicBezTo>
                  <a:lnTo>
                    <a:pt x="332" y="22"/>
                  </a:lnTo>
                  <a:cubicBezTo>
                    <a:pt x="332" y="10"/>
                    <a:pt x="322" y="0"/>
                    <a:pt x="309" y="0"/>
                  </a:cubicBezTo>
                  <a:lnTo>
                    <a:pt x="66" y="0"/>
                  </a:lnTo>
                  <a:cubicBezTo>
                    <a:pt x="45" y="0"/>
                    <a:pt x="27" y="17"/>
                    <a:pt x="27" y="39"/>
                  </a:cubicBezTo>
                  <a:lnTo>
                    <a:pt x="27" y="392"/>
                  </a:lnTo>
                  <a:lnTo>
                    <a:pt x="72" y="354"/>
                  </a:lnTo>
                  <a:lnTo>
                    <a:pt x="72" y="45"/>
                  </a:lnTo>
                  <a:lnTo>
                    <a:pt x="287" y="45"/>
                  </a:lnTo>
                  <a:lnTo>
                    <a:pt x="287" y="214"/>
                  </a:lnTo>
                  <a:cubicBezTo>
                    <a:pt x="287" y="231"/>
                    <a:pt x="301" y="247"/>
                    <a:pt x="320" y="2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176">
              <a:extLst>
                <a:ext uri="{FF2B5EF4-FFF2-40B4-BE49-F238E27FC236}">
                  <a16:creationId xmlns:a16="http://schemas.microsoft.com/office/drawing/2014/main" id="{13C17714-810C-AB2E-3B72-3B5D19A78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6138" y="1608138"/>
              <a:ext cx="280988" cy="538163"/>
            </a:xfrm>
            <a:custGeom>
              <a:avLst/>
              <a:gdLst>
                <a:gd name="T0" fmla="*/ 16 w 369"/>
                <a:gd name="T1" fmla="*/ 380 h 708"/>
                <a:gd name="T2" fmla="*/ 38 w 369"/>
                <a:gd name="T3" fmla="*/ 374 h 708"/>
                <a:gd name="T4" fmla="*/ 86 w 369"/>
                <a:gd name="T5" fmla="*/ 355 h 708"/>
                <a:gd name="T6" fmla="*/ 157 w 369"/>
                <a:gd name="T7" fmla="*/ 427 h 708"/>
                <a:gd name="T8" fmla="*/ 86 w 369"/>
                <a:gd name="T9" fmla="*/ 498 h 708"/>
                <a:gd name="T10" fmla="*/ 38 w 369"/>
                <a:gd name="T11" fmla="*/ 479 h 708"/>
                <a:gd name="T12" fmla="*/ 15 w 369"/>
                <a:gd name="T13" fmla="*/ 474 h 708"/>
                <a:gd name="T14" fmla="*/ 0 w 369"/>
                <a:gd name="T15" fmla="*/ 497 h 708"/>
                <a:gd name="T16" fmla="*/ 0 w 369"/>
                <a:gd name="T17" fmla="*/ 685 h 708"/>
                <a:gd name="T18" fmla="*/ 23 w 369"/>
                <a:gd name="T19" fmla="*/ 708 h 708"/>
                <a:gd name="T20" fmla="*/ 301 w 369"/>
                <a:gd name="T21" fmla="*/ 708 h 708"/>
                <a:gd name="T22" fmla="*/ 341 w 369"/>
                <a:gd name="T23" fmla="*/ 669 h 708"/>
                <a:gd name="T24" fmla="*/ 341 w 369"/>
                <a:gd name="T25" fmla="*/ 304 h 708"/>
                <a:gd name="T26" fmla="*/ 295 w 369"/>
                <a:gd name="T27" fmla="*/ 341 h 708"/>
                <a:gd name="T28" fmla="*/ 295 w 369"/>
                <a:gd name="T29" fmla="*/ 662 h 708"/>
                <a:gd name="T30" fmla="*/ 45 w 369"/>
                <a:gd name="T31" fmla="*/ 662 h 708"/>
                <a:gd name="T32" fmla="*/ 45 w 369"/>
                <a:gd name="T33" fmla="*/ 536 h 708"/>
                <a:gd name="T34" fmla="*/ 86 w 369"/>
                <a:gd name="T35" fmla="*/ 543 h 708"/>
                <a:gd name="T36" fmla="*/ 203 w 369"/>
                <a:gd name="T37" fmla="*/ 427 h 708"/>
                <a:gd name="T38" fmla="*/ 86 w 369"/>
                <a:gd name="T39" fmla="*/ 310 h 708"/>
                <a:gd name="T40" fmla="*/ 45 w 369"/>
                <a:gd name="T41" fmla="*/ 318 h 708"/>
                <a:gd name="T42" fmla="*/ 45 w 369"/>
                <a:gd name="T43" fmla="*/ 191 h 708"/>
                <a:gd name="T44" fmla="*/ 196 w 369"/>
                <a:gd name="T45" fmla="*/ 191 h 708"/>
                <a:gd name="T46" fmla="*/ 283 w 369"/>
                <a:gd name="T47" fmla="*/ 116 h 708"/>
                <a:gd name="T48" fmla="*/ 369 w 369"/>
                <a:gd name="T49" fmla="*/ 27 h 708"/>
                <a:gd name="T50" fmla="*/ 310 w 369"/>
                <a:gd name="T51" fmla="*/ 18 h 708"/>
                <a:gd name="T52" fmla="*/ 295 w 369"/>
                <a:gd name="T53" fmla="*/ 76 h 708"/>
                <a:gd name="T54" fmla="*/ 242 w 369"/>
                <a:gd name="T55" fmla="*/ 73 h 708"/>
                <a:gd name="T56" fmla="*/ 225 w 369"/>
                <a:gd name="T57" fmla="*/ 146 h 708"/>
                <a:gd name="T58" fmla="*/ 23 w 369"/>
                <a:gd name="T59" fmla="*/ 146 h 708"/>
                <a:gd name="T60" fmla="*/ 0 w 369"/>
                <a:gd name="T61" fmla="*/ 168 h 708"/>
                <a:gd name="T62" fmla="*/ 0 w 369"/>
                <a:gd name="T63" fmla="*/ 357 h 708"/>
                <a:gd name="T64" fmla="*/ 16 w 369"/>
                <a:gd name="T65" fmla="*/ 38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9" h="708">
                  <a:moveTo>
                    <a:pt x="16" y="380"/>
                  </a:moveTo>
                  <a:cubicBezTo>
                    <a:pt x="24" y="382"/>
                    <a:pt x="32" y="380"/>
                    <a:pt x="38" y="374"/>
                  </a:cubicBezTo>
                  <a:cubicBezTo>
                    <a:pt x="51" y="362"/>
                    <a:pt x="68" y="355"/>
                    <a:pt x="86" y="355"/>
                  </a:cubicBezTo>
                  <a:cubicBezTo>
                    <a:pt x="125" y="355"/>
                    <a:pt x="157" y="387"/>
                    <a:pt x="157" y="427"/>
                  </a:cubicBezTo>
                  <a:cubicBezTo>
                    <a:pt x="157" y="466"/>
                    <a:pt x="125" y="498"/>
                    <a:pt x="86" y="498"/>
                  </a:cubicBezTo>
                  <a:cubicBezTo>
                    <a:pt x="68" y="498"/>
                    <a:pt x="51" y="491"/>
                    <a:pt x="38" y="479"/>
                  </a:cubicBezTo>
                  <a:cubicBezTo>
                    <a:pt x="32" y="473"/>
                    <a:pt x="23" y="472"/>
                    <a:pt x="15" y="474"/>
                  </a:cubicBezTo>
                  <a:cubicBezTo>
                    <a:pt x="6" y="478"/>
                    <a:pt x="0" y="484"/>
                    <a:pt x="0" y="497"/>
                  </a:cubicBezTo>
                  <a:lnTo>
                    <a:pt x="0" y="685"/>
                  </a:lnTo>
                  <a:cubicBezTo>
                    <a:pt x="0" y="698"/>
                    <a:pt x="10" y="708"/>
                    <a:pt x="23" y="708"/>
                  </a:cubicBezTo>
                  <a:lnTo>
                    <a:pt x="301" y="708"/>
                  </a:lnTo>
                  <a:cubicBezTo>
                    <a:pt x="323" y="708"/>
                    <a:pt x="341" y="690"/>
                    <a:pt x="341" y="669"/>
                  </a:cubicBezTo>
                  <a:lnTo>
                    <a:pt x="341" y="304"/>
                  </a:lnTo>
                  <a:lnTo>
                    <a:pt x="295" y="341"/>
                  </a:lnTo>
                  <a:lnTo>
                    <a:pt x="295" y="662"/>
                  </a:lnTo>
                  <a:lnTo>
                    <a:pt x="45" y="662"/>
                  </a:lnTo>
                  <a:lnTo>
                    <a:pt x="45" y="536"/>
                  </a:lnTo>
                  <a:cubicBezTo>
                    <a:pt x="58" y="541"/>
                    <a:pt x="72" y="543"/>
                    <a:pt x="86" y="543"/>
                  </a:cubicBezTo>
                  <a:cubicBezTo>
                    <a:pt x="150" y="543"/>
                    <a:pt x="203" y="491"/>
                    <a:pt x="203" y="427"/>
                  </a:cubicBezTo>
                  <a:cubicBezTo>
                    <a:pt x="203" y="362"/>
                    <a:pt x="150" y="310"/>
                    <a:pt x="86" y="310"/>
                  </a:cubicBezTo>
                  <a:cubicBezTo>
                    <a:pt x="72" y="310"/>
                    <a:pt x="58" y="313"/>
                    <a:pt x="45" y="318"/>
                  </a:cubicBezTo>
                  <a:lnTo>
                    <a:pt x="45" y="191"/>
                  </a:lnTo>
                  <a:lnTo>
                    <a:pt x="196" y="191"/>
                  </a:lnTo>
                  <a:lnTo>
                    <a:pt x="283" y="116"/>
                  </a:lnTo>
                  <a:lnTo>
                    <a:pt x="369" y="27"/>
                  </a:lnTo>
                  <a:cubicBezTo>
                    <a:pt x="351" y="0"/>
                    <a:pt x="310" y="18"/>
                    <a:pt x="310" y="18"/>
                  </a:cubicBezTo>
                  <a:lnTo>
                    <a:pt x="295" y="76"/>
                  </a:lnTo>
                  <a:cubicBezTo>
                    <a:pt x="277" y="59"/>
                    <a:pt x="242" y="73"/>
                    <a:pt x="242" y="73"/>
                  </a:cubicBezTo>
                  <a:lnTo>
                    <a:pt x="225" y="146"/>
                  </a:lnTo>
                  <a:lnTo>
                    <a:pt x="23" y="146"/>
                  </a:lnTo>
                  <a:cubicBezTo>
                    <a:pt x="10" y="146"/>
                    <a:pt x="0" y="156"/>
                    <a:pt x="0" y="168"/>
                  </a:cubicBezTo>
                  <a:lnTo>
                    <a:pt x="0" y="357"/>
                  </a:lnTo>
                  <a:cubicBezTo>
                    <a:pt x="0" y="363"/>
                    <a:pt x="3" y="375"/>
                    <a:pt x="16" y="38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177">
              <a:extLst>
                <a:ext uri="{FF2B5EF4-FFF2-40B4-BE49-F238E27FC236}">
                  <a16:creationId xmlns:a16="http://schemas.microsoft.com/office/drawing/2014/main" id="{5FB56FD5-45AE-533F-D407-6364A5BD5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0988" y="1901825"/>
              <a:ext cx="350838" cy="342900"/>
            </a:xfrm>
            <a:custGeom>
              <a:avLst/>
              <a:gdLst>
                <a:gd name="T0" fmla="*/ 380 w 459"/>
                <a:gd name="T1" fmla="*/ 128 h 450"/>
                <a:gd name="T2" fmla="*/ 255 w 459"/>
                <a:gd name="T3" fmla="*/ 231 h 450"/>
                <a:gd name="T4" fmla="*/ 254 w 459"/>
                <a:gd name="T5" fmla="*/ 0 h 450"/>
                <a:gd name="T6" fmla="*/ 174 w 459"/>
                <a:gd name="T7" fmla="*/ 58 h 450"/>
                <a:gd name="T8" fmla="*/ 55 w 459"/>
                <a:gd name="T9" fmla="*/ 242 h 450"/>
                <a:gd name="T10" fmla="*/ 0 w 459"/>
                <a:gd name="T11" fmla="*/ 262 h 450"/>
                <a:gd name="T12" fmla="*/ 0 w 459"/>
                <a:gd name="T13" fmla="*/ 450 h 450"/>
                <a:gd name="T14" fmla="*/ 148 w 459"/>
                <a:gd name="T15" fmla="*/ 450 h 450"/>
                <a:gd name="T16" fmla="*/ 220 w 459"/>
                <a:gd name="T17" fmla="*/ 418 h 450"/>
                <a:gd name="T18" fmla="*/ 319 w 459"/>
                <a:gd name="T19" fmla="*/ 317 h 450"/>
                <a:gd name="T20" fmla="*/ 445 w 459"/>
                <a:gd name="T21" fmla="*/ 209 h 450"/>
                <a:gd name="T22" fmla="*/ 459 w 459"/>
                <a:gd name="T23" fmla="*/ 178 h 450"/>
                <a:gd name="T24" fmla="*/ 445 w 459"/>
                <a:gd name="T25" fmla="*/ 141 h 450"/>
                <a:gd name="T26" fmla="*/ 380 w 459"/>
                <a:gd name="T27" fmla="*/ 12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9" h="450">
                  <a:moveTo>
                    <a:pt x="380" y="128"/>
                  </a:moveTo>
                  <a:lnTo>
                    <a:pt x="255" y="231"/>
                  </a:lnTo>
                  <a:lnTo>
                    <a:pt x="254" y="0"/>
                  </a:lnTo>
                  <a:lnTo>
                    <a:pt x="174" y="58"/>
                  </a:lnTo>
                  <a:lnTo>
                    <a:pt x="55" y="242"/>
                  </a:lnTo>
                  <a:lnTo>
                    <a:pt x="0" y="262"/>
                  </a:lnTo>
                  <a:lnTo>
                    <a:pt x="0" y="450"/>
                  </a:lnTo>
                  <a:lnTo>
                    <a:pt x="148" y="450"/>
                  </a:lnTo>
                  <a:cubicBezTo>
                    <a:pt x="186" y="450"/>
                    <a:pt x="204" y="436"/>
                    <a:pt x="220" y="418"/>
                  </a:cubicBezTo>
                  <a:lnTo>
                    <a:pt x="319" y="317"/>
                  </a:lnTo>
                  <a:lnTo>
                    <a:pt x="445" y="209"/>
                  </a:lnTo>
                  <a:cubicBezTo>
                    <a:pt x="454" y="202"/>
                    <a:pt x="459" y="190"/>
                    <a:pt x="459" y="178"/>
                  </a:cubicBezTo>
                  <a:cubicBezTo>
                    <a:pt x="459" y="165"/>
                    <a:pt x="455" y="152"/>
                    <a:pt x="445" y="141"/>
                  </a:cubicBezTo>
                  <a:cubicBezTo>
                    <a:pt x="428" y="120"/>
                    <a:pt x="401" y="110"/>
                    <a:pt x="380" y="12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178">
              <a:extLst>
                <a:ext uri="{FF2B5EF4-FFF2-40B4-BE49-F238E27FC236}">
                  <a16:creationId xmlns:a16="http://schemas.microsoft.com/office/drawing/2014/main" id="{E52F544C-7B41-903C-6D02-83CEE6762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075" y="1611313"/>
              <a:ext cx="349250" cy="342900"/>
            </a:xfrm>
            <a:custGeom>
              <a:avLst/>
              <a:gdLst>
                <a:gd name="T0" fmla="*/ 80 w 460"/>
                <a:gd name="T1" fmla="*/ 322 h 450"/>
                <a:gd name="T2" fmla="*/ 205 w 460"/>
                <a:gd name="T3" fmla="*/ 218 h 450"/>
                <a:gd name="T4" fmla="*/ 205 w 460"/>
                <a:gd name="T5" fmla="*/ 450 h 450"/>
                <a:gd name="T6" fmla="*/ 285 w 460"/>
                <a:gd name="T7" fmla="*/ 391 h 450"/>
                <a:gd name="T8" fmla="*/ 405 w 460"/>
                <a:gd name="T9" fmla="*/ 208 h 450"/>
                <a:gd name="T10" fmla="*/ 459 w 460"/>
                <a:gd name="T11" fmla="*/ 188 h 450"/>
                <a:gd name="T12" fmla="*/ 460 w 460"/>
                <a:gd name="T13" fmla="*/ 0 h 450"/>
                <a:gd name="T14" fmla="*/ 312 w 460"/>
                <a:gd name="T15" fmla="*/ 0 h 450"/>
                <a:gd name="T16" fmla="*/ 239 w 460"/>
                <a:gd name="T17" fmla="*/ 31 h 450"/>
                <a:gd name="T18" fmla="*/ 141 w 460"/>
                <a:gd name="T19" fmla="*/ 133 h 450"/>
                <a:gd name="T20" fmla="*/ 15 w 460"/>
                <a:gd name="T21" fmla="*/ 240 h 450"/>
                <a:gd name="T22" fmla="*/ 0 w 460"/>
                <a:gd name="T23" fmla="*/ 272 h 450"/>
                <a:gd name="T24" fmla="*/ 14 w 460"/>
                <a:gd name="T25" fmla="*/ 309 h 450"/>
                <a:gd name="T26" fmla="*/ 80 w 460"/>
                <a:gd name="T27" fmla="*/ 32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0" h="450">
                  <a:moveTo>
                    <a:pt x="80" y="322"/>
                  </a:moveTo>
                  <a:lnTo>
                    <a:pt x="205" y="218"/>
                  </a:lnTo>
                  <a:lnTo>
                    <a:pt x="205" y="450"/>
                  </a:lnTo>
                  <a:lnTo>
                    <a:pt x="285" y="391"/>
                  </a:lnTo>
                  <a:lnTo>
                    <a:pt x="405" y="208"/>
                  </a:lnTo>
                  <a:lnTo>
                    <a:pt x="459" y="188"/>
                  </a:lnTo>
                  <a:lnTo>
                    <a:pt x="460" y="0"/>
                  </a:lnTo>
                  <a:lnTo>
                    <a:pt x="312" y="0"/>
                  </a:lnTo>
                  <a:cubicBezTo>
                    <a:pt x="275" y="0"/>
                    <a:pt x="255" y="14"/>
                    <a:pt x="239" y="31"/>
                  </a:cubicBezTo>
                  <a:lnTo>
                    <a:pt x="141" y="133"/>
                  </a:lnTo>
                  <a:lnTo>
                    <a:pt x="15" y="240"/>
                  </a:lnTo>
                  <a:cubicBezTo>
                    <a:pt x="5" y="248"/>
                    <a:pt x="0" y="259"/>
                    <a:pt x="0" y="272"/>
                  </a:cubicBezTo>
                  <a:cubicBezTo>
                    <a:pt x="0" y="285"/>
                    <a:pt x="5" y="298"/>
                    <a:pt x="14" y="309"/>
                  </a:cubicBezTo>
                  <a:cubicBezTo>
                    <a:pt x="42" y="341"/>
                    <a:pt x="67" y="332"/>
                    <a:pt x="80" y="32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4249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200371-CD68-214C-AAC6-84E75952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Framework for Integrated Care (Community) - Principles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718104-603A-DA4F-963D-40219693A1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708" y="2087998"/>
            <a:ext cx="3564000" cy="1512001"/>
          </a:xfrm>
        </p:spPr>
        <p:txBody>
          <a:bodyPr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Every Interaction Matters: There is a focus first on building and supporting positive collaborative relationships.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 descr="Continuous development icon">
            <a:extLst>
              <a:ext uri="{FF2B5EF4-FFF2-40B4-BE49-F238E27FC236}">
                <a16:creationId xmlns:a16="http://schemas.microsoft.com/office/drawing/2014/main" id="{9CBF551C-A115-56C9-6CBE-3B9FD144C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90" y="1127727"/>
            <a:ext cx="1044820" cy="104482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66B15-0A75-6849-A48C-5A724D473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Children &amp; young people and the relationships they experience are at the centre of all care they receive through genuine co-production.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8CB92-898B-164D-ADBC-8791A717BD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Those spending most time with young people are the primary facilitators of change.  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2F9453-1CCF-D14B-BD3B-2162D8DC56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Positively influencing the day to day care is the basis of any intervention and the primary focus of support. 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E99C25-D635-D841-AB62-5A8107B133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6871" y="4650426"/>
            <a:ext cx="3564000" cy="1636959"/>
          </a:xfrm>
        </p:spPr>
        <p:txBody>
          <a:bodyPr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All behaviour is understandable in context; there is a focus on developing an understanding of each children &amp; young people's behaviours and needs based on their story (Formulation).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ECD22C-D858-224D-B01B-88D77F42BF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There is a commitment by all to build and sustain trauma informed organisations.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" name="Graphic 9" descr="Management with solid fill">
            <a:extLst>
              <a:ext uri="{FF2B5EF4-FFF2-40B4-BE49-F238E27FC236}">
                <a16:creationId xmlns:a16="http://schemas.microsoft.com/office/drawing/2014/main" id="{02D99125-0230-BB7C-8FAD-6605C0B89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2298" y="1192937"/>
            <a:ext cx="914400" cy="914400"/>
          </a:xfrm>
          <a:prstGeom prst="rect">
            <a:avLst/>
          </a:prstGeom>
        </p:spPr>
      </p:pic>
      <p:pic>
        <p:nvPicPr>
          <p:cNvPr id="16" name="Graphic 15" descr="Hospital with solid fill">
            <a:extLst>
              <a:ext uri="{FF2B5EF4-FFF2-40B4-BE49-F238E27FC236}">
                <a16:creationId xmlns:a16="http://schemas.microsoft.com/office/drawing/2014/main" id="{606FC35A-53AB-77E1-8206-94DDB6BCAC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18839" y="3713712"/>
            <a:ext cx="914400" cy="914400"/>
          </a:xfrm>
          <a:prstGeom prst="rect">
            <a:avLst/>
          </a:prstGeom>
        </p:spPr>
      </p:pic>
      <p:pic>
        <p:nvPicPr>
          <p:cNvPr id="18" name="Graphic 17" descr="Group of men with solid fill">
            <a:extLst>
              <a:ext uri="{FF2B5EF4-FFF2-40B4-BE49-F238E27FC236}">
                <a16:creationId xmlns:a16="http://schemas.microsoft.com/office/drawing/2014/main" id="{7B36153A-D78D-674E-589D-37423B075E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8045" y="1241440"/>
            <a:ext cx="914400" cy="914400"/>
          </a:xfrm>
          <a:prstGeom prst="rect">
            <a:avLst/>
          </a:prstGeom>
        </p:spPr>
      </p:pic>
      <p:pic>
        <p:nvPicPr>
          <p:cNvPr id="20" name="Graphic 19" descr="Doctor male with solid fill">
            <a:extLst>
              <a:ext uri="{FF2B5EF4-FFF2-40B4-BE49-F238E27FC236}">
                <a16:creationId xmlns:a16="http://schemas.microsoft.com/office/drawing/2014/main" id="{9E93982D-0F35-4CB8-C9C7-92E10F4546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54802" y="1207520"/>
            <a:ext cx="914400" cy="914400"/>
          </a:xfrm>
          <a:prstGeom prst="rect">
            <a:avLst/>
          </a:prstGeom>
        </p:spPr>
      </p:pic>
      <p:pic>
        <p:nvPicPr>
          <p:cNvPr id="24" name="Graphic 23" descr="Classroom with solid fill">
            <a:extLst>
              <a:ext uri="{FF2B5EF4-FFF2-40B4-BE49-F238E27FC236}">
                <a16:creationId xmlns:a16="http://schemas.microsoft.com/office/drawing/2014/main" id="{44A23B2F-A73E-2C66-7EF7-B71DA50973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61288" y="1207520"/>
            <a:ext cx="914400" cy="914400"/>
          </a:xfrm>
          <a:prstGeom prst="rect">
            <a:avLst/>
          </a:prstGeom>
        </p:spPr>
      </p:pic>
      <p:pic>
        <p:nvPicPr>
          <p:cNvPr id="26" name="Graphic 25" descr="Mental Health with solid fill">
            <a:extLst>
              <a:ext uri="{FF2B5EF4-FFF2-40B4-BE49-F238E27FC236}">
                <a16:creationId xmlns:a16="http://schemas.microsoft.com/office/drawing/2014/main" id="{E6C1BD82-8F4C-6CCB-68EB-354B8494F3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38800" y="3734867"/>
            <a:ext cx="914400" cy="914400"/>
          </a:xfrm>
          <a:prstGeom prst="rect">
            <a:avLst/>
          </a:prstGeom>
        </p:spPr>
      </p:pic>
      <p:pic>
        <p:nvPicPr>
          <p:cNvPr id="28" name="Graphic 27" descr="Users with solid fill">
            <a:extLst>
              <a:ext uri="{FF2B5EF4-FFF2-40B4-BE49-F238E27FC236}">
                <a16:creationId xmlns:a16="http://schemas.microsoft.com/office/drawing/2014/main" id="{F2A1F438-67C0-A166-9A65-78D4CAE4E3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72298" y="37511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5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83BBF89-4841-4B87-E014-8D64132DC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9735" y="116632"/>
            <a:ext cx="8460281" cy="5674790"/>
          </a:xfrm>
        </p:spPr>
      </p:pic>
    </p:spTree>
    <p:extLst>
      <p:ext uri="{BB962C8B-B14F-4D97-AF65-F5344CB8AC3E}">
        <p14:creationId xmlns:p14="http://schemas.microsoft.com/office/powerpoint/2010/main" val="3117478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1971-4AE9-9A40-A290-869B03D4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for Integrated Care (Community): Vanguards by region &amp; Integrated Care Board (ICB)</a:t>
            </a:r>
          </a:p>
        </p:txBody>
      </p:sp>
      <p:sp>
        <p:nvSpPr>
          <p:cNvPr id="3" name="Picture Placeholder 2" descr="Picture placeholder">
            <a:extLst>
              <a:ext uri="{FF2B5EF4-FFF2-40B4-BE49-F238E27FC236}">
                <a16:creationId xmlns:a16="http://schemas.microsoft.com/office/drawing/2014/main" id="{C6A18307-8E77-2048-ABB4-CA9883344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picture containing map">
            <a:extLst>
              <a:ext uri="{FF2B5EF4-FFF2-40B4-BE49-F238E27FC236}">
                <a16:creationId xmlns:a16="http://schemas.microsoft.com/office/drawing/2014/main" id="{ADEABD16-637C-95C0-6375-8169C8782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A9E2182-51ED-2736-91D5-BBA53B2D3D20}"/>
              </a:ext>
            </a:extLst>
          </p:cNvPr>
          <p:cNvSpPr/>
          <p:nvPr/>
        </p:nvSpPr>
        <p:spPr>
          <a:xfrm>
            <a:off x="7968208" y="1268760"/>
            <a:ext cx="1800200" cy="115212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0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85" y="92831"/>
            <a:ext cx="10515600" cy="127323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Newcastle and Gateshead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709F70-AEA9-AAA9-DE11-4B36C6152802}"/>
              </a:ext>
            </a:extLst>
          </p:cNvPr>
          <p:cNvGrpSpPr/>
          <p:nvPr/>
        </p:nvGrpSpPr>
        <p:grpSpPr>
          <a:xfrm>
            <a:off x="1667508" y="980728"/>
            <a:ext cx="8856984" cy="4581128"/>
            <a:chOff x="1137169" y="1548280"/>
            <a:chExt cx="11054831" cy="5376381"/>
          </a:xfrm>
        </p:grpSpPr>
        <p:pic>
          <p:nvPicPr>
            <p:cNvPr id="2052" name="Picture 4" descr="Tyne and Wear within England">
              <a:extLst>
                <a:ext uri="{FF2B5EF4-FFF2-40B4-BE49-F238E27FC236}">
                  <a16:creationId xmlns:a16="http://schemas.microsoft.com/office/drawing/2014/main" id="{567B99BC-034D-5C63-D108-693A543958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169" y="2165769"/>
              <a:ext cx="3490722" cy="4237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25C3D1E-FA31-571D-8C7F-8AA9FC0229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49817" y="2283520"/>
              <a:ext cx="4836621" cy="528624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7B84294-4DE1-ED63-E9E7-2E87536AC351}"/>
                </a:ext>
              </a:extLst>
            </p:cNvPr>
            <p:cNvCxnSpPr>
              <a:cxnSpLocks/>
            </p:cNvCxnSpPr>
            <p:nvPr/>
          </p:nvCxnSpPr>
          <p:spPr>
            <a:xfrm>
              <a:off x="3279042" y="2944598"/>
              <a:ext cx="3141636" cy="2559492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C3ABC46-F406-A666-3038-CFB00301E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4" b="89916" l="7386" r="90000">
                          <a14:foregroundMark x1="23523" y1="40196" x2="24886" y2="37395"/>
                          <a14:foregroundMark x1="18977" y1="52101" x2="12614" y2="45658"/>
                          <a14:foregroundMark x1="11591" y1="52101" x2="8523" y2="52941"/>
                          <a14:foregroundMark x1="7386" y1="53501" x2="18295" y2="55182"/>
                          <a14:foregroundMark x1="29659" y1="16667" x2="34091" y2="12885"/>
                          <a14:backgroundMark x1="66477" y1="51821" x2="79773" y2="42997"/>
                          <a14:backgroundMark x1="70227" y1="18627" x2="70114" y2="15266"/>
                          <a14:backgroundMark x1="62614" y1="22409" x2="65682" y2="26611"/>
                          <a14:backgroundMark x1="43750" y1="24510" x2="46932" y2="17787"/>
                          <a14:backgroundMark x1="86705" y1="63725" x2="82955" y2="60644"/>
                          <a14:backgroundMark x1="73295" y1="79272" x2="82045" y2="77731"/>
                          <a14:backgroundMark x1="82045" y1="77731" x2="82159" y2="7773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65648" y="1548280"/>
              <a:ext cx="6626352" cy="537638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5FACCA4-88AC-0D3A-8E09-40C3F04ED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25964"/>
            <a:stretch/>
          </p:blipFill>
          <p:spPr>
            <a:xfrm>
              <a:off x="10358310" y="2635535"/>
              <a:ext cx="1588944" cy="267418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A66A05D-ABB9-3BA3-4DDE-E6527874AE62}"/>
                </a:ext>
              </a:extLst>
            </p:cNvPr>
            <p:cNvSpPr txBox="1"/>
            <p:nvPr/>
          </p:nvSpPr>
          <p:spPr>
            <a:xfrm>
              <a:off x="6754389" y="6473271"/>
              <a:ext cx="3402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Indices of Deprivation Map,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273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96" y="313183"/>
            <a:ext cx="10515600" cy="127323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Newcastle Demographics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B15B5B-B5F6-1DD3-B28D-559DCA98C6EA}"/>
              </a:ext>
            </a:extLst>
          </p:cNvPr>
          <p:cNvSpPr/>
          <p:nvPr/>
        </p:nvSpPr>
        <p:spPr>
          <a:xfrm>
            <a:off x="3199913" y="2208930"/>
            <a:ext cx="5495712" cy="131609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under the age of 18 years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CE1DFA-033C-E819-E1A4-2E9CB86FFC43}"/>
              </a:ext>
            </a:extLst>
          </p:cNvPr>
          <p:cNvSpPr/>
          <p:nvPr/>
        </p:nvSpPr>
        <p:spPr>
          <a:xfrm>
            <a:off x="580065" y="4035994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on Child in Need plans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571CF7-980B-6BD1-6AD5-40CB069955DC}"/>
              </a:ext>
            </a:extLst>
          </p:cNvPr>
          <p:cNvSpPr/>
          <p:nvPr/>
        </p:nvSpPr>
        <p:spPr>
          <a:xfrm>
            <a:off x="3484198" y="4035994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on Child Protection plans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AE7F54-E665-6CCB-B6B3-E987DA30ECE1}"/>
              </a:ext>
            </a:extLst>
          </p:cNvPr>
          <p:cNvSpPr/>
          <p:nvPr/>
        </p:nvSpPr>
        <p:spPr>
          <a:xfrm>
            <a:off x="9240612" y="4017361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to YJS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32F0AE-C960-FEDC-B368-D0070EA8BFAF}"/>
              </a:ext>
            </a:extLst>
          </p:cNvPr>
          <p:cNvSpPr/>
          <p:nvPr/>
        </p:nvSpPr>
        <p:spPr>
          <a:xfrm>
            <a:off x="6489335" y="4037097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Cared-for Children and young people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65695-AF0C-D3B8-F088-046B19AC315D}"/>
              </a:ext>
            </a:extLst>
          </p:cNvPr>
          <p:cNvSpPr/>
          <p:nvPr/>
        </p:nvSpPr>
        <p:spPr>
          <a:xfrm>
            <a:off x="9946640" y="4265544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130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5860AE-EDEC-B884-38F7-5D23572FDB27}"/>
              </a:ext>
            </a:extLst>
          </p:cNvPr>
          <p:cNvSpPr/>
          <p:nvPr/>
        </p:nvSpPr>
        <p:spPr>
          <a:xfrm>
            <a:off x="7087265" y="4371989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600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7A0AD1-E575-4978-3691-73CAC127CFDE}"/>
              </a:ext>
            </a:extLst>
          </p:cNvPr>
          <p:cNvSpPr/>
          <p:nvPr/>
        </p:nvSpPr>
        <p:spPr>
          <a:xfrm>
            <a:off x="4138175" y="4334424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465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2C212C-7925-796F-BC7D-C63ECCEAFDE7}"/>
              </a:ext>
            </a:extLst>
          </p:cNvPr>
          <p:cNvSpPr/>
          <p:nvPr/>
        </p:nvSpPr>
        <p:spPr>
          <a:xfrm>
            <a:off x="1242392" y="4254430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858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68E384-1043-9D7F-2271-AC977BAC2744}"/>
              </a:ext>
            </a:extLst>
          </p:cNvPr>
          <p:cNvSpPr/>
          <p:nvPr/>
        </p:nvSpPr>
        <p:spPr>
          <a:xfrm>
            <a:off x="4931000" y="2266772"/>
            <a:ext cx="20335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62,900 </a:t>
            </a:r>
          </a:p>
        </p:txBody>
      </p:sp>
    </p:spTree>
    <p:extLst>
      <p:ext uri="{BB962C8B-B14F-4D97-AF65-F5344CB8AC3E}">
        <p14:creationId xmlns:p14="http://schemas.microsoft.com/office/powerpoint/2010/main" val="2781665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96" y="313183"/>
            <a:ext cx="10515600" cy="127323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Gateshead Demographics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B15B5B-B5F6-1DD3-B28D-559DCA98C6EA}"/>
              </a:ext>
            </a:extLst>
          </p:cNvPr>
          <p:cNvSpPr/>
          <p:nvPr/>
        </p:nvSpPr>
        <p:spPr>
          <a:xfrm>
            <a:off x="3199913" y="2208930"/>
            <a:ext cx="5495712" cy="131609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under the age of 18 years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CE1DFA-033C-E819-E1A4-2E9CB86FFC43}"/>
              </a:ext>
            </a:extLst>
          </p:cNvPr>
          <p:cNvSpPr/>
          <p:nvPr/>
        </p:nvSpPr>
        <p:spPr>
          <a:xfrm>
            <a:off x="580065" y="4035994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on Child in Need plans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571CF7-980B-6BD1-6AD5-40CB069955DC}"/>
              </a:ext>
            </a:extLst>
          </p:cNvPr>
          <p:cNvSpPr/>
          <p:nvPr/>
        </p:nvSpPr>
        <p:spPr>
          <a:xfrm>
            <a:off x="3484198" y="4035994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on Child Protection plans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AE7F54-E665-6CCB-B6B3-E987DA30ECE1}"/>
              </a:ext>
            </a:extLst>
          </p:cNvPr>
          <p:cNvSpPr/>
          <p:nvPr/>
        </p:nvSpPr>
        <p:spPr>
          <a:xfrm>
            <a:off x="9240612" y="4017361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and young people open to YJS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32F0AE-C960-FEDC-B368-D0070EA8BFAF}"/>
              </a:ext>
            </a:extLst>
          </p:cNvPr>
          <p:cNvSpPr/>
          <p:nvPr/>
        </p:nvSpPr>
        <p:spPr>
          <a:xfrm>
            <a:off x="6489335" y="4037097"/>
            <a:ext cx="2316304" cy="234561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Cared-for Children and young people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65695-AF0C-D3B8-F088-046B19AC315D}"/>
              </a:ext>
            </a:extLst>
          </p:cNvPr>
          <p:cNvSpPr/>
          <p:nvPr/>
        </p:nvSpPr>
        <p:spPr>
          <a:xfrm>
            <a:off x="9946639" y="4265544"/>
            <a:ext cx="9637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5860AE-EDEC-B884-38F7-5D23572FDB27}"/>
              </a:ext>
            </a:extLst>
          </p:cNvPr>
          <p:cNvSpPr/>
          <p:nvPr/>
        </p:nvSpPr>
        <p:spPr>
          <a:xfrm>
            <a:off x="7087265" y="4371989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510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7A0AD1-E575-4978-3691-73CAC127CFDE}"/>
              </a:ext>
            </a:extLst>
          </p:cNvPr>
          <p:cNvSpPr/>
          <p:nvPr/>
        </p:nvSpPr>
        <p:spPr>
          <a:xfrm>
            <a:off x="4138175" y="4334424"/>
            <a:ext cx="9637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257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2C212C-7925-796F-BC7D-C63ECCEAFDE7}"/>
              </a:ext>
            </a:extLst>
          </p:cNvPr>
          <p:cNvSpPr/>
          <p:nvPr/>
        </p:nvSpPr>
        <p:spPr>
          <a:xfrm>
            <a:off x="1112549" y="4254430"/>
            <a:ext cx="1223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1520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68E384-1043-9D7F-2271-AC977BAC2744}"/>
              </a:ext>
            </a:extLst>
          </p:cNvPr>
          <p:cNvSpPr/>
          <p:nvPr/>
        </p:nvSpPr>
        <p:spPr>
          <a:xfrm>
            <a:off x="4931000" y="2266772"/>
            <a:ext cx="20335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39,319 </a:t>
            </a:r>
          </a:p>
        </p:txBody>
      </p:sp>
    </p:spTree>
    <p:extLst>
      <p:ext uri="{BB962C8B-B14F-4D97-AF65-F5344CB8AC3E}">
        <p14:creationId xmlns:p14="http://schemas.microsoft.com/office/powerpoint/2010/main" val="3787435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Teams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7740-248B-4415-C994-982C2B901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438728" cy="4277071"/>
          </a:xfrm>
        </p:spPr>
        <p:txBody>
          <a:bodyPr>
            <a:normAutofit fontScale="92500" lnSpcReduction="20000"/>
          </a:bodyPr>
          <a:lstStyle/>
          <a:p>
            <a:r>
              <a:rPr lang="en-GB" sz="32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Developed in partnership between Newcastle &amp; Gateshead Councils and CNTW</a:t>
            </a:r>
          </a:p>
          <a:p>
            <a:endParaRPr lang="en-GB" sz="3200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Psychology, Speech and Language Therapy, Occupational Therapy &amp; Advanced Practitioners</a:t>
            </a:r>
          </a:p>
          <a:p>
            <a:endParaRPr lang="en-GB" sz="3200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Embedded into Children in Care teams, Youth Justice, Contextual Safeguarding and Residential Care</a:t>
            </a:r>
          </a:p>
          <a:p>
            <a:endParaRPr lang="en-GB" sz="3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6C43350-A1A5-852B-871C-9C430D2DB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092" y="1600201"/>
            <a:ext cx="1737360" cy="90644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D13FE63B-4C90-EE46-A308-E0032A6CB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092" y="2351173"/>
            <a:ext cx="1737360" cy="1737360"/>
          </a:xfrm>
          <a:prstGeom prst="rect">
            <a:avLst/>
          </a:prstGeom>
        </p:spPr>
      </p:pic>
      <p:pic>
        <p:nvPicPr>
          <p:cNvPr id="6" name="Picture 5" descr="A group of colorful hand prints&#10;&#10;Description automatically generated with low confidence">
            <a:extLst>
              <a:ext uri="{FF2B5EF4-FFF2-40B4-BE49-F238E27FC236}">
                <a16:creationId xmlns:a16="http://schemas.microsoft.com/office/drawing/2014/main" id="{70D1DB5E-1E42-FC3A-5207-99A4265B04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071" y="3933056"/>
            <a:ext cx="1737381" cy="158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82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134C8-F223-D5B3-6841-C86912B8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Trusting Hands ‘connected teams’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37392-E707-1E55-9514-DC1E5FB6B9FD}"/>
              </a:ext>
            </a:extLst>
          </p:cNvPr>
          <p:cNvSpPr txBox="1"/>
          <p:nvPr/>
        </p:nvSpPr>
        <p:spPr>
          <a:xfrm>
            <a:off x="838200" y="1825625"/>
            <a:ext cx="53933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Fostering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Kinship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Residential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Children in our care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Care Experienced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Youth Justice Service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Contextual Safeguarding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core offer is also available to care teams around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subject to local authority care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supported via other Children’s Services teams (e.g., Disabled Children’s Team or Safeguarding).</a:t>
            </a:r>
          </a:p>
        </p:txBody>
      </p:sp>
      <p:pic>
        <p:nvPicPr>
          <p:cNvPr id="4" name="Content Placeholder 3" descr="A logo with colorful hand prints&#10;&#10;Description automatically generated">
            <a:extLst>
              <a:ext uri="{FF2B5EF4-FFF2-40B4-BE49-F238E27FC236}">
                <a16:creationId xmlns:a16="http://schemas.microsoft.com/office/drawing/2014/main" id="{51A786FA-E334-02D1-FE1D-B66621834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" r="3965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8132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Key interventions</a:t>
            </a:r>
            <a:endParaRPr lang="en-GB" b="1" dirty="0">
              <a:solidFill>
                <a:srgbClr val="005EB8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7740-248B-4415-C994-982C2B901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Consultation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Understanding the Story (Trauma-Informed Formulation / Enhanced Case Management)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Scaffolding and supervision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Reflective Practice 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Contributions to multiagency care and risk planning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Liaison with multiagency partners</a:t>
            </a:r>
          </a:p>
          <a:p>
            <a:r>
              <a:rPr lang="en-GB" sz="30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Strategic and organisational influence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389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B39486-3D7A-885B-9BD3-0A962A665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585988"/>
              </p:ext>
            </p:extLst>
          </p:nvPr>
        </p:nvGraphicFramePr>
        <p:xfrm>
          <a:off x="2262783" y="913157"/>
          <a:ext cx="7666434" cy="5031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2EE9B7B-7206-5F43-79AF-0EFBCEF155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7653" y="477998"/>
            <a:ext cx="2279866" cy="2084449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973D491-2AE8-2FAA-797A-F8AAC50BB880}"/>
              </a:ext>
            </a:extLst>
          </p:cNvPr>
          <p:cNvCxnSpPr/>
          <p:nvPr/>
        </p:nvCxnSpPr>
        <p:spPr>
          <a:xfrm>
            <a:off x="6201530" y="913154"/>
            <a:ext cx="3833217" cy="503168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ED2FFB-6A19-A383-0868-6B4A9BDDD682}"/>
              </a:ext>
            </a:extLst>
          </p:cNvPr>
          <p:cNvCxnSpPr/>
          <p:nvPr/>
        </p:nvCxnSpPr>
        <p:spPr>
          <a:xfrm flipH="1">
            <a:off x="2117001" y="913154"/>
            <a:ext cx="3833217" cy="503168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706702F-55D8-102C-759B-BDD301F3FAD8}"/>
              </a:ext>
            </a:extLst>
          </p:cNvPr>
          <p:cNvSpPr txBox="1"/>
          <p:nvPr/>
        </p:nvSpPr>
        <p:spPr>
          <a:xfrm rot="3166807">
            <a:off x="6369352" y="3057935"/>
            <a:ext cx="40072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FF560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Foundations for Attachment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8EC3D2-0A8E-BD61-EBC6-634A15A6D89F}"/>
              </a:ext>
            </a:extLst>
          </p:cNvPr>
          <p:cNvSpPr txBox="1"/>
          <p:nvPr/>
        </p:nvSpPr>
        <p:spPr>
          <a:xfrm rot="18432560">
            <a:off x="2047446" y="2947700"/>
            <a:ext cx="36741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FF560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Reflective Practice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282AE29-B969-4271-5F7A-C8335461FE1A}"/>
              </a:ext>
            </a:extLst>
          </p:cNvPr>
          <p:cNvCxnSpPr/>
          <p:nvPr/>
        </p:nvCxnSpPr>
        <p:spPr>
          <a:xfrm>
            <a:off x="2262783" y="6022811"/>
            <a:ext cx="766643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7A2A194-B009-3138-5028-C0AE17871965}"/>
              </a:ext>
            </a:extLst>
          </p:cNvPr>
          <p:cNvSpPr txBox="1"/>
          <p:nvPr/>
        </p:nvSpPr>
        <p:spPr>
          <a:xfrm>
            <a:off x="2417099" y="6022811"/>
            <a:ext cx="73578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FF560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Supporting Trauma-Informed Systemic Thinking</a:t>
            </a:r>
          </a:p>
        </p:txBody>
      </p:sp>
    </p:spTree>
    <p:extLst>
      <p:ext uri="{BB962C8B-B14F-4D97-AF65-F5344CB8AC3E}">
        <p14:creationId xmlns:p14="http://schemas.microsoft.com/office/powerpoint/2010/main" val="3139895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Organisational support</a:t>
            </a:r>
            <a:endParaRPr lang="en-GB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F804366A-9166-2920-4DFB-E915256153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917745"/>
              </p:ext>
            </p:extLst>
          </p:nvPr>
        </p:nvGraphicFramePr>
        <p:xfrm>
          <a:off x="1487488" y="1694451"/>
          <a:ext cx="9511711" cy="3469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4926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Interfacing services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52CA36-6396-427B-C616-59E3802C6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100" y="1844824"/>
            <a:ext cx="11673799" cy="2952328"/>
          </a:xfrm>
        </p:spPr>
      </p:pic>
    </p:spTree>
    <p:extLst>
      <p:ext uri="{BB962C8B-B14F-4D97-AF65-F5344CB8AC3E}">
        <p14:creationId xmlns:p14="http://schemas.microsoft.com/office/powerpoint/2010/main" val="996319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695986-F69E-142C-987B-7BCBBF58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One Activity (2020/4)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ECAFD-64EE-28E0-84A6-25E05DC8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rgbClr val="71DB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Trusting Hands &amp; Future Focus</a:t>
            </a:r>
          </a:p>
        </p:txBody>
      </p:sp>
    </p:spTree>
    <p:extLst>
      <p:ext uri="{BB962C8B-B14F-4D97-AF65-F5344CB8AC3E}">
        <p14:creationId xmlns:p14="http://schemas.microsoft.com/office/powerpoint/2010/main" val="2224977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Referrals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EC420EC9-B0DB-CC93-C64F-B31A489147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444745"/>
              </p:ext>
            </p:extLst>
          </p:nvPr>
        </p:nvGraphicFramePr>
        <p:xfrm>
          <a:off x="2207568" y="1196752"/>
          <a:ext cx="8376920" cy="4804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5DD2C22-95DD-16CE-E206-BFD301DD552A}"/>
              </a:ext>
            </a:extLst>
          </p:cNvPr>
          <p:cNvSpPr txBox="1"/>
          <p:nvPr/>
        </p:nvSpPr>
        <p:spPr>
          <a:xfrm>
            <a:off x="8883005" y="5373216"/>
            <a:ext cx="340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Total number of referrals: 341</a:t>
            </a:r>
          </a:p>
        </p:txBody>
      </p:sp>
    </p:spTree>
    <p:extLst>
      <p:ext uri="{BB962C8B-B14F-4D97-AF65-F5344CB8AC3E}">
        <p14:creationId xmlns:p14="http://schemas.microsoft.com/office/powerpoint/2010/main" val="3076672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40569D-2205-8E08-F205-BC723D039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220920"/>
              </p:ext>
            </p:extLst>
          </p:nvPr>
        </p:nvGraphicFramePr>
        <p:xfrm>
          <a:off x="1724025" y="1160476"/>
          <a:ext cx="8743950" cy="4663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898D9B-3055-6F9A-8F54-879A67B2D38B}"/>
              </a:ext>
            </a:extLst>
          </p:cNvPr>
          <p:cNvSpPr txBox="1"/>
          <p:nvPr/>
        </p:nvSpPr>
        <p:spPr>
          <a:xfrm>
            <a:off x="8616280" y="5457804"/>
            <a:ext cx="374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Total number of consultations: 861</a:t>
            </a:r>
          </a:p>
        </p:txBody>
      </p:sp>
    </p:spTree>
    <p:extLst>
      <p:ext uri="{BB962C8B-B14F-4D97-AF65-F5344CB8AC3E}">
        <p14:creationId xmlns:p14="http://schemas.microsoft.com/office/powerpoint/2010/main" val="1763905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Formulations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0E6E7F47-DF52-797F-692D-CA282C760B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796938"/>
              </p:ext>
            </p:extLst>
          </p:nvPr>
        </p:nvGraphicFramePr>
        <p:xfrm>
          <a:off x="838200" y="1340768"/>
          <a:ext cx="10515600" cy="5024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F5EE96-50F6-6BC6-169D-902532873C62}"/>
              </a:ext>
            </a:extLst>
          </p:cNvPr>
          <p:cNvSpPr txBox="1"/>
          <p:nvPr/>
        </p:nvSpPr>
        <p:spPr>
          <a:xfrm>
            <a:off x="8695704" y="5445224"/>
            <a:ext cx="349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Total number of formulations: 72</a:t>
            </a:r>
          </a:p>
        </p:txBody>
      </p:sp>
    </p:spTree>
    <p:extLst>
      <p:ext uri="{BB962C8B-B14F-4D97-AF65-F5344CB8AC3E}">
        <p14:creationId xmlns:p14="http://schemas.microsoft.com/office/powerpoint/2010/main" val="45480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Reflective Practice</a:t>
            </a: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CFA3B733-358F-1172-9A42-291EEAFDEC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512335"/>
              </p:ext>
            </p:extLst>
          </p:nvPr>
        </p:nvGraphicFramePr>
        <p:xfrm>
          <a:off x="4566032" y="980581"/>
          <a:ext cx="7644447" cy="507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E157E30-3C42-9DA8-6073-5BF1A95B2F1B}"/>
              </a:ext>
            </a:extLst>
          </p:cNvPr>
          <p:cNvSpPr txBox="1"/>
          <p:nvPr/>
        </p:nvSpPr>
        <p:spPr>
          <a:xfrm>
            <a:off x="7464152" y="5445224"/>
            <a:ext cx="5003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Total number of reflective practice sessions: 94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B79CCA-4C08-714F-4F4D-53D8BDCB51F7}"/>
              </a:ext>
            </a:extLst>
          </p:cNvPr>
          <p:cNvSpPr txBox="1">
            <a:spLocks/>
          </p:cNvSpPr>
          <p:nvPr/>
        </p:nvSpPr>
        <p:spPr>
          <a:xfrm>
            <a:off x="838200" y="1773250"/>
            <a:ext cx="5648960" cy="4117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Reflective Practice is offered to a range of professionals including: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Residential care home managers and deputy managers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Residential care home staff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Child Social Worker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Social Work Managers 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Foster carers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Supervising Social Work Managers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YJS managers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YJS workers</a:t>
            </a:r>
          </a:p>
        </p:txBody>
      </p:sp>
    </p:spTree>
    <p:extLst>
      <p:ext uri="{BB962C8B-B14F-4D97-AF65-F5344CB8AC3E}">
        <p14:creationId xmlns:p14="http://schemas.microsoft.com/office/powerpoint/2010/main" val="216142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559D-B5E7-8C8F-1AAB-CC25D0D3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308744"/>
            <a:ext cx="10515600" cy="1273233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rgbClr val="005EB8"/>
                </a:solidFill>
              </a:rPr>
              <a:t>Foundations For Attachment (FFA) Attendees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157E30-3C42-9DA8-6073-5BF1A95B2F1B}"/>
              </a:ext>
            </a:extLst>
          </p:cNvPr>
          <p:cNvSpPr txBox="1"/>
          <p:nvPr/>
        </p:nvSpPr>
        <p:spPr>
          <a:xfrm>
            <a:off x="5514975" y="5517232"/>
            <a:ext cx="720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Total number of attendees in FFA sessions over 6x 6-week courses: 49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B84734A-EBF7-8452-328F-1379D24FD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562636"/>
              </p:ext>
            </p:extLst>
          </p:nvPr>
        </p:nvGraphicFramePr>
        <p:xfrm>
          <a:off x="-29365" y="1412776"/>
          <a:ext cx="9697720" cy="4645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2442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695986-F69E-142C-987B-7BCBBF58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ECAFD-64EE-28E0-84A6-25E05DC8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rgbClr val="71DB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Trusting Hands &amp; Future Focus</a:t>
            </a:r>
          </a:p>
        </p:txBody>
      </p:sp>
    </p:spTree>
    <p:extLst>
      <p:ext uri="{BB962C8B-B14F-4D97-AF65-F5344CB8AC3E}">
        <p14:creationId xmlns:p14="http://schemas.microsoft.com/office/powerpoint/2010/main" val="2531151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47A3E-3669-5F3E-4B6E-A78C5F24F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Formulation feedback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35A2E0-AE6F-D631-07DF-2FFEB7A2734A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Wilcoxon Signed Ranks test were used to examine pre- and post- formulation scores on staff experiences of attending a formulation meeting. The findings from 200 attendees indicated that there were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post-formulation improvements across all domains measured. The domains included improvements in the following: </a:t>
            </a:r>
          </a:p>
          <a:p>
            <a:pPr marL="0" indent="0" algn="just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13333,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&lt;.001,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effect size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= 0.97)</a:t>
            </a:r>
          </a:p>
          <a:p>
            <a:pPr algn="just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working with the young person (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9831,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&lt;.001,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effect size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= 0.94)</a:t>
            </a:r>
          </a:p>
          <a:p>
            <a:pPr algn="just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1654,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&lt;.001,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effect size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= 0.59)</a:t>
            </a:r>
          </a:p>
          <a:p>
            <a:pPr algn="just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 behaviours (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12583,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&lt;.001,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effect size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= 0.93)</a:t>
            </a:r>
          </a:p>
          <a:p>
            <a:pPr algn="just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Satisfaction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with the plan (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11429,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&lt;.001,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effect size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= 0.92)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471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6814-72C2-3984-F357-4DF695DB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Anonymous c</a:t>
            </a:r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ase example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7740-248B-4415-C994-982C2B901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614192" cy="4525963"/>
          </a:xfrm>
        </p:spPr>
        <p:txBody>
          <a:bodyPr/>
          <a:lstStyle/>
          <a:p>
            <a:pPr marL="0" indent="0">
              <a:buNone/>
            </a:pPr>
            <a:r>
              <a:rPr lang="en-GB" sz="32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Frequency of missing intervals by risk level </a:t>
            </a:r>
            <a:endParaRPr lang="en-GB" sz="3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58819-D37D-AD99-53D1-E354290BD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00" y="1600201"/>
            <a:ext cx="7577985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15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EE57D-58C7-DAA6-7DA9-A7DBD03D1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implications – All services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DED805-54F4-79AE-F8E3-80F16D1AAA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567962"/>
              </p:ext>
            </p:extLst>
          </p:nvPr>
        </p:nvGraphicFramePr>
        <p:xfrm>
          <a:off x="838200" y="2985122"/>
          <a:ext cx="105156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65423173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2455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Time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Approximate cost of missing episodes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0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April 2022 – September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£52.8K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70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October 2022 – March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£516K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91633"/>
                  </a:ext>
                </a:extLst>
              </a:tr>
              <a:tr h="332956">
                <a:tc>
                  <a:txBody>
                    <a:bodyPr/>
                    <a:lstStyle/>
                    <a:p>
                      <a:r>
                        <a:rPr lang="en-GB" dirty="0"/>
                        <a:t>April 2023 – October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£568K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47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132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3713-2BCB-A907-7101-E54CA711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>
                <a:solidFill>
                  <a:srgbClr val="005EB8"/>
                </a:solidFill>
              </a:rPr>
              <a:t>Anonymous case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51C46-A032-8602-C690-8A6C6D94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308"/>
            <a:ext cx="10972800" cy="4525963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6yo Child In Our Care with significant history of developmental trauma.</a:t>
            </a:r>
          </a:p>
          <a:p>
            <a:r>
              <a:rPr lang="en-GB" sz="2400" dirty="0">
                <a:solidFill>
                  <a:srgbClr val="002060"/>
                </a:solidFill>
              </a:rPr>
              <a:t>Three placement moves in 6 months. </a:t>
            </a:r>
          </a:p>
          <a:p>
            <a:r>
              <a:rPr lang="en-GB" sz="2400" dirty="0">
                <a:solidFill>
                  <a:srgbClr val="002060"/>
                </a:solidFill>
              </a:rPr>
              <a:t>Residential placement search commenced August 2023. Agreement to prioritise foster placement searches for 8 months. </a:t>
            </a:r>
          </a:p>
          <a:p>
            <a:r>
              <a:rPr lang="en-GB" sz="2400" dirty="0">
                <a:solidFill>
                  <a:srgbClr val="002060"/>
                </a:solidFill>
              </a:rPr>
              <a:t>Support provided to foster carer: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Foundations for attachment therapeutic parenting programme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‘Understanding the story’ multiagency formulation and dynamic reviews 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Initial weekly support calls (later reduced in frequency)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Support to the system to manage education move 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Further consultation and guidance to social worker </a:t>
            </a:r>
          </a:p>
          <a:p>
            <a:pPr lvl="1"/>
            <a:r>
              <a:rPr lang="en-GB" sz="2000" dirty="0">
                <a:solidFill>
                  <a:srgbClr val="002060"/>
                </a:solidFill>
              </a:rPr>
              <a:t>Placement has been maintained for 11 months (18 months in total). Child’s presentation has significantly improved due to the stability and safety offered. </a:t>
            </a:r>
          </a:p>
          <a:p>
            <a:pPr lvl="1"/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413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BEB8-05FD-118E-5ED0-476E79471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5EB8"/>
                </a:solidFill>
              </a:rPr>
              <a:t>Financial implications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AB5B74B-4934-EC2F-E950-469083A56F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282491"/>
              </p:ext>
            </p:extLst>
          </p:nvPr>
        </p:nvGraphicFramePr>
        <p:xfrm>
          <a:off x="838203" y="2316480"/>
          <a:ext cx="1051559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19251881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05501660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383060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Foster Carer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Therapeutic Residential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7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Weekly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Level 4  - £453 (plus allowances)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03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 cost (11 months)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£19, 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£220,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97771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CA888FB-6BFF-E612-8669-6F7EADD9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737503"/>
              </p:ext>
            </p:extLst>
          </p:nvPr>
        </p:nvGraphicFramePr>
        <p:xfrm>
          <a:off x="2032000" y="4132169"/>
          <a:ext cx="8128000" cy="370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3900068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54484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 saving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£200,068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769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848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5DFF6-A14E-9281-19FD-81B9FC2E9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Questions, comments or reflections?</a:t>
            </a:r>
            <a:br>
              <a:rPr lang="en-GB" sz="4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BE7CD2-FFD9-315D-9360-40F9BD906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Thank you for listening</a:t>
            </a:r>
          </a:p>
        </p:txBody>
      </p:sp>
      <p:pic>
        <p:nvPicPr>
          <p:cNvPr id="14" name="Picture 13" descr="Head outline and magnifying glass">
            <a:extLst>
              <a:ext uri="{FF2B5EF4-FFF2-40B4-BE49-F238E27FC236}">
                <a16:creationId xmlns:a16="http://schemas.microsoft.com/office/drawing/2014/main" id="{5E3AA915-CA1D-4FAE-6084-268A7FC79F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1337736"/>
            <a:ext cx="5904656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75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5DFF6-A14E-9281-19FD-81B9FC2E9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400" b="1" kern="1200" dirty="0">
                <a:solidFill>
                  <a:srgbClr val="005E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br>
              <a:rPr lang="en-GB" sz="4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CCC51-9933-17C3-EEE3-1D600A452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052736"/>
            <a:ext cx="11103024" cy="46392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Trusting Hands Gateshead</a:t>
            </a: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TrustingHands@Gateshead.gov.uk</a:t>
            </a:r>
            <a:endParaRPr lang="en-US" sz="2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 Aisling Martin, Consultant Clinical Psychologist</a:t>
            </a: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26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AislingMartin@Gateshead.gov.uk</a:t>
            </a:r>
            <a:endParaRPr lang="en-US" sz="2600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900" b="1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9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Future Focus Newcastle</a:t>
            </a: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Futurefocusfostercare@newcastle.gov.uk</a:t>
            </a:r>
            <a:endParaRPr lang="en-US" sz="26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 Tim Diggle, Consultant Clinical Psychologist </a:t>
            </a:r>
          </a:p>
          <a:p>
            <a:pPr marL="0" indent="0">
              <a:buNone/>
            </a:pPr>
            <a:r>
              <a:rPr lang="en-US" sz="26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2600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Tim.Diggle@Newcastle.gov.uk</a:t>
            </a:r>
            <a:endParaRPr lang="en-US" sz="2600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solidFill>
                <a:srgbClr val="00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900" b="1" kern="1200" dirty="0">
                <a:solidFill>
                  <a:srgbClr val="00308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Framework for Integrated Care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Email: </a:t>
            </a:r>
            <a:r>
              <a:rPr lang="en-GB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  <a:hlinkClick r:id="rId6"/>
              </a:rPr>
              <a:t>england.complexneedscyp@nhs.net</a:t>
            </a:r>
            <a:endParaRPr lang="en-GB" sz="2600" dirty="0">
              <a:solidFill>
                <a:srgbClr val="002060"/>
              </a:solidFill>
              <a:effectLst/>
              <a:latin typeface="Arial" panose="020B0604020202020204" pitchFamily="34" charset="0"/>
              <a:ea typeface="Aptos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600" dirty="0">
              <a:solidFill>
                <a:srgbClr val="002060"/>
              </a:solidFill>
              <a:effectLst/>
              <a:latin typeface="Arial" panose="020B0604020202020204" pitchFamily="34" charset="0"/>
              <a:ea typeface="Aptos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Andrew Nichols-Clarke, Head of Health &amp; Justice Children Programme, NHS England</a:t>
            </a:r>
          </a:p>
          <a:p>
            <a:pPr marL="0" indent="0">
              <a:buNone/>
            </a:pPr>
            <a:r>
              <a:rPr lang="en-GB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Email: </a:t>
            </a:r>
            <a:r>
              <a:rPr lang="en-GB" sz="26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  <a:hlinkClick r:id="rId7"/>
              </a:rPr>
              <a:t>andrew.nichols-clarke@nhs.net</a:t>
            </a:r>
            <a:r>
              <a:rPr lang="en-GB" sz="2600" dirty="0"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</a:p>
          <a:p>
            <a:endParaRPr lang="en-US" sz="3200" kern="1200" dirty="0">
              <a:solidFill>
                <a:srgbClr val="00308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7751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Horizontal_text_frames_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Teamwork*helping*collaboration*people*coworkers*colleagues*creativity*ideas*computer*laptop*digital*technology*co-creation*brainstorming*crowsourcing*hackers*geek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Teamwork*helping*collaboration*people*coworkers*colleagues*creativity*ideas*co-creation*brainstorming*crowsourcing*solution*puzzle pieces*complementarity*synergies*optimization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2ae00c-2cc9-4b4c-9065-fe2e051f7ebe" xsi:nil="true"/>
    <lcf76f155ced4ddcb4097134ff3c332f xmlns="122abcc6-9c7b-4153-bdc9-435bfff56cf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54772B6EFFA64E8E9FEC1060EF368B" ma:contentTypeVersion="9" ma:contentTypeDescription="Create a new document." ma:contentTypeScope="" ma:versionID="2a3acecbe3eda1127cefe556be7f0f60">
  <xsd:schema xmlns:xsd="http://www.w3.org/2001/XMLSchema" xmlns:xs="http://www.w3.org/2001/XMLSchema" xmlns:p="http://schemas.microsoft.com/office/2006/metadata/properties" xmlns:ns2="122abcc6-9c7b-4153-bdc9-435bfff56cf9" xmlns:ns3="9d2ae00c-2cc9-4b4c-9065-fe2e051f7ebe" targetNamespace="http://schemas.microsoft.com/office/2006/metadata/properties" ma:root="true" ma:fieldsID="439af5fe55d4fefbfdef899618138cc1" ns2:_="" ns3:_="">
    <xsd:import namespace="122abcc6-9c7b-4153-bdc9-435bfff56cf9"/>
    <xsd:import namespace="9d2ae00c-2cc9-4b4c-9065-fe2e051f7e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abcc6-9c7b-4153-bdc9-435bfff56c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e25d6a7-513f-497a-9e62-19408e1a4b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ae00c-2cc9-4b4c-9065-fe2e051f7eb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62346ef-5c46-4ac7-aa78-78b0a03aa760}" ma:internalName="TaxCatchAll" ma:showField="CatchAllData" ma:web="9d2ae00c-2cc9-4b4c-9065-fe2e051f7e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36B929-7A0C-416D-BE9B-41778B627699}">
  <ds:schemaRefs>
    <ds:schemaRef ds:uri="http://schemas.microsoft.com/office/2006/documentManagement/types"/>
    <ds:schemaRef ds:uri="http://purl.org/dc/elements/1.1/"/>
    <ds:schemaRef ds:uri="122abcc6-9c7b-4153-bdc9-435bfff56cf9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9d2ae00c-2cc9-4b4c-9065-fe2e051f7ebe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310DD36-A827-4F46-A437-8D336EF415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2abcc6-9c7b-4153-bdc9-435bfff56cf9"/>
    <ds:schemaRef ds:uri="9d2ae00c-2cc9-4b4c-9065-fe2e051f7e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FBAF15-FABD-4D58-A0EB-11C485EF38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1573</Words>
  <Application>Microsoft Office PowerPoint</Application>
  <PresentationFormat>Widescreen</PresentationFormat>
  <Paragraphs>244</Paragraphs>
  <Slides>36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Calibri Light</vt:lpstr>
      <vt:lpstr>FrutigerLTStd-Light</vt:lpstr>
      <vt:lpstr>Symbol</vt:lpstr>
      <vt:lpstr>Office Theme</vt:lpstr>
      <vt:lpstr>1_Office Theme</vt:lpstr>
      <vt:lpstr>2_Office Theme</vt:lpstr>
      <vt:lpstr>PowerPoint Presentation</vt:lpstr>
      <vt:lpstr>Acknowledgements </vt:lpstr>
      <vt:lpstr>Aims</vt:lpstr>
      <vt:lpstr>Our cohort: children with complex needs</vt:lpstr>
      <vt:lpstr>Complexity </vt:lpstr>
      <vt:lpstr>A shared understanding </vt:lpstr>
      <vt:lpstr>Integrated care</vt:lpstr>
      <vt:lpstr>“High risk, high harm, high vulnerability” needs</vt:lpstr>
      <vt:lpstr>PowerPoint Presentation</vt:lpstr>
      <vt:lpstr>Framework for Integrated Care: A System Approach</vt:lpstr>
      <vt:lpstr>The Framework for Integrated Care (Community) - Principles</vt:lpstr>
      <vt:lpstr>Outcomes</vt:lpstr>
      <vt:lpstr>Framework for Integrated Care (Community): Vanguards by region &amp; Integrated Care Board (ICB)</vt:lpstr>
      <vt:lpstr>Newcastle and Gateshead</vt:lpstr>
      <vt:lpstr>Newcastle Demographics</vt:lpstr>
      <vt:lpstr>Gateshead Demographics</vt:lpstr>
      <vt:lpstr>The Teams</vt:lpstr>
      <vt:lpstr>Trusting Hands ‘connected teams’ </vt:lpstr>
      <vt:lpstr>Key interventions</vt:lpstr>
      <vt:lpstr>PowerPoint Presentation</vt:lpstr>
      <vt:lpstr>Organisational support</vt:lpstr>
      <vt:lpstr>Interfacing services</vt:lpstr>
      <vt:lpstr>Year One Activity (2020/4)</vt:lpstr>
      <vt:lpstr>Referrals</vt:lpstr>
      <vt:lpstr>Consultations</vt:lpstr>
      <vt:lpstr>Formulations</vt:lpstr>
      <vt:lpstr>Reflective Practice</vt:lpstr>
      <vt:lpstr>Foundations For Attachment (FFA) Attendees </vt:lpstr>
      <vt:lpstr>Outcomes</vt:lpstr>
      <vt:lpstr>Formulation feedback </vt:lpstr>
      <vt:lpstr>Anonymous case example</vt:lpstr>
      <vt:lpstr>Financial implications – All services </vt:lpstr>
      <vt:lpstr>Anonymous case example</vt:lpstr>
      <vt:lpstr>Financial implications </vt:lpstr>
      <vt:lpstr>Questions, comments or reflections? </vt:lpstr>
      <vt:lpstr>Contact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Esther Beadle</dc:creator>
  <cp:lastModifiedBy>Aisling Martin</cp:lastModifiedBy>
  <cp:revision>29</cp:revision>
  <dcterms:created xsi:type="dcterms:W3CDTF">2017-07-07T16:05:34Z</dcterms:created>
  <dcterms:modified xsi:type="dcterms:W3CDTF">2024-09-10T07:49:39Z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0x0101007654772B6EFFA64E8E9FEC1060EF368B</vt:lpwstr>
  </property>
</Properties>
</file>