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 id="2147483756" r:id="rId2"/>
  </p:sldMasterIdLst>
  <p:notesMasterIdLst>
    <p:notesMasterId r:id="rId29"/>
  </p:notesMasterIdLst>
  <p:sldIdLst>
    <p:sldId id="376" r:id="rId3"/>
    <p:sldId id="293" r:id="rId4"/>
    <p:sldId id="364" r:id="rId5"/>
    <p:sldId id="377" r:id="rId6"/>
    <p:sldId id="388" r:id="rId7"/>
    <p:sldId id="381" r:id="rId8"/>
    <p:sldId id="380" r:id="rId9"/>
    <p:sldId id="389" r:id="rId10"/>
    <p:sldId id="394" r:id="rId11"/>
    <p:sldId id="390" r:id="rId12"/>
    <p:sldId id="391" r:id="rId13"/>
    <p:sldId id="393" r:id="rId14"/>
    <p:sldId id="386" r:id="rId15"/>
    <p:sldId id="395" r:id="rId16"/>
    <p:sldId id="256" r:id="rId17"/>
    <p:sldId id="274" r:id="rId18"/>
    <p:sldId id="297" r:id="rId19"/>
    <p:sldId id="298" r:id="rId20"/>
    <p:sldId id="299" r:id="rId21"/>
    <p:sldId id="277" r:id="rId22"/>
    <p:sldId id="303" r:id="rId23"/>
    <p:sldId id="302" r:id="rId24"/>
    <p:sldId id="304" r:id="rId25"/>
    <p:sldId id="306" r:id="rId26"/>
    <p:sldId id="308" r:id="rId27"/>
    <p:sldId id="307" r:id="rId28"/>
  </p:sldIdLst>
  <p:sldSz cx="12192000" cy="6858000"/>
  <p:notesSz cx="6797675" cy="9982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C277723-7B7A-4DE8-A6E1-8073059D9E49}" v="17" dt="2024-09-18T07:53:32.06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56052" autoAdjust="0"/>
  </p:normalViewPr>
  <p:slideViewPr>
    <p:cSldViewPr snapToGrid="0">
      <p:cViewPr varScale="1">
        <p:scale>
          <a:sx n="64" d="100"/>
          <a:sy n="64" d="100"/>
        </p:scale>
        <p:origin x="233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microsoft.com/office/2016/11/relationships/changesInfo" Target="changesInfos/changesInfo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becca Cheesman" userId="13695d96-7d05-472e-805b-6547e831587c" providerId="ADAL" clId="{8C277723-7B7A-4DE8-A6E1-8073059D9E49}"/>
    <pc:docChg chg="undo custSel modSld sldOrd modNotesMaster">
      <pc:chgData name="Rebecca Cheesman" userId="13695d96-7d05-472e-805b-6547e831587c" providerId="ADAL" clId="{8C277723-7B7A-4DE8-A6E1-8073059D9E49}" dt="2024-09-18T07:55:42.004" v="3593" actId="6549"/>
      <pc:docMkLst>
        <pc:docMk/>
      </pc:docMkLst>
      <pc:sldChg chg="modNotesTx">
        <pc:chgData name="Rebecca Cheesman" userId="13695d96-7d05-472e-805b-6547e831587c" providerId="ADAL" clId="{8C277723-7B7A-4DE8-A6E1-8073059D9E49}" dt="2024-09-18T07:54:54.473" v="3590" actId="2711"/>
        <pc:sldMkLst>
          <pc:docMk/>
          <pc:sldMk cId="3050771572" sldId="297"/>
        </pc:sldMkLst>
      </pc:sldChg>
      <pc:sldChg chg="modSp mod">
        <pc:chgData name="Rebecca Cheesman" userId="13695d96-7d05-472e-805b-6547e831587c" providerId="ADAL" clId="{8C277723-7B7A-4DE8-A6E1-8073059D9E49}" dt="2024-09-17T20:31:37.880" v="3569" actId="20577"/>
        <pc:sldMkLst>
          <pc:docMk/>
          <pc:sldMk cId="135885014" sldId="304"/>
        </pc:sldMkLst>
        <pc:spChg chg="mod">
          <ac:chgData name="Rebecca Cheesman" userId="13695d96-7d05-472e-805b-6547e831587c" providerId="ADAL" clId="{8C277723-7B7A-4DE8-A6E1-8073059D9E49}" dt="2024-09-17T20:31:37.880" v="3569" actId="20577"/>
          <ac:spMkLst>
            <pc:docMk/>
            <pc:sldMk cId="135885014" sldId="304"/>
            <ac:spMk id="3" creationId="{2DF130A3-8326-40E7-97BC-F4CDD98957F4}"/>
          </ac:spMkLst>
        </pc:spChg>
      </pc:sldChg>
      <pc:sldChg chg="modSp mod">
        <pc:chgData name="Rebecca Cheesman" userId="13695d96-7d05-472e-805b-6547e831587c" providerId="ADAL" clId="{8C277723-7B7A-4DE8-A6E1-8073059D9E49}" dt="2024-09-17T18:20:35.884" v="3560" actId="3626"/>
        <pc:sldMkLst>
          <pc:docMk/>
          <pc:sldMk cId="979625975" sldId="307"/>
        </pc:sldMkLst>
        <pc:spChg chg="mod">
          <ac:chgData name="Rebecca Cheesman" userId="13695d96-7d05-472e-805b-6547e831587c" providerId="ADAL" clId="{8C277723-7B7A-4DE8-A6E1-8073059D9E49}" dt="2024-09-17T18:20:35.884" v="3560" actId="3626"/>
          <ac:spMkLst>
            <pc:docMk/>
            <pc:sldMk cId="979625975" sldId="307"/>
            <ac:spMk id="3" creationId="{2DF130A3-8326-40E7-97BC-F4CDD98957F4}"/>
          </ac:spMkLst>
        </pc:spChg>
      </pc:sldChg>
      <pc:sldChg chg="modNotesTx">
        <pc:chgData name="Rebecca Cheesman" userId="13695d96-7d05-472e-805b-6547e831587c" providerId="ADAL" clId="{8C277723-7B7A-4DE8-A6E1-8073059D9E49}" dt="2024-09-18T07:55:37.867" v="3592" actId="6549"/>
        <pc:sldMkLst>
          <pc:docMk/>
          <pc:sldMk cId="2035914267" sldId="364"/>
        </pc:sldMkLst>
      </pc:sldChg>
      <pc:sldChg chg="modNotesTx">
        <pc:chgData name="Rebecca Cheesman" userId="13695d96-7d05-472e-805b-6547e831587c" providerId="ADAL" clId="{8C277723-7B7A-4DE8-A6E1-8073059D9E49}" dt="2024-09-18T07:54:15.164" v="3576" actId="255"/>
        <pc:sldMkLst>
          <pc:docMk/>
          <pc:sldMk cId="917431536" sldId="377"/>
        </pc:sldMkLst>
      </pc:sldChg>
      <pc:sldChg chg="modNotesTx">
        <pc:chgData name="Rebecca Cheesman" userId="13695d96-7d05-472e-805b-6547e831587c" providerId="ADAL" clId="{8C277723-7B7A-4DE8-A6E1-8073059D9E49}" dt="2024-09-18T07:54:24.090" v="3579" actId="2711"/>
        <pc:sldMkLst>
          <pc:docMk/>
          <pc:sldMk cId="1867530928" sldId="380"/>
        </pc:sldMkLst>
      </pc:sldChg>
      <pc:sldChg chg="modNotesTx">
        <pc:chgData name="Rebecca Cheesman" userId="13695d96-7d05-472e-805b-6547e831587c" providerId="ADAL" clId="{8C277723-7B7A-4DE8-A6E1-8073059D9E49}" dt="2024-09-18T07:54:19.275" v="3577" actId="404"/>
        <pc:sldMkLst>
          <pc:docMk/>
          <pc:sldMk cId="3040392300" sldId="381"/>
        </pc:sldMkLst>
      </pc:sldChg>
      <pc:sldChg chg="modNotesTx">
        <pc:chgData name="Rebecca Cheesman" userId="13695d96-7d05-472e-805b-6547e831587c" providerId="ADAL" clId="{8C277723-7B7A-4DE8-A6E1-8073059D9E49}" dt="2024-09-18T07:54:45.899" v="3587" actId="404"/>
        <pc:sldMkLst>
          <pc:docMk/>
          <pc:sldMk cId="389859681" sldId="386"/>
        </pc:sldMkLst>
      </pc:sldChg>
      <pc:sldChg chg="ord modNotesTx">
        <pc:chgData name="Rebecca Cheesman" userId="13695d96-7d05-472e-805b-6547e831587c" providerId="ADAL" clId="{8C277723-7B7A-4DE8-A6E1-8073059D9E49}" dt="2024-09-18T07:55:42.004" v="3593" actId="6549"/>
        <pc:sldMkLst>
          <pc:docMk/>
          <pc:sldMk cId="1026570693" sldId="388"/>
        </pc:sldMkLst>
      </pc:sldChg>
      <pc:sldChg chg="addSp delSp modSp modNotesTx">
        <pc:chgData name="Rebecca Cheesman" userId="13695d96-7d05-472e-805b-6547e831587c" providerId="ADAL" clId="{8C277723-7B7A-4DE8-A6E1-8073059D9E49}" dt="2024-09-18T07:54:28.863" v="3581" actId="2711"/>
        <pc:sldMkLst>
          <pc:docMk/>
          <pc:sldMk cId="3197976497" sldId="389"/>
        </pc:sldMkLst>
        <pc:picChg chg="add mod">
          <ac:chgData name="Rebecca Cheesman" userId="13695d96-7d05-472e-805b-6547e831587c" providerId="ADAL" clId="{8C277723-7B7A-4DE8-A6E1-8073059D9E49}" dt="2024-09-17T17:59:33.628" v="1550"/>
          <ac:picMkLst>
            <pc:docMk/>
            <pc:sldMk cId="3197976497" sldId="389"/>
            <ac:picMk id="2" creationId="{1323B290-A4CE-CC91-1FA0-8E1068580D35}"/>
          </ac:picMkLst>
        </pc:picChg>
        <pc:picChg chg="del">
          <ac:chgData name="Rebecca Cheesman" userId="13695d96-7d05-472e-805b-6547e831587c" providerId="ADAL" clId="{8C277723-7B7A-4DE8-A6E1-8073059D9E49}" dt="2024-09-17T17:59:08.877" v="1542" actId="478"/>
          <ac:picMkLst>
            <pc:docMk/>
            <pc:sldMk cId="3197976497" sldId="389"/>
            <ac:picMk id="2049" creationId="{65A0BC2F-D7AB-FD8F-1E46-52754ED12F8E}"/>
          </ac:picMkLst>
        </pc:picChg>
        <pc:picChg chg="del">
          <ac:chgData name="Rebecca Cheesman" userId="13695d96-7d05-472e-805b-6547e831587c" providerId="ADAL" clId="{8C277723-7B7A-4DE8-A6E1-8073059D9E49}" dt="2024-09-17T17:59:09.710" v="1543" actId="478"/>
          <ac:picMkLst>
            <pc:docMk/>
            <pc:sldMk cId="3197976497" sldId="389"/>
            <ac:picMk id="2050" creationId="{554F4A42-F309-429D-722B-FFB7BC369608}"/>
          </ac:picMkLst>
        </pc:picChg>
        <pc:picChg chg="del">
          <ac:chgData name="Rebecca Cheesman" userId="13695d96-7d05-472e-805b-6547e831587c" providerId="ADAL" clId="{8C277723-7B7A-4DE8-A6E1-8073059D9E49}" dt="2024-09-17T17:59:12.587" v="1545" actId="478"/>
          <ac:picMkLst>
            <pc:docMk/>
            <pc:sldMk cId="3197976497" sldId="389"/>
            <ac:picMk id="2051" creationId="{8B8B6C86-FB31-D004-EBC3-9336042C68ED}"/>
          </ac:picMkLst>
        </pc:picChg>
        <pc:picChg chg="del">
          <ac:chgData name="Rebecca Cheesman" userId="13695d96-7d05-472e-805b-6547e831587c" providerId="ADAL" clId="{8C277723-7B7A-4DE8-A6E1-8073059D9E49}" dt="2024-09-17T17:59:14.752" v="1546" actId="478"/>
          <ac:picMkLst>
            <pc:docMk/>
            <pc:sldMk cId="3197976497" sldId="389"/>
            <ac:picMk id="2052" creationId="{B8736AA4-F7B0-4E50-8D67-504984D659F6}"/>
          </ac:picMkLst>
        </pc:picChg>
        <pc:picChg chg="del">
          <ac:chgData name="Rebecca Cheesman" userId="13695d96-7d05-472e-805b-6547e831587c" providerId="ADAL" clId="{8C277723-7B7A-4DE8-A6E1-8073059D9E49}" dt="2024-09-17T17:59:11.215" v="1544" actId="478"/>
          <ac:picMkLst>
            <pc:docMk/>
            <pc:sldMk cId="3197976497" sldId="389"/>
            <ac:picMk id="2053" creationId="{FD769479-B806-76F4-27CD-3103A322CEA7}"/>
          </ac:picMkLst>
        </pc:picChg>
        <pc:picChg chg="del">
          <ac:chgData name="Rebecca Cheesman" userId="13695d96-7d05-472e-805b-6547e831587c" providerId="ADAL" clId="{8C277723-7B7A-4DE8-A6E1-8073059D9E49}" dt="2024-09-17T17:59:06.403" v="1540" actId="478"/>
          <ac:picMkLst>
            <pc:docMk/>
            <pc:sldMk cId="3197976497" sldId="389"/>
            <ac:picMk id="2054" creationId="{7B95BCE3-4692-6819-1E32-DE8A4F19E0A2}"/>
          </ac:picMkLst>
        </pc:picChg>
        <pc:picChg chg="del">
          <ac:chgData name="Rebecca Cheesman" userId="13695d96-7d05-472e-805b-6547e831587c" providerId="ADAL" clId="{8C277723-7B7A-4DE8-A6E1-8073059D9E49}" dt="2024-09-17T17:59:07.790" v="1541" actId="478"/>
          <ac:picMkLst>
            <pc:docMk/>
            <pc:sldMk cId="3197976497" sldId="389"/>
            <ac:picMk id="2055" creationId="{50D01CCD-2A25-29FD-9059-D6A4C13859B4}"/>
          </ac:picMkLst>
        </pc:picChg>
      </pc:sldChg>
      <pc:sldChg chg="modNotesTx">
        <pc:chgData name="Rebecca Cheesman" userId="13695d96-7d05-472e-805b-6547e831587c" providerId="ADAL" clId="{8C277723-7B7A-4DE8-A6E1-8073059D9E49}" dt="2024-09-18T07:54:35.780" v="3583" actId="404"/>
        <pc:sldMkLst>
          <pc:docMk/>
          <pc:sldMk cId="1428710547" sldId="390"/>
        </pc:sldMkLst>
      </pc:sldChg>
      <pc:sldChg chg="modNotesTx">
        <pc:chgData name="Rebecca Cheesman" userId="13695d96-7d05-472e-805b-6547e831587c" providerId="ADAL" clId="{8C277723-7B7A-4DE8-A6E1-8073059D9E49}" dt="2024-09-18T07:54:39.273" v="3584" actId="404"/>
        <pc:sldMkLst>
          <pc:docMk/>
          <pc:sldMk cId="1528738060" sldId="391"/>
        </pc:sldMkLst>
      </pc:sldChg>
      <pc:sldChg chg="ord modNotesTx">
        <pc:chgData name="Rebecca Cheesman" userId="13695d96-7d05-472e-805b-6547e831587c" providerId="ADAL" clId="{8C277723-7B7A-4DE8-A6E1-8073059D9E49}" dt="2024-09-18T07:54:43.277" v="3586" actId="2711"/>
        <pc:sldMkLst>
          <pc:docMk/>
          <pc:sldMk cId="2926631627" sldId="393"/>
        </pc:sldMkLst>
      </pc:sldChg>
      <pc:sldChg chg="modNotesTx">
        <pc:chgData name="Rebecca Cheesman" userId="13695d96-7d05-472e-805b-6547e831587c" providerId="ADAL" clId="{8C277723-7B7A-4DE8-A6E1-8073059D9E49}" dt="2024-09-18T07:54:33.286" v="3582" actId="404"/>
        <pc:sldMkLst>
          <pc:docMk/>
          <pc:sldMk cId="2982109327" sldId="394"/>
        </pc:sldMkLst>
      </pc:sldChg>
      <pc:sldChg chg="modNotesTx">
        <pc:chgData name="Rebecca Cheesman" userId="13695d96-7d05-472e-805b-6547e831587c" providerId="ADAL" clId="{8C277723-7B7A-4DE8-A6E1-8073059D9E49}" dt="2024-09-18T07:54:48.062" v="3588" actId="404"/>
        <pc:sldMkLst>
          <pc:docMk/>
          <pc:sldMk cId="974694191" sldId="395"/>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610D664-9619-4726-A25A-0A54FC93B141}" type="doc">
      <dgm:prSet loTypeId="urn:microsoft.com/office/officeart/2016/7/layout/RepeatingBendingProcessNew" loCatId="process" qsTypeId="urn:microsoft.com/office/officeart/2005/8/quickstyle/simple2" qsCatId="simple" csTypeId="urn:microsoft.com/office/officeart/2005/8/colors/colorful1" csCatId="colorful" phldr="1"/>
      <dgm:spPr/>
      <dgm:t>
        <a:bodyPr/>
        <a:lstStyle/>
        <a:p>
          <a:endParaRPr lang="en-US"/>
        </a:p>
      </dgm:t>
    </dgm:pt>
    <dgm:pt modelId="{66E5CF00-0FB6-4B9B-BE1A-96B7053B5AC4}">
      <dgm:prSet/>
      <dgm:spPr/>
      <dgm:t>
        <a:bodyPr/>
        <a:lstStyle/>
        <a:p>
          <a:r>
            <a:rPr lang="en-GB" b="1">
              <a:latin typeface="Avenir Next LT Pro" panose="020B0504020202020204" pitchFamily="34" charset="0"/>
            </a:rPr>
            <a:t>2021</a:t>
          </a:r>
        </a:p>
        <a:p>
          <a:r>
            <a:rPr lang="en-GB" b="1">
              <a:latin typeface="Avenir Next LT Pro" panose="020B0504020202020204" pitchFamily="34" charset="0"/>
            </a:rPr>
            <a:t>Partnered with the DfE to  launch our No Wrong Door children's hub</a:t>
          </a:r>
          <a:endParaRPr lang="en-US">
            <a:latin typeface="Avenir Next LT Pro" panose="020B0504020202020204" pitchFamily="34" charset="0"/>
          </a:endParaRPr>
        </a:p>
      </dgm:t>
    </dgm:pt>
    <dgm:pt modelId="{2FA96C07-73B0-4991-9FC2-81162B448752}" type="parTrans" cxnId="{C6E85CA7-6A52-41EB-98F2-D156B42697AA}">
      <dgm:prSet/>
      <dgm:spPr/>
      <dgm:t>
        <a:bodyPr/>
        <a:lstStyle/>
        <a:p>
          <a:endParaRPr lang="en-US"/>
        </a:p>
      </dgm:t>
    </dgm:pt>
    <dgm:pt modelId="{325DA138-3BEB-4C2D-A7DA-2E8E667ECB77}" type="sibTrans" cxnId="{C6E85CA7-6A52-41EB-98F2-D156B42697AA}">
      <dgm:prSet/>
      <dgm:spPr/>
      <dgm:t>
        <a:bodyPr/>
        <a:lstStyle/>
        <a:p>
          <a:endParaRPr lang="en-US"/>
        </a:p>
      </dgm:t>
    </dgm:pt>
    <dgm:pt modelId="{90AED936-9A51-45D9-9855-6BB2067EC7C2}">
      <dgm:prSet/>
      <dgm:spPr/>
      <dgm:t>
        <a:bodyPr/>
        <a:lstStyle/>
        <a:p>
          <a:r>
            <a:rPr lang="en-GB" b="1" dirty="0">
              <a:latin typeface="Avenir Next LT Pro" panose="020B0504020202020204" pitchFamily="34" charset="0"/>
            </a:rPr>
            <a:t>2022</a:t>
          </a:r>
        </a:p>
        <a:p>
          <a:r>
            <a:rPr lang="en-GB" b="1" dirty="0">
              <a:latin typeface="Avenir Next LT Pro" panose="020B0504020202020204" pitchFamily="34" charset="0"/>
            </a:rPr>
            <a:t>Worked with Professor Carlene Firmin and the DfE to pilot ROTH </a:t>
          </a:r>
          <a:endParaRPr lang="en-US" dirty="0">
            <a:latin typeface="Avenir Next LT Pro" panose="020B0504020202020204" pitchFamily="34" charset="0"/>
          </a:endParaRPr>
        </a:p>
      </dgm:t>
    </dgm:pt>
    <dgm:pt modelId="{748FF50C-FC89-4D3B-B197-77585E8EBEC8}" type="parTrans" cxnId="{950E0770-8667-48DD-8681-CCD35CD867A3}">
      <dgm:prSet/>
      <dgm:spPr/>
      <dgm:t>
        <a:bodyPr/>
        <a:lstStyle/>
        <a:p>
          <a:endParaRPr lang="en-US"/>
        </a:p>
      </dgm:t>
    </dgm:pt>
    <dgm:pt modelId="{9E950ED7-AEC7-45C5-8C10-CAABCC76D6E1}" type="sibTrans" cxnId="{950E0770-8667-48DD-8681-CCD35CD867A3}">
      <dgm:prSet/>
      <dgm:spPr/>
      <dgm:t>
        <a:bodyPr/>
        <a:lstStyle/>
        <a:p>
          <a:endParaRPr lang="en-US"/>
        </a:p>
      </dgm:t>
    </dgm:pt>
    <dgm:pt modelId="{9384E02E-E162-42BF-9ABF-A5EEE364C1F8}">
      <dgm:prSet/>
      <dgm:spPr/>
      <dgm:t>
        <a:bodyPr/>
        <a:lstStyle/>
        <a:p>
          <a:r>
            <a:rPr lang="en-US" b="1">
              <a:latin typeface="Avenir Next LT Pro" panose="020B0504020202020204" pitchFamily="34" charset="0"/>
            </a:rPr>
            <a:t>2023</a:t>
          </a:r>
        </a:p>
        <a:p>
          <a:r>
            <a:rPr lang="en-US" b="1">
              <a:latin typeface="Avenir Next LT Pro" panose="020B0504020202020204" pitchFamily="34" charset="0"/>
            </a:rPr>
            <a:t>Sought funding from external partners to create the SAFE  team </a:t>
          </a:r>
        </a:p>
      </dgm:t>
    </dgm:pt>
    <dgm:pt modelId="{FAB2BF29-C980-4E2B-B398-069AF51B3CA5}" type="parTrans" cxnId="{1CE907B4-CA51-460B-A82F-B249F15DE6F1}">
      <dgm:prSet/>
      <dgm:spPr/>
      <dgm:t>
        <a:bodyPr/>
        <a:lstStyle/>
        <a:p>
          <a:endParaRPr lang="en-US"/>
        </a:p>
      </dgm:t>
    </dgm:pt>
    <dgm:pt modelId="{B61C6FEA-F8A3-4EEA-AA3D-B22D47E0BAB5}" type="sibTrans" cxnId="{1CE907B4-CA51-460B-A82F-B249F15DE6F1}">
      <dgm:prSet/>
      <dgm:spPr/>
      <dgm:t>
        <a:bodyPr/>
        <a:lstStyle/>
        <a:p>
          <a:endParaRPr lang="en-US"/>
        </a:p>
      </dgm:t>
    </dgm:pt>
    <dgm:pt modelId="{0B00A478-3EB1-42FD-9EC6-2DECF17FA8CC}">
      <dgm:prSet/>
      <dgm:spPr/>
      <dgm:t>
        <a:bodyPr/>
        <a:lstStyle/>
        <a:p>
          <a:r>
            <a:rPr lang="en-US" b="1">
              <a:latin typeface="Avenir Next LT Pro" panose="020B0504020202020204" pitchFamily="34" charset="0"/>
            </a:rPr>
            <a:t>2024</a:t>
          </a:r>
        </a:p>
        <a:p>
          <a:r>
            <a:rPr lang="en-US" b="1">
              <a:latin typeface="Avenir Next LT Pro" panose="020B0504020202020204" pitchFamily="34" charset="0"/>
            </a:rPr>
            <a:t>Revised our MFH practice to better meet the  needs of C&amp;F</a:t>
          </a:r>
        </a:p>
      </dgm:t>
    </dgm:pt>
    <dgm:pt modelId="{BA29F02D-74F4-4DCD-994A-08A08978BB03}" type="parTrans" cxnId="{EB675513-C384-43A5-8AF6-C42727267655}">
      <dgm:prSet/>
      <dgm:spPr/>
      <dgm:t>
        <a:bodyPr/>
        <a:lstStyle/>
        <a:p>
          <a:endParaRPr lang="en-US"/>
        </a:p>
      </dgm:t>
    </dgm:pt>
    <dgm:pt modelId="{9C6CA641-E19D-4C15-B2EF-6AAF698CDE3D}" type="sibTrans" cxnId="{EB675513-C384-43A5-8AF6-C42727267655}">
      <dgm:prSet/>
      <dgm:spPr/>
      <dgm:t>
        <a:bodyPr/>
        <a:lstStyle/>
        <a:p>
          <a:endParaRPr lang="en-US"/>
        </a:p>
      </dgm:t>
    </dgm:pt>
    <dgm:pt modelId="{0ECA7DC3-F222-41F6-AFD5-15680BCF90F1}">
      <dgm:prSet/>
      <dgm:spPr/>
      <dgm:t>
        <a:bodyPr/>
        <a:lstStyle/>
        <a:p>
          <a:r>
            <a:rPr lang="en-US" b="1" dirty="0">
              <a:latin typeface="Avenir Next LT Pro" panose="020B0504020202020204" pitchFamily="34" charset="0"/>
            </a:rPr>
            <a:t>2024 </a:t>
          </a:r>
        </a:p>
        <a:p>
          <a:r>
            <a:rPr lang="en-US" b="1" dirty="0">
              <a:latin typeface="Avenir Next LT Pro" panose="020B0504020202020204" pitchFamily="34" charset="0"/>
            </a:rPr>
            <a:t>Secured Department of Leveling up funding to launch R&amp;C SHiFT </a:t>
          </a:r>
        </a:p>
      </dgm:t>
    </dgm:pt>
    <dgm:pt modelId="{9B80B9EF-26A9-4135-A4CE-F072DEA4C584}" type="parTrans" cxnId="{7D9B2195-A8D2-4426-A367-6BFC9C6AAD59}">
      <dgm:prSet/>
      <dgm:spPr/>
      <dgm:t>
        <a:bodyPr/>
        <a:lstStyle/>
        <a:p>
          <a:endParaRPr lang="en-US"/>
        </a:p>
      </dgm:t>
    </dgm:pt>
    <dgm:pt modelId="{724A9574-0816-446B-A6BB-6AB6BE04BF55}" type="sibTrans" cxnId="{7D9B2195-A8D2-4426-A367-6BFC9C6AAD59}">
      <dgm:prSet/>
      <dgm:spPr/>
      <dgm:t>
        <a:bodyPr/>
        <a:lstStyle/>
        <a:p>
          <a:endParaRPr lang="en-US"/>
        </a:p>
      </dgm:t>
    </dgm:pt>
    <dgm:pt modelId="{E0E3E33F-E77C-48CE-87F5-1C5D9F4EEC18}" type="pres">
      <dgm:prSet presAssocID="{8610D664-9619-4726-A25A-0A54FC93B141}" presName="Name0" presStyleCnt="0">
        <dgm:presLayoutVars>
          <dgm:dir/>
          <dgm:resizeHandles val="exact"/>
        </dgm:presLayoutVars>
      </dgm:prSet>
      <dgm:spPr/>
    </dgm:pt>
    <dgm:pt modelId="{C49338CC-EB8A-4A1E-AF25-74E895C41BA3}" type="pres">
      <dgm:prSet presAssocID="{66E5CF00-0FB6-4B9B-BE1A-96B7053B5AC4}" presName="node" presStyleLbl="node1" presStyleIdx="0" presStyleCnt="5">
        <dgm:presLayoutVars>
          <dgm:bulletEnabled val="1"/>
        </dgm:presLayoutVars>
      </dgm:prSet>
      <dgm:spPr/>
    </dgm:pt>
    <dgm:pt modelId="{0600BE5F-AF84-473E-8742-087B30326103}" type="pres">
      <dgm:prSet presAssocID="{325DA138-3BEB-4C2D-A7DA-2E8E667ECB77}" presName="sibTrans" presStyleLbl="sibTrans1D1" presStyleIdx="0" presStyleCnt="4"/>
      <dgm:spPr/>
    </dgm:pt>
    <dgm:pt modelId="{334864CD-1241-490D-84FB-B4D081CA9CB5}" type="pres">
      <dgm:prSet presAssocID="{325DA138-3BEB-4C2D-A7DA-2E8E667ECB77}" presName="connectorText" presStyleLbl="sibTrans1D1" presStyleIdx="0" presStyleCnt="4"/>
      <dgm:spPr/>
    </dgm:pt>
    <dgm:pt modelId="{F97C9AC4-EBC7-4E3E-A6F8-3887B24EAFBB}" type="pres">
      <dgm:prSet presAssocID="{90AED936-9A51-45D9-9855-6BB2067EC7C2}" presName="node" presStyleLbl="node1" presStyleIdx="1" presStyleCnt="5">
        <dgm:presLayoutVars>
          <dgm:bulletEnabled val="1"/>
        </dgm:presLayoutVars>
      </dgm:prSet>
      <dgm:spPr/>
    </dgm:pt>
    <dgm:pt modelId="{B55C8A2A-535E-4436-B6C3-0BBB1B41E7E1}" type="pres">
      <dgm:prSet presAssocID="{9E950ED7-AEC7-45C5-8C10-CAABCC76D6E1}" presName="sibTrans" presStyleLbl="sibTrans1D1" presStyleIdx="1" presStyleCnt="4"/>
      <dgm:spPr/>
    </dgm:pt>
    <dgm:pt modelId="{E8FFD5A3-8853-4CC1-B860-76AD4EEAE04A}" type="pres">
      <dgm:prSet presAssocID="{9E950ED7-AEC7-45C5-8C10-CAABCC76D6E1}" presName="connectorText" presStyleLbl="sibTrans1D1" presStyleIdx="1" presStyleCnt="4"/>
      <dgm:spPr/>
    </dgm:pt>
    <dgm:pt modelId="{AB7D918C-4606-42E1-B8A4-6956C38FE3AB}" type="pres">
      <dgm:prSet presAssocID="{9384E02E-E162-42BF-9ABF-A5EEE364C1F8}" presName="node" presStyleLbl="node1" presStyleIdx="2" presStyleCnt="5">
        <dgm:presLayoutVars>
          <dgm:bulletEnabled val="1"/>
        </dgm:presLayoutVars>
      </dgm:prSet>
      <dgm:spPr/>
    </dgm:pt>
    <dgm:pt modelId="{5B11042E-0AE5-40DB-A106-2325588C7338}" type="pres">
      <dgm:prSet presAssocID="{B61C6FEA-F8A3-4EEA-AA3D-B22D47E0BAB5}" presName="sibTrans" presStyleLbl="sibTrans1D1" presStyleIdx="2" presStyleCnt="4"/>
      <dgm:spPr/>
    </dgm:pt>
    <dgm:pt modelId="{ADC2EBA3-703B-41D8-BD37-ACE096630ADC}" type="pres">
      <dgm:prSet presAssocID="{B61C6FEA-F8A3-4EEA-AA3D-B22D47E0BAB5}" presName="connectorText" presStyleLbl="sibTrans1D1" presStyleIdx="2" presStyleCnt="4"/>
      <dgm:spPr/>
    </dgm:pt>
    <dgm:pt modelId="{B09CF7FE-8FDA-4726-81AA-ABF72979D0CF}" type="pres">
      <dgm:prSet presAssocID="{0B00A478-3EB1-42FD-9EC6-2DECF17FA8CC}" presName="node" presStyleLbl="node1" presStyleIdx="3" presStyleCnt="5">
        <dgm:presLayoutVars>
          <dgm:bulletEnabled val="1"/>
        </dgm:presLayoutVars>
      </dgm:prSet>
      <dgm:spPr/>
    </dgm:pt>
    <dgm:pt modelId="{C5DF1053-0A18-4B0D-A6F7-219534B20442}" type="pres">
      <dgm:prSet presAssocID="{9C6CA641-E19D-4C15-B2EF-6AAF698CDE3D}" presName="sibTrans" presStyleLbl="sibTrans1D1" presStyleIdx="3" presStyleCnt="4"/>
      <dgm:spPr/>
    </dgm:pt>
    <dgm:pt modelId="{AD91C13D-F50E-480A-9036-B9226FC02D76}" type="pres">
      <dgm:prSet presAssocID="{9C6CA641-E19D-4C15-B2EF-6AAF698CDE3D}" presName="connectorText" presStyleLbl="sibTrans1D1" presStyleIdx="3" presStyleCnt="4"/>
      <dgm:spPr/>
    </dgm:pt>
    <dgm:pt modelId="{AB0A0C57-6A6D-4C12-B1B3-692BA34E3F14}" type="pres">
      <dgm:prSet presAssocID="{0ECA7DC3-F222-41F6-AFD5-15680BCF90F1}" presName="node" presStyleLbl="node1" presStyleIdx="4" presStyleCnt="5">
        <dgm:presLayoutVars>
          <dgm:bulletEnabled val="1"/>
        </dgm:presLayoutVars>
      </dgm:prSet>
      <dgm:spPr/>
    </dgm:pt>
  </dgm:ptLst>
  <dgm:cxnLst>
    <dgm:cxn modelId="{9AD49600-65B4-456A-848F-09DFFEBFB412}" type="presOf" srcId="{8610D664-9619-4726-A25A-0A54FC93B141}" destId="{E0E3E33F-E77C-48CE-87F5-1C5D9F4EEC18}" srcOrd="0" destOrd="0" presId="urn:microsoft.com/office/officeart/2016/7/layout/RepeatingBendingProcessNew"/>
    <dgm:cxn modelId="{EB675513-C384-43A5-8AF6-C42727267655}" srcId="{8610D664-9619-4726-A25A-0A54FC93B141}" destId="{0B00A478-3EB1-42FD-9EC6-2DECF17FA8CC}" srcOrd="3" destOrd="0" parTransId="{BA29F02D-74F4-4DCD-994A-08A08978BB03}" sibTransId="{9C6CA641-E19D-4C15-B2EF-6AAF698CDE3D}"/>
    <dgm:cxn modelId="{2EDEF820-3EEF-4DDC-8F2C-800FA2DA03E6}" type="presOf" srcId="{325DA138-3BEB-4C2D-A7DA-2E8E667ECB77}" destId="{0600BE5F-AF84-473E-8742-087B30326103}" srcOrd="0" destOrd="0" presId="urn:microsoft.com/office/officeart/2016/7/layout/RepeatingBendingProcessNew"/>
    <dgm:cxn modelId="{6916C42E-28D2-4675-990E-B4B9E23C938D}" type="presOf" srcId="{9384E02E-E162-42BF-9ABF-A5EEE364C1F8}" destId="{AB7D918C-4606-42E1-B8A4-6956C38FE3AB}" srcOrd="0" destOrd="0" presId="urn:microsoft.com/office/officeart/2016/7/layout/RepeatingBendingProcessNew"/>
    <dgm:cxn modelId="{E0A0413B-4119-420F-9CC0-BA9FEDA326DE}" type="presOf" srcId="{9C6CA641-E19D-4C15-B2EF-6AAF698CDE3D}" destId="{AD91C13D-F50E-480A-9036-B9226FC02D76}" srcOrd="1" destOrd="0" presId="urn:microsoft.com/office/officeart/2016/7/layout/RepeatingBendingProcessNew"/>
    <dgm:cxn modelId="{5668653E-20A1-4A35-AE19-84CF1334D0FA}" type="presOf" srcId="{66E5CF00-0FB6-4B9B-BE1A-96B7053B5AC4}" destId="{C49338CC-EB8A-4A1E-AF25-74E895C41BA3}" srcOrd="0" destOrd="0" presId="urn:microsoft.com/office/officeart/2016/7/layout/RepeatingBendingProcessNew"/>
    <dgm:cxn modelId="{566D7F62-6A03-45EC-9A1A-86D23ED37A01}" type="presOf" srcId="{0B00A478-3EB1-42FD-9EC6-2DECF17FA8CC}" destId="{B09CF7FE-8FDA-4726-81AA-ABF72979D0CF}" srcOrd="0" destOrd="0" presId="urn:microsoft.com/office/officeart/2016/7/layout/RepeatingBendingProcessNew"/>
    <dgm:cxn modelId="{950E0770-8667-48DD-8681-CCD35CD867A3}" srcId="{8610D664-9619-4726-A25A-0A54FC93B141}" destId="{90AED936-9A51-45D9-9855-6BB2067EC7C2}" srcOrd="1" destOrd="0" parTransId="{748FF50C-FC89-4D3B-B197-77585E8EBEC8}" sibTransId="{9E950ED7-AEC7-45C5-8C10-CAABCC76D6E1}"/>
    <dgm:cxn modelId="{4CFBDF53-74C4-494D-A3F9-49DA02CC3DE4}" type="presOf" srcId="{90AED936-9A51-45D9-9855-6BB2067EC7C2}" destId="{F97C9AC4-EBC7-4E3E-A6F8-3887B24EAFBB}" srcOrd="0" destOrd="0" presId="urn:microsoft.com/office/officeart/2016/7/layout/RepeatingBendingProcessNew"/>
    <dgm:cxn modelId="{8517C876-4260-4A19-8D70-701D9A4A2066}" type="presOf" srcId="{B61C6FEA-F8A3-4EEA-AA3D-B22D47E0BAB5}" destId="{ADC2EBA3-703B-41D8-BD37-ACE096630ADC}" srcOrd="1" destOrd="0" presId="urn:microsoft.com/office/officeart/2016/7/layout/RepeatingBendingProcessNew"/>
    <dgm:cxn modelId="{E1633C7B-E97F-4BF0-9971-E6E77C36FD2C}" type="presOf" srcId="{9E950ED7-AEC7-45C5-8C10-CAABCC76D6E1}" destId="{E8FFD5A3-8853-4CC1-B860-76AD4EEAE04A}" srcOrd="1" destOrd="0" presId="urn:microsoft.com/office/officeart/2016/7/layout/RepeatingBendingProcessNew"/>
    <dgm:cxn modelId="{7D9B2195-A8D2-4426-A367-6BFC9C6AAD59}" srcId="{8610D664-9619-4726-A25A-0A54FC93B141}" destId="{0ECA7DC3-F222-41F6-AFD5-15680BCF90F1}" srcOrd="4" destOrd="0" parTransId="{9B80B9EF-26A9-4135-A4CE-F072DEA4C584}" sibTransId="{724A9574-0816-446B-A6BB-6AB6BE04BF55}"/>
    <dgm:cxn modelId="{C6E85CA7-6A52-41EB-98F2-D156B42697AA}" srcId="{8610D664-9619-4726-A25A-0A54FC93B141}" destId="{66E5CF00-0FB6-4B9B-BE1A-96B7053B5AC4}" srcOrd="0" destOrd="0" parTransId="{2FA96C07-73B0-4991-9FC2-81162B448752}" sibTransId="{325DA138-3BEB-4C2D-A7DA-2E8E667ECB77}"/>
    <dgm:cxn modelId="{1787E0AD-27CA-4C81-9AE3-7063E747A808}" type="presOf" srcId="{B61C6FEA-F8A3-4EEA-AA3D-B22D47E0BAB5}" destId="{5B11042E-0AE5-40DB-A106-2325588C7338}" srcOrd="0" destOrd="0" presId="urn:microsoft.com/office/officeart/2016/7/layout/RepeatingBendingProcessNew"/>
    <dgm:cxn modelId="{1CE907B4-CA51-460B-A82F-B249F15DE6F1}" srcId="{8610D664-9619-4726-A25A-0A54FC93B141}" destId="{9384E02E-E162-42BF-9ABF-A5EEE364C1F8}" srcOrd="2" destOrd="0" parTransId="{FAB2BF29-C980-4E2B-B398-069AF51B3CA5}" sibTransId="{B61C6FEA-F8A3-4EEA-AA3D-B22D47E0BAB5}"/>
    <dgm:cxn modelId="{C8C2F1BC-C5CC-43B7-83BC-97B92B6AD418}" type="presOf" srcId="{9E950ED7-AEC7-45C5-8C10-CAABCC76D6E1}" destId="{B55C8A2A-535E-4436-B6C3-0BBB1B41E7E1}" srcOrd="0" destOrd="0" presId="urn:microsoft.com/office/officeart/2016/7/layout/RepeatingBendingProcessNew"/>
    <dgm:cxn modelId="{C33A51C0-1467-4085-904B-87538DB974A0}" type="presOf" srcId="{0ECA7DC3-F222-41F6-AFD5-15680BCF90F1}" destId="{AB0A0C57-6A6D-4C12-B1B3-692BA34E3F14}" srcOrd="0" destOrd="0" presId="urn:microsoft.com/office/officeart/2016/7/layout/RepeatingBendingProcessNew"/>
    <dgm:cxn modelId="{A372F3DF-4FE3-419F-A827-EAE6E1F7FA61}" type="presOf" srcId="{325DA138-3BEB-4C2D-A7DA-2E8E667ECB77}" destId="{334864CD-1241-490D-84FB-B4D081CA9CB5}" srcOrd="1" destOrd="0" presId="urn:microsoft.com/office/officeart/2016/7/layout/RepeatingBendingProcessNew"/>
    <dgm:cxn modelId="{9432E9F1-EE90-43F8-870F-D942D7DEE77C}" type="presOf" srcId="{9C6CA641-E19D-4C15-B2EF-6AAF698CDE3D}" destId="{C5DF1053-0A18-4B0D-A6F7-219534B20442}" srcOrd="0" destOrd="0" presId="urn:microsoft.com/office/officeart/2016/7/layout/RepeatingBendingProcessNew"/>
    <dgm:cxn modelId="{F625F895-1E30-4C27-80D6-32043C79A1A1}" type="presParOf" srcId="{E0E3E33F-E77C-48CE-87F5-1C5D9F4EEC18}" destId="{C49338CC-EB8A-4A1E-AF25-74E895C41BA3}" srcOrd="0" destOrd="0" presId="urn:microsoft.com/office/officeart/2016/7/layout/RepeatingBendingProcessNew"/>
    <dgm:cxn modelId="{89C55D5D-398E-46ED-926C-D749859DAD19}" type="presParOf" srcId="{E0E3E33F-E77C-48CE-87F5-1C5D9F4EEC18}" destId="{0600BE5F-AF84-473E-8742-087B30326103}" srcOrd="1" destOrd="0" presId="urn:microsoft.com/office/officeart/2016/7/layout/RepeatingBendingProcessNew"/>
    <dgm:cxn modelId="{EA20DFA2-B5F8-41F9-B96D-9F6D450CDAD9}" type="presParOf" srcId="{0600BE5F-AF84-473E-8742-087B30326103}" destId="{334864CD-1241-490D-84FB-B4D081CA9CB5}" srcOrd="0" destOrd="0" presId="urn:microsoft.com/office/officeart/2016/7/layout/RepeatingBendingProcessNew"/>
    <dgm:cxn modelId="{227E2D42-2A4F-46D5-8DD2-98B72BFB767C}" type="presParOf" srcId="{E0E3E33F-E77C-48CE-87F5-1C5D9F4EEC18}" destId="{F97C9AC4-EBC7-4E3E-A6F8-3887B24EAFBB}" srcOrd="2" destOrd="0" presId="urn:microsoft.com/office/officeart/2016/7/layout/RepeatingBendingProcessNew"/>
    <dgm:cxn modelId="{3187DF45-9942-4612-BC40-66BB6E74FB39}" type="presParOf" srcId="{E0E3E33F-E77C-48CE-87F5-1C5D9F4EEC18}" destId="{B55C8A2A-535E-4436-B6C3-0BBB1B41E7E1}" srcOrd="3" destOrd="0" presId="urn:microsoft.com/office/officeart/2016/7/layout/RepeatingBendingProcessNew"/>
    <dgm:cxn modelId="{A74065D6-83E8-40F2-8C91-4ED26A793664}" type="presParOf" srcId="{B55C8A2A-535E-4436-B6C3-0BBB1B41E7E1}" destId="{E8FFD5A3-8853-4CC1-B860-76AD4EEAE04A}" srcOrd="0" destOrd="0" presId="urn:microsoft.com/office/officeart/2016/7/layout/RepeatingBendingProcessNew"/>
    <dgm:cxn modelId="{693CC4E9-C710-40CA-B3BC-F8B95FCFA8B9}" type="presParOf" srcId="{E0E3E33F-E77C-48CE-87F5-1C5D9F4EEC18}" destId="{AB7D918C-4606-42E1-B8A4-6956C38FE3AB}" srcOrd="4" destOrd="0" presId="urn:microsoft.com/office/officeart/2016/7/layout/RepeatingBendingProcessNew"/>
    <dgm:cxn modelId="{8AEDE5B6-464A-4D2E-AEA5-EED2F077F780}" type="presParOf" srcId="{E0E3E33F-E77C-48CE-87F5-1C5D9F4EEC18}" destId="{5B11042E-0AE5-40DB-A106-2325588C7338}" srcOrd="5" destOrd="0" presId="urn:microsoft.com/office/officeart/2016/7/layout/RepeatingBendingProcessNew"/>
    <dgm:cxn modelId="{B59B2174-3321-403E-8A8E-A97912DA418E}" type="presParOf" srcId="{5B11042E-0AE5-40DB-A106-2325588C7338}" destId="{ADC2EBA3-703B-41D8-BD37-ACE096630ADC}" srcOrd="0" destOrd="0" presId="urn:microsoft.com/office/officeart/2016/7/layout/RepeatingBendingProcessNew"/>
    <dgm:cxn modelId="{137D8A18-818D-40F2-985A-953C6F0EBEB4}" type="presParOf" srcId="{E0E3E33F-E77C-48CE-87F5-1C5D9F4EEC18}" destId="{B09CF7FE-8FDA-4726-81AA-ABF72979D0CF}" srcOrd="6" destOrd="0" presId="urn:microsoft.com/office/officeart/2016/7/layout/RepeatingBendingProcessNew"/>
    <dgm:cxn modelId="{4044DF0C-1FE5-4041-9F3E-C2D74443FC24}" type="presParOf" srcId="{E0E3E33F-E77C-48CE-87F5-1C5D9F4EEC18}" destId="{C5DF1053-0A18-4B0D-A6F7-219534B20442}" srcOrd="7" destOrd="0" presId="urn:microsoft.com/office/officeart/2016/7/layout/RepeatingBendingProcessNew"/>
    <dgm:cxn modelId="{E88691E4-C186-4D65-BD9C-3FE9DED04460}" type="presParOf" srcId="{C5DF1053-0A18-4B0D-A6F7-219534B20442}" destId="{AD91C13D-F50E-480A-9036-B9226FC02D76}" srcOrd="0" destOrd="0" presId="urn:microsoft.com/office/officeart/2016/7/layout/RepeatingBendingProcessNew"/>
    <dgm:cxn modelId="{AD73F477-3DA0-42EF-BD0A-3E6BF8A783FB}" type="presParOf" srcId="{E0E3E33F-E77C-48CE-87F5-1C5D9F4EEC18}" destId="{AB0A0C57-6A6D-4C12-B1B3-692BA34E3F14}" srcOrd="8" destOrd="0" presId="urn:microsoft.com/office/officeart/2016/7/layout/RepeatingBendingProcessNew"/>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D59FF29-A1C4-4467-A315-D57A677EAB43}"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1B71AF6F-D1A2-4806-90A0-FC1722CBD799}">
      <dgm:prSet/>
      <dgm:spPr/>
      <dgm:t>
        <a:bodyPr/>
        <a:lstStyle/>
        <a:p>
          <a:r>
            <a:rPr lang="en-GB" b="1"/>
            <a:t>“SW just makes me feel comfortable, she is absolutely fab, if it wasn’t for her, I don’t know where we would all be, SW always has time for me, and she is really brilliant”</a:t>
          </a:r>
          <a:endParaRPr lang="en-US"/>
        </a:p>
      </dgm:t>
    </dgm:pt>
    <dgm:pt modelId="{B5B7AE88-B5BD-4002-B263-8A8C55EB11D9}" type="parTrans" cxnId="{C4E79E8E-4F79-40D3-B9FF-44493B7C1156}">
      <dgm:prSet/>
      <dgm:spPr/>
      <dgm:t>
        <a:bodyPr/>
        <a:lstStyle/>
        <a:p>
          <a:endParaRPr lang="en-US"/>
        </a:p>
      </dgm:t>
    </dgm:pt>
    <dgm:pt modelId="{3019EFA3-CD40-431A-B737-D043DDCFDFED}" type="sibTrans" cxnId="{C4E79E8E-4F79-40D3-B9FF-44493B7C1156}">
      <dgm:prSet/>
      <dgm:spPr/>
      <dgm:t>
        <a:bodyPr/>
        <a:lstStyle/>
        <a:p>
          <a:endParaRPr lang="en-US"/>
        </a:p>
      </dgm:t>
    </dgm:pt>
    <dgm:pt modelId="{C15C6ABE-C88C-430D-85D1-2C8CA6F83499}">
      <dgm:prSet/>
      <dgm:spPr/>
      <dgm:t>
        <a:bodyPr/>
        <a:lstStyle/>
        <a:p>
          <a:r>
            <a:rPr lang="en-GB" b="1"/>
            <a:t>“I can see you actually care. You haven't been about telling me what to do but just taking the time to try and actually help me because you care about young people”</a:t>
          </a:r>
          <a:endParaRPr lang="en-US"/>
        </a:p>
      </dgm:t>
    </dgm:pt>
    <dgm:pt modelId="{DBB7D300-1B9E-4C90-B650-262867EBF655}" type="parTrans" cxnId="{90CD9924-3ED8-4500-AABE-7F10F9B72CD4}">
      <dgm:prSet/>
      <dgm:spPr/>
      <dgm:t>
        <a:bodyPr/>
        <a:lstStyle/>
        <a:p>
          <a:endParaRPr lang="en-US"/>
        </a:p>
      </dgm:t>
    </dgm:pt>
    <dgm:pt modelId="{05ECCEDA-2865-4FDB-8F96-BA975826F7A8}" type="sibTrans" cxnId="{90CD9924-3ED8-4500-AABE-7F10F9B72CD4}">
      <dgm:prSet/>
      <dgm:spPr/>
      <dgm:t>
        <a:bodyPr/>
        <a:lstStyle/>
        <a:p>
          <a:endParaRPr lang="en-US"/>
        </a:p>
      </dgm:t>
    </dgm:pt>
    <dgm:pt modelId="{5159C0C1-C89B-4F63-9728-49FA7CC3D84F}">
      <dgm:prSet/>
      <dgm:spPr/>
      <dgm:t>
        <a:bodyPr/>
        <a:lstStyle/>
        <a:p>
          <a:r>
            <a:rPr lang="en-GB" b="1"/>
            <a:t>“You showed up, when my family didn’t”</a:t>
          </a:r>
          <a:endParaRPr lang="en-US"/>
        </a:p>
      </dgm:t>
    </dgm:pt>
    <dgm:pt modelId="{5CC7D1A6-32EF-451B-827C-DD176985DF5D}" type="parTrans" cxnId="{A7DE2545-E805-4038-98E5-C973A38E6DED}">
      <dgm:prSet/>
      <dgm:spPr/>
      <dgm:t>
        <a:bodyPr/>
        <a:lstStyle/>
        <a:p>
          <a:endParaRPr lang="en-US"/>
        </a:p>
      </dgm:t>
    </dgm:pt>
    <dgm:pt modelId="{33324FA4-E589-4CC4-B6C1-2A170F89E708}" type="sibTrans" cxnId="{A7DE2545-E805-4038-98E5-C973A38E6DED}">
      <dgm:prSet/>
      <dgm:spPr/>
      <dgm:t>
        <a:bodyPr/>
        <a:lstStyle/>
        <a:p>
          <a:endParaRPr lang="en-US"/>
        </a:p>
      </dgm:t>
    </dgm:pt>
    <dgm:pt modelId="{BF892291-7BB9-480A-A37B-EC2B5E55A3C6}">
      <dgm:prSet/>
      <dgm:spPr/>
      <dgm:t>
        <a:bodyPr/>
        <a:lstStyle/>
        <a:p>
          <a:r>
            <a:rPr lang="en-GB" b="1" dirty="0"/>
            <a:t>'You [FTO] and SW have worked so well together with me and have felt like a team that just works.  You are both different from other people who try and work  with me”</a:t>
          </a:r>
          <a:endParaRPr lang="en-US" dirty="0"/>
        </a:p>
      </dgm:t>
    </dgm:pt>
    <dgm:pt modelId="{A5D7ABF8-5ECA-4286-A4B0-2EC2262C4B70}" type="parTrans" cxnId="{3871C996-6F07-460B-8174-43D33E8C6963}">
      <dgm:prSet/>
      <dgm:spPr/>
      <dgm:t>
        <a:bodyPr/>
        <a:lstStyle/>
        <a:p>
          <a:endParaRPr lang="en-US"/>
        </a:p>
      </dgm:t>
    </dgm:pt>
    <dgm:pt modelId="{3DFCEA8C-9D6E-4B6B-835F-5F60AB037CDB}" type="sibTrans" cxnId="{3871C996-6F07-460B-8174-43D33E8C6963}">
      <dgm:prSet/>
      <dgm:spPr/>
      <dgm:t>
        <a:bodyPr/>
        <a:lstStyle/>
        <a:p>
          <a:endParaRPr lang="en-US"/>
        </a:p>
      </dgm:t>
    </dgm:pt>
    <dgm:pt modelId="{84197355-3AA0-4F86-89E4-63E385885EC6}">
      <dgm:prSet/>
      <dgm:spPr/>
      <dgm:t>
        <a:bodyPr/>
        <a:lstStyle/>
        <a:p>
          <a:r>
            <a:rPr lang="en-GB" b="1"/>
            <a:t>“SW listens to me and she says to me that I can always ring her and talk to her. SW does what she says, she makes me feel comfortable”</a:t>
          </a:r>
          <a:endParaRPr lang="en-US"/>
        </a:p>
      </dgm:t>
    </dgm:pt>
    <dgm:pt modelId="{C04FF1A2-023E-4B9F-80EB-79784F1C98B2}" type="parTrans" cxnId="{B364FA07-3978-4153-A05F-10EC694332D6}">
      <dgm:prSet/>
      <dgm:spPr/>
      <dgm:t>
        <a:bodyPr/>
        <a:lstStyle/>
        <a:p>
          <a:endParaRPr lang="en-US"/>
        </a:p>
      </dgm:t>
    </dgm:pt>
    <dgm:pt modelId="{EB314EDE-FDD7-4C79-B9BE-E78A476514BB}" type="sibTrans" cxnId="{B364FA07-3978-4153-A05F-10EC694332D6}">
      <dgm:prSet/>
      <dgm:spPr/>
      <dgm:t>
        <a:bodyPr/>
        <a:lstStyle/>
        <a:p>
          <a:endParaRPr lang="en-US"/>
        </a:p>
      </dgm:t>
    </dgm:pt>
    <dgm:pt modelId="{54677664-EE5B-4519-9A95-43B629670750}" type="pres">
      <dgm:prSet presAssocID="{1D59FF29-A1C4-4467-A315-D57A677EAB43}" presName="linear" presStyleCnt="0">
        <dgm:presLayoutVars>
          <dgm:animLvl val="lvl"/>
          <dgm:resizeHandles val="exact"/>
        </dgm:presLayoutVars>
      </dgm:prSet>
      <dgm:spPr/>
    </dgm:pt>
    <dgm:pt modelId="{448B1095-3042-4C5D-A7F6-9CD65BC2A03E}" type="pres">
      <dgm:prSet presAssocID="{1B71AF6F-D1A2-4806-90A0-FC1722CBD799}" presName="parentText" presStyleLbl="node1" presStyleIdx="0" presStyleCnt="5">
        <dgm:presLayoutVars>
          <dgm:chMax val="0"/>
          <dgm:bulletEnabled val="1"/>
        </dgm:presLayoutVars>
      </dgm:prSet>
      <dgm:spPr/>
    </dgm:pt>
    <dgm:pt modelId="{DC683257-1862-4856-9AC5-E80F20BC32FA}" type="pres">
      <dgm:prSet presAssocID="{3019EFA3-CD40-431A-B737-D043DDCFDFED}" presName="spacer" presStyleCnt="0"/>
      <dgm:spPr/>
    </dgm:pt>
    <dgm:pt modelId="{CDE952F9-4C3C-4831-BFA9-25A3EE05BC71}" type="pres">
      <dgm:prSet presAssocID="{C15C6ABE-C88C-430D-85D1-2C8CA6F83499}" presName="parentText" presStyleLbl="node1" presStyleIdx="1" presStyleCnt="5">
        <dgm:presLayoutVars>
          <dgm:chMax val="0"/>
          <dgm:bulletEnabled val="1"/>
        </dgm:presLayoutVars>
      </dgm:prSet>
      <dgm:spPr/>
    </dgm:pt>
    <dgm:pt modelId="{89C5CB2D-4151-495E-9C35-9977BB09B0D1}" type="pres">
      <dgm:prSet presAssocID="{05ECCEDA-2865-4FDB-8F96-BA975826F7A8}" presName="spacer" presStyleCnt="0"/>
      <dgm:spPr/>
    </dgm:pt>
    <dgm:pt modelId="{AB48FBAB-101B-4C45-991E-0E92A2E4C099}" type="pres">
      <dgm:prSet presAssocID="{5159C0C1-C89B-4F63-9728-49FA7CC3D84F}" presName="parentText" presStyleLbl="node1" presStyleIdx="2" presStyleCnt="5">
        <dgm:presLayoutVars>
          <dgm:chMax val="0"/>
          <dgm:bulletEnabled val="1"/>
        </dgm:presLayoutVars>
      </dgm:prSet>
      <dgm:spPr/>
    </dgm:pt>
    <dgm:pt modelId="{D1DCD000-F68D-4254-883C-CC2D5163AEBB}" type="pres">
      <dgm:prSet presAssocID="{33324FA4-E589-4CC4-B6C1-2A170F89E708}" presName="spacer" presStyleCnt="0"/>
      <dgm:spPr/>
    </dgm:pt>
    <dgm:pt modelId="{A3AEF0F6-DBC5-480A-A9AF-54F3BCDDDA75}" type="pres">
      <dgm:prSet presAssocID="{BF892291-7BB9-480A-A37B-EC2B5E55A3C6}" presName="parentText" presStyleLbl="node1" presStyleIdx="3" presStyleCnt="5">
        <dgm:presLayoutVars>
          <dgm:chMax val="0"/>
          <dgm:bulletEnabled val="1"/>
        </dgm:presLayoutVars>
      </dgm:prSet>
      <dgm:spPr/>
    </dgm:pt>
    <dgm:pt modelId="{F9CE4BF2-4F00-4EB9-A592-0F8DBA6A2328}" type="pres">
      <dgm:prSet presAssocID="{3DFCEA8C-9D6E-4B6B-835F-5F60AB037CDB}" presName="spacer" presStyleCnt="0"/>
      <dgm:spPr/>
    </dgm:pt>
    <dgm:pt modelId="{DD54902E-79F1-4032-A3CA-0AC373414B76}" type="pres">
      <dgm:prSet presAssocID="{84197355-3AA0-4F86-89E4-63E385885EC6}" presName="parentText" presStyleLbl="node1" presStyleIdx="4" presStyleCnt="5">
        <dgm:presLayoutVars>
          <dgm:chMax val="0"/>
          <dgm:bulletEnabled val="1"/>
        </dgm:presLayoutVars>
      </dgm:prSet>
      <dgm:spPr/>
    </dgm:pt>
  </dgm:ptLst>
  <dgm:cxnLst>
    <dgm:cxn modelId="{B364FA07-3978-4153-A05F-10EC694332D6}" srcId="{1D59FF29-A1C4-4467-A315-D57A677EAB43}" destId="{84197355-3AA0-4F86-89E4-63E385885EC6}" srcOrd="4" destOrd="0" parTransId="{C04FF1A2-023E-4B9F-80EB-79784F1C98B2}" sibTransId="{EB314EDE-FDD7-4C79-B9BE-E78A476514BB}"/>
    <dgm:cxn modelId="{0FDA680C-1318-4B69-AD34-6724F945E103}" type="presOf" srcId="{84197355-3AA0-4F86-89E4-63E385885EC6}" destId="{DD54902E-79F1-4032-A3CA-0AC373414B76}" srcOrd="0" destOrd="0" presId="urn:microsoft.com/office/officeart/2005/8/layout/vList2"/>
    <dgm:cxn modelId="{90CD9924-3ED8-4500-AABE-7F10F9B72CD4}" srcId="{1D59FF29-A1C4-4467-A315-D57A677EAB43}" destId="{C15C6ABE-C88C-430D-85D1-2C8CA6F83499}" srcOrd="1" destOrd="0" parTransId="{DBB7D300-1B9E-4C90-B650-262867EBF655}" sibTransId="{05ECCEDA-2865-4FDB-8F96-BA975826F7A8}"/>
    <dgm:cxn modelId="{691E1040-7535-4547-A812-F33934FD9CDE}" type="presOf" srcId="{5159C0C1-C89B-4F63-9728-49FA7CC3D84F}" destId="{AB48FBAB-101B-4C45-991E-0E92A2E4C099}" srcOrd="0" destOrd="0" presId="urn:microsoft.com/office/officeart/2005/8/layout/vList2"/>
    <dgm:cxn modelId="{DFE8A241-32F6-42BA-884C-65EBF9F59F4F}" type="presOf" srcId="{C15C6ABE-C88C-430D-85D1-2C8CA6F83499}" destId="{CDE952F9-4C3C-4831-BFA9-25A3EE05BC71}" srcOrd="0" destOrd="0" presId="urn:microsoft.com/office/officeart/2005/8/layout/vList2"/>
    <dgm:cxn modelId="{A7DE2545-E805-4038-98E5-C973A38E6DED}" srcId="{1D59FF29-A1C4-4467-A315-D57A677EAB43}" destId="{5159C0C1-C89B-4F63-9728-49FA7CC3D84F}" srcOrd="2" destOrd="0" parTransId="{5CC7D1A6-32EF-451B-827C-DD176985DF5D}" sibTransId="{33324FA4-E589-4CC4-B6C1-2A170F89E708}"/>
    <dgm:cxn modelId="{95AADC4F-6334-41F8-AD8C-5946F523083F}" type="presOf" srcId="{BF892291-7BB9-480A-A37B-EC2B5E55A3C6}" destId="{A3AEF0F6-DBC5-480A-A9AF-54F3BCDDDA75}" srcOrd="0" destOrd="0" presId="urn:microsoft.com/office/officeart/2005/8/layout/vList2"/>
    <dgm:cxn modelId="{AEED358C-E775-40A5-AD27-C2C49069E480}" type="presOf" srcId="{1D59FF29-A1C4-4467-A315-D57A677EAB43}" destId="{54677664-EE5B-4519-9A95-43B629670750}" srcOrd="0" destOrd="0" presId="urn:microsoft.com/office/officeart/2005/8/layout/vList2"/>
    <dgm:cxn modelId="{C4E79E8E-4F79-40D3-B9FF-44493B7C1156}" srcId="{1D59FF29-A1C4-4467-A315-D57A677EAB43}" destId="{1B71AF6F-D1A2-4806-90A0-FC1722CBD799}" srcOrd="0" destOrd="0" parTransId="{B5B7AE88-B5BD-4002-B263-8A8C55EB11D9}" sibTransId="{3019EFA3-CD40-431A-B737-D043DDCFDFED}"/>
    <dgm:cxn modelId="{3871C996-6F07-460B-8174-43D33E8C6963}" srcId="{1D59FF29-A1C4-4467-A315-D57A677EAB43}" destId="{BF892291-7BB9-480A-A37B-EC2B5E55A3C6}" srcOrd="3" destOrd="0" parTransId="{A5D7ABF8-5ECA-4286-A4B0-2EC2262C4B70}" sibTransId="{3DFCEA8C-9D6E-4B6B-835F-5F60AB037CDB}"/>
    <dgm:cxn modelId="{B831F4BA-C540-4220-83A4-30E78CDF40B6}" type="presOf" srcId="{1B71AF6F-D1A2-4806-90A0-FC1722CBD799}" destId="{448B1095-3042-4C5D-A7F6-9CD65BC2A03E}" srcOrd="0" destOrd="0" presId="urn:microsoft.com/office/officeart/2005/8/layout/vList2"/>
    <dgm:cxn modelId="{748E29DD-4BF9-49F5-8D04-DEEACD251CEC}" type="presParOf" srcId="{54677664-EE5B-4519-9A95-43B629670750}" destId="{448B1095-3042-4C5D-A7F6-9CD65BC2A03E}" srcOrd="0" destOrd="0" presId="urn:microsoft.com/office/officeart/2005/8/layout/vList2"/>
    <dgm:cxn modelId="{9CA3881A-79C6-459C-B48F-DFF808FD0A2C}" type="presParOf" srcId="{54677664-EE5B-4519-9A95-43B629670750}" destId="{DC683257-1862-4856-9AC5-E80F20BC32FA}" srcOrd="1" destOrd="0" presId="urn:microsoft.com/office/officeart/2005/8/layout/vList2"/>
    <dgm:cxn modelId="{8BCAEF01-F071-406B-A933-262CCCC760BE}" type="presParOf" srcId="{54677664-EE5B-4519-9A95-43B629670750}" destId="{CDE952F9-4C3C-4831-BFA9-25A3EE05BC71}" srcOrd="2" destOrd="0" presId="urn:microsoft.com/office/officeart/2005/8/layout/vList2"/>
    <dgm:cxn modelId="{6B4582FA-0681-47A4-A81A-57B10093613B}" type="presParOf" srcId="{54677664-EE5B-4519-9A95-43B629670750}" destId="{89C5CB2D-4151-495E-9C35-9977BB09B0D1}" srcOrd="3" destOrd="0" presId="urn:microsoft.com/office/officeart/2005/8/layout/vList2"/>
    <dgm:cxn modelId="{33DED4D3-316C-498A-B581-72DF50DF0B60}" type="presParOf" srcId="{54677664-EE5B-4519-9A95-43B629670750}" destId="{AB48FBAB-101B-4C45-991E-0E92A2E4C099}" srcOrd="4" destOrd="0" presId="urn:microsoft.com/office/officeart/2005/8/layout/vList2"/>
    <dgm:cxn modelId="{DB61BDB6-28B1-42D9-BDF0-59DB1FD8A5FE}" type="presParOf" srcId="{54677664-EE5B-4519-9A95-43B629670750}" destId="{D1DCD000-F68D-4254-883C-CC2D5163AEBB}" srcOrd="5" destOrd="0" presId="urn:microsoft.com/office/officeart/2005/8/layout/vList2"/>
    <dgm:cxn modelId="{0AF4F6B4-6AF8-4CA0-983D-7DA44D5DAA69}" type="presParOf" srcId="{54677664-EE5B-4519-9A95-43B629670750}" destId="{A3AEF0F6-DBC5-480A-A9AF-54F3BCDDDA75}" srcOrd="6" destOrd="0" presId="urn:microsoft.com/office/officeart/2005/8/layout/vList2"/>
    <dgm:cxn modelId="{5DDCADEB-07F9-45DB-9635-5A0BD78D9522}" type="presParOf" srcId="{54677664-EE5B-4519-9A95-43B629670750}" destId="{F9CE4BF2-4F00-4EB9-A592-0F8DBA6A2328}" srcOrd="7" destOrd="0" presId="urn:microsoft.com/office/officeart/2005/8/layout/vList2"/>
    <dgm:cxn modelId="{ED78B3CE-1D67-417E-9158-03C237E678D7}" type="presParOf" srcId="{54677664-EE5B-4519-9A95-43B629670750}" destId="{DD54902E-79F1-4032-A3CA-0AC373414B76}" srcOrd="8"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F19F64A-F292-4DBA-9FFA-19C9F9A6B6F7}" type="doc">
      <dgm:prSet loTypeId="urn:microsoft.com/office/officeart/2008/layout/LinedList" loCatId="list" qsTypeId="urn:microsoft.com/office/officeart/2005/8/quickstyle/simple1" qsCatId="simple" csTypeId="urn:microsoft.com/office/officeart/2005/8/colors/colorful5" csCatId="colorful" phldr="1"/>
      <dgm:spPr/>
      <dgm:t>
        <a:bodyPr/>
        <a:lstStyle/>
        <a:p>
          <a:endParaRPr lang="en-US"/>
        </a:p>
      </dgm:t>
    </dgm:pt>
    <dgm:pt modelId="{680D8E94-F601-4028-AC48-AB232C3E557D}">
      <dgm:prSet custT="1"/>
      <dgm:spPr/>
      <dgm:t>
        <a:bodyPr/>
        <a:lstStyle/>
        <a:p>
          <a:r>
            <a:rPr lang="en-GB" sz="1800" b="1" dirty="0"/>
            <a:t>“She has changed X’s life - We couldn’t have asked for a better social worker for X.”</a:t>
          </a:r>
          <a:endParaRPr lang="en-US" sz="1800" b="1" dirty="0"/>
        </a:p>
      </dgm:t>
    </dgm:pt>
    <dgm:pt modelId="{A06AE920-A13B-4908-BA80-C5948D38D457}" type="parTrans" cxnId="{6459597E-ACE0-4DC9-BC94-F7C3AE59B24C}">
      <dgm:prSet/>
      <dgm:spPr/>
      <dgm:t>
        <a:bodyPr/>
        <a:lstStyle/>
        <a:p>
          <a:endParaRPr lang="en-US"/>
        </a:p>
      </dgm:t>
    </dgm:pt>
    <dgm:pt modelId="{FDBAE478-AEB3-4CEC-84CD-E1891B8D1937}" type="sibTrans" cxnId="{6459597E-ACE0-4DC9-BC94-F7C3AE59B24C}">
      <dgm:prSet/>
      <dgm:spPr/>
      <dgm:t>
        <a:bodyPr/>
        <a:lstStyle/>
        <a:p>
          <a:endParaRPr lang="en-US"/>
        </a:p>
      </dgm:t>
    </dgm:pt>
    <dgm:pt modelId="{EFF1651D-5663-4051-9D18-6165A79ABB0E}">
      <dgm:prSet custT="1"/>
      <dgm:spPr/>
      <dgm:t>
        <a:bodyPr/>
        <a:lstStyle/>
        <a:p>
          <a:r>
            <a:rPr lang="en-GB" sz="1400" b="0" dirty="0"/>
            <a:t>“I have seen a difference in him as well, he understands the lifestyle he was in isn’t good, he is in for curfew, has more respect for people, has a better bond with his mam and dad and he is doing great living with me. He has started being helpful to his family and I think he knows he can do more than just be in a gang. SW gets involved with us all, she talks to his mum, his dad, all the family, she is a social worker but it doesn’t feel like it because she isn’t </a:t>
          </a:r>
          <a:r>
            <a:rPr lang="en-GB" sz="1400" b="0" dirty="0" err="1"/>
            <a:t>judgey</a:t>
          </a:r>
          <a:r>
            <a:rPr lang="en-GB" sz="1400" b="0" dirty="0"/>
            <a:t>, she doesn’t shot her status as a social worker at us and be all power crazy, she’s just normal.”</a:t>
          </a:r>
          <a:endParaRPr lang="en-US" sz="1400" b="0" dirty="0"/>
        </a:p>
      </dgm:t>
    </dgm:pt>
    <dgm:pt modelId="{43EC803D-FFB1-4495-AF78-1344485CF83C}" type="parTrans" cxnId="{37C9A9F9-D78C-4FA0-9A32-DA9D9A0E243E}">
      <dgm:prSet/>
      <dgm:spPr/>
      <dgm:t>
        <a:bodyPr/>
        <a:lstStyle/>
        <a:p>
          <a:endParaRPr lang="en-US"/>
        </a:p>
      </dgm:t>
    </dgm:pt>
    <dgm:pt modelId="{44CF4377-321C-4E08-B19A-C6B1BA8FB0CC}" type="sibTrans" cxnId="{37C9A9F9-D78C-4FA0-9A32-DA9D9A0E243E}">
      <dgm:prSet/>
      <dgm:spPr/>
      <dgm:t>
        <a:bodyPr/>
        <a:lstStyle/>
        <a:p>
          <a:endParaRPr lang="en-US"/>
        </a:p>
      </dgm:t>
    </dgm:pt>
    <dgm:pt modelId="{6632C164-CD25-4093-ADD8-C3173F3A1CF6}">
      <dgm:prSet custT="1"/>
      <dgm:spPr/>
      <dgm:t>
        <a:bodyPr/>
        <a:lstStyle/>
        <a:p>
          <a:r>
            <a:rPr lang="en-GB" sz="1400" b="0" dirty="0"/>
            <a:t>“There is nothing I think SW could have done better. We are all shocked at how well X has worked with her, he has been grateful for his photo ID and CSCS cards. Other social workers have promised him things and never fulfilled, but if SW says she will do something she does and she doesn’t stop until it’s done.”</a:t>
          </a:r>
          <a:endParaRPr lang="en-US" sz="1400" b="0" dirty="0"/>
        </a:p>
      </dgm:t>
    </dgm:pt>
    <dgm:pt modelId="{51396161-3EE9-42E2-8AA1-EFB625A583C1}" type="parTrans" cxnId="{B65B3C1E-4416-4DEE-966C-53167571A311}">
      <dgm:prSet/>
      <dgm:spPr/>
      <dgm:t>
        <a:bodyPr/>
        <a:lstStyle/>
        <a:p>
          <a:endParaRPr lang="en-US"/>
        </a:p>
      </dgm:t>
    </dgm:pt>
    <dgm:pt modelId="{35F78CDA-4091-4319-830C-4A8F1BEF5D0C}" type="sibTrans" cxnId="{B65B3C1E-4416-4DEE-966C-53167571A311}">
      <dgm:prSet/>
      <dgm:spPr/>
      <dgm:t>
        <a:bodyPr/>
        <a:lstStyle/>
        <a:p>
          <a:endParaRPr lang="en-US"/>
        </a:p>
      </dgm:t>
    </dgm:pt>
    <dgm:pt modelId="{35ECEBEC-56C9-45E7-B3C4-0F95CEB61711}">
      <dgm:prSet custT="1"/>
      <dgm:spPr/>
      <dgm:t>
        <a:bodyPr/>
        <a:lstStyle/>
        <a:p>
          <a:r>
            <a:rPr lang="en-GB" sz="1400" b="0" dirty="0"/>
            <a:t>“SW has been dead good with X, she has been firm with him but at a level that X understands, she hasn’t come in guns blazing, she gets on his level and makes sure he does what he has to do. She is amazing with him. He gets up, comes down to see her which is in contrast to previous social workers is totally different as he would tell them to **** off’.</a:t>
          </a:r>
          <a:endParaRPr lang="en-US" sz="1400" b="0" dirty="0"/>
        </a:p>
      </dgm:t>
    </dgm:pt>
    <dgm:pt modelId="{ECD479F4-CFFF-46EF-A50F-27916408B6CB}" type="parTrans" cxnId="{4E63ACE4-A945-443A-8ABD-C21F488B6C17}">
      <dgm:prSet/>
      <dgm:spPr/>
      <dgm:t>
        <a:bodyPr/>
        <a:lstStyle/>
        <a:p>
          <a:endParaRPr lang="en-GB"/>
        </a:p>
      </dgm:t>
    </dgm:pt>
    <dgm:pt modelId="{6460D0DE-18B4-448F-A40B-891730BF4E8D}" type="sibTrans" cxnId="{4E63ACE4-A945-443A-8ABD-C21F488B6C17}">
      <dgm:prSet/>
      <dgm:spPr/>
      <dgm:t>
        <a:bodyPr/>
        <a:lstStyle/>
        <a:p>
          <a:endParaRPr lang="en-GB"/>
        </a:p>
      </dgm:t>
    </dgm:pt>
    <dgm:pt modelId="{6DFD44BD-3E29-4475-9E2D-DAD0397A8DB9}" type="pres">
      <dgm:prSet presAssocID="{9F19F64A-F292-4DBA-9FFA-19C9F9A6B6F7}" presName="vert0" presStyleCnt="0">
        <dgm:presLayoutVars>
          <dgm:dir/>
          <dgm:animOne val="branch"/>
          <dgm:animLvl val="lvl"/>
        </dgm:presLayoutVars>
      </dgm:prSet>
      <dgm:spPr/>
    </dgm:pt>
    <dgm:pt modelId="{C043C5D9-0641-45D0-AF78-3ADBEB6FC1A9}" type="pres">
      <dgm:prSet presAssocID="{680D8E94-F601-4028-AC48-AB232C3E557D}" presName="thickLine" presStyleLbl="alignNode1" presStyleIdx="0" presStyleCnt="4"/>
      <dgm:spPr/>
    </dgm:pt>
    <dgm:pt modelId="{0302C259-0EB1-4CBA-9FF1-3A7E546419F0}" type="pres">
      <dgm:prSet presAssocID="{680D8E94-F601-4028-AC48-AB232C3E557D}" presName="horz1" presStyleCnt="0"/>
      <dgm:spPr/>
    </dgm:pt>
    <dgm:pt modelId="{808E80DB-5EA2-4EE9-B2AE-1BA4025F87D8}" type="pres">
      <dgm:prSet presAssocID="{680D8E94-F601-4028-AC48-AB232C3E557D}" presName="tx1" presStyleLbl="revTx" presStyleIdx="0" presStyleCnt="4"/>
      <dgm:spPr/>
    </dgm:pt>
    <dgm:pt modelId="{63D8114E-120D-4272-9C5D-997D9F32D160}" type="pres">
      <dgm:prSet presAssocID="{680D8E94-F601-4028-AC48-AB232C3E557D}" presName="vert1" presStyleCnt="0"/>
      <dgm:spPr/>
    </dgm:pt>
    <dgm:pt modelId="{F705CABF-3643-4C8A-867A-48BBF5387ECD}" type="pres">
      <dgm:prSet presAssocID="{35ECEBEC-56C9-45E7-B3C4-0F95CEB61711}" presName="thickLine" presStyleLbl="alignNode1" presStyleIdx="1" presStyleCnt="4"/>
      <dgm:spPr/>
    </dgm:pt>
    <dgm:pt modelId="{C0B90D3E-9888-4083-B9E3-EE65E5119FAB}" type="pres">
      <dgm:prSet presAssocID="{35ECEBEC-56C9-45E7-B3C4-0F95CEB61711}" presName="horz1" presStyleCnt="0"/>
      <dgm:spPr/>
    </dgm:pt>
    <dgm:pt modelId="{8AAD9D59-E6D4-43BE-BCC2-7B0E86182C28}" type="pres">
      <dgm:prSet presAssocID="{35ECEBEC-56C9-45E7-B3C4-0F95CEB61711}" presName="tx1" presStyleLbl="revTx" presStyleIdx="1" presStyleCnt="4"/>
      <dgm:spPr/>
    </dgm:pt>
    <dgm:pt modelId="{3D064243-61B1-4100-941D-187C25595A57}" type="pres">
      <dgm:prSet presAssocID="{35ECEBEC-56C9-45E7-B3C4-0F95CEB61711}" presName="vert1" presStyleCnt="0"/>
      <dgm:spPr/>
    </dgm:pt>
    <dgm:pt modelId="{153EF8D9-479C-4448-9339-0167301B93E2}" type="pres">
      <dgm:prSet presAssocID="{EFF1651D-5663-4051-9D18-6165A79ABB0E}" presName="thickLine" presStyleLbl="alignNode1" presStyleIdx="2" presStyleCnt="4"/>
      <dgm:spPr/>
    </dgm:pt>
    <dgm:pt modelId="{EB666DFF-B47B-4211-957B-B34E3531080A}" type="pres">
      <dgm:prSet presAssocID="{EFF1651D-5663-4051-9D18-6165A79ABB0E}" presName="horz1" presStyleCnt="0"/>
      <dgm:spPr/>
    </dgm:pt>
    <dgm:pt modelId="{3F565E44-0EF7-4FB3-AFD0-C0B7D949120D}" type="pres">
      <dgm:prSet presAssocID="{EFF1651D-5663-4051-9D18-6165A79ABB0E}" presName="tx1" presStyleLbl="revTx" presStyleIdx="2" presStyleCnt="4"/>
      <dgm:spPr/>
    </dgm:pt>
    <dgm:pt modelId="{1B8930A8-91E8-41CB-816F-4CE4FF4DACD2}" type="pres">
      <dgm:prSet presAssocID="{EFF1651D-5663-4051-9D18-6165A79ABB0E}" presName="vert1" presStyleCnt="0"/>
      <dgm:spPr/>
    </dgm:pt>
    <dgm:pt modelId="{82802285-6555-4DA7-9415-9B127537BA00}" type="pres">
      <dgm:prSet presAssocID="{6632C164-CD25-4093-ADD8-C3173F3A1CF6}" presName="thickLine" presStyleLbl="alignNode1" presStyleIdx="3" presStyleCnt="4"/>
      <dgm:spPr/>
    </dgm:pt>
    <dgm:pt modelId="{F1CA0232-4ED1-4603-86E8-11A625DE3086}" type="pres">
      <dgm:prSet presAssocID="{6632C164-CD25-4093-ADD8-C3173F3A1CF6}" presName="horz1" presStyleCnt="0"/>
      <dgm:spPr/>
    </dgm:pt>
    <dgm:pt modelId="{AEC04A8F-DCA4-427D-8BFF-258050D20E0F}" type="pres">
      <dgm:prSet presAssocID="{6632C164-CD25-4093-ADD8-C3173F3A1CF6}" presName="tx1" presStyleLbl="revTx" presStyleIdx="3" presStyleCnt="4"/>
      <dgm:spPr/>
    </dgm:pt>
    <dgm:pt modelId="{C221D0C7-8A08-4171-AA9C-9210DA5730D5}" type="pres">
      <dgm:prSet presAssocID="{6632C164-CD25-4093-ADD8-C3173F3A1CF6}" presName="vert1" presStyleCnt="0"/>
      <dgm:spPr/>
    </dgm:pt>
  </dgm:ptLst>
  <dgm:cxnLst>
    <dgm:cxn modelId="{5B78E704-E5E4-444C-BD96-9145AB033FDB}" type="presOf" srcId="{35ECEBEC-56C9-45E7-B3C4-0F95CEB61711}" destId="{8AAD9D59-E6D4-43BE-BCC2-7B0E86182C28}" srcOrd="0" destOrd="0" presId="urn:microsoft.com/office/officeart/2008/layout/LinedList"/>
    <dgm:cxn modelId="{B65B3C1E-4416-4DEE-966C-53167571A311}" srcId="{9F19F64A-F292-4DBA-9FFA-19C9F9A6B6F7}" destId="{6632C164-CD25-4093-ADD8-C3173F3A1CF6}" srcOrd="3" destOrd="0" parTransId="{51396161-3EE9-42E2-8AA1-EFB625A583C1}" sibTransId="{35F78CDA-4091-4319-830C-4A8F1BEF5D0C}"/>
    <dgm:cxn modelId="{E30E7266-ED11-41AE-AF82-6C4482529C67}" type="presOf" srcId="{9F19F64A-F292-4DBA-9FFA-19C9F9A6B6F7}" destId="{6DFD44BD-3E29-4475-9E2D-DAD0397A8DB9}" srcOrd="0" destOrd="0" presId="urn:microsoft.com/office/officeart/2008/layout/LinedList"/>
    <dgm:cxn modelId="{6459597E-ACE0-4DC9-BC94-F7C3AE59B24C}" srcId="{9F19F64A-F292-4DBA-9FFA-19C9F9A6B6F7}" destId="{680D8E94-F601-4028-AC48-AB232C3E557D}" srcOrd="0" destOrd="0" parTransId="{A06AE920-A13B-4908-BA80-C5948D38D457}" sibTransId="{FDBAE478-AEB3-4CEC-84CD-E1891B8D1937}"/>
    <dgm:cxn modelId="{93D90E9D-26B5-4AFE-AC84-D1409C4D5C3F}" type="presOf" srcId="{6632C164-CD25-4093-ADD8-C3173F3A1CF6}" destId="{AEC04A8F-DCA4-427D-8BFF-258050D20E0F}" srcOrd="0" destOrd="0" presId="urn:microsoft.com/office/officeart/2008/layout/LinedList"/>
    <dgm:cxn modelId="{17EED9A6-429E-41C8-A852-74EEDFC23BA6}" type="presOf" srcId="{680D8E94-F601-4028-AC48-AB232C3E557D}" destId="{808E80DB-5EA2-4EE9-B2AE-1BA4025F87D8}" srcOrd="0" destOrd="0" presId="urn:microsoft.com/office/officeart/2008/layout/LinedList"/>
    <dgm:cxn modelId="{4A6929C0-0956-4C12-B2AD-41DEE54910AF}" type="presOf" srcId="{EFF1651D-5663-4051-9D18-6165A79ABB0E}" destId="{3F565E44-0EF7-4FB3-AFD0-C0B7D949120D}" srcOrd="0" destOrd="0" presId="urn:microsoft.com/office/officeart/2008/layout/LinedList"/>
    <dgm:cxn modelId="{4E63ACE4-A945-443A-8ABD-C21F488B6C17}" srcId="{9F19F64A-F292-4DBA-9FFA-19C9F9A6B6F7}" destId="{35ECEBEC-56C9-45E7-B3C4-0F95CEB61711}" srcOrd="1" destOrd="0" parTransId="{ECD479F4-CFFF-46EF-A50F-27916408B6CB}" sibTransId="{6460D0DE-18B4-448F-A40B-891730BF4E8D}"/>
    <dgm:cxn modelId="{37C9A9F9-D78C-4FA0-9A32-DA9D9A0E243E}" srcId="{9F19F64A-F292-4DBA-9FFA-19C9F9A6B6F7}" destId="{EFF1651D-5663-4051-9D18-6165A79ABB0E}" srcOrd="2" destOrd="0" parTransId="{43EC803D-FFB1-4495-AF78-1344485CF83C}" sibTransId="{44CF4377-321C-4E08-B19A-C6B1BA8FB0CC}"/>
    <dgm:cxn modelId="{38D50E70-A138-4FE5-8F06-A31E39B63602}" type="presParOf" srcId="{6DFD44BD-3E29-4475-9E2D-DAD0397A8DB9}" destId="{C043C5D9-0641-45D0-AF78-3ADBEB6FC1A9}" srcOrd="0" destOrd="0" presId="urn:microsoft.com/office/officeart/2008/layout/LinedList"/>
    <dgm:cxn modelId="{23C0C54D-28F0-4FCD-95F8-DA2B2A80B5EF}" type="presParOf" srcId="{6DFD44BD-3E29-4475-9E2D-DAD0397A8DB9}" destId="{0302C259-0EB1-4CBA-9FF1-3A7E546419F0}" srcOrd="1" destOrd="0" presId="urn:microsoft.com/office/officeart/2008/layout/LinedList"/>
    <dgm:cxn modelId="{A198B18C-41EC-4172-ABD3-4CA7F6D41D08}" type="presParOf" srcId="{0302C259-0EB1-4CBA-9FF1-3A7E546419F0}" destId="{808E80DB-5EA2-4EE9-B2AE-1BA4025F87D8}" srcOrd="0" destOrd="0" presId="urn:microsoft.com/office/officeart/2008/layout/LinedList"/>
    <dgm:cxn modelId="{0A3D3412-C837-47FF-944F-3E5446B2D1D2}" type="presParOf" srcId="{0302C259-0EB1-4CBA-9FF1-3A7E546419F0}" destId="{63D8114E-120D-4272-9C5D-997D9F32D160}" srcOrd="1" destOrd="0" presId="urn:microsoft.com/office/officeart/2008/layout/LinedList"/>
    <dgm:cxn modelId="{38FF09E7-D941-47D8-B9A0-06674EC6463D}" type="presParOf" srcId="{6DFD44BD-3E29-4475-9E2D-DAD0397A8DB9}" destId="{F705CABF-3643-4C8A-867A-48BBF5387ECD}" srcOrd="2" destOrd="0" presId="urn:microsoft.com/office/officeart/2008/layout/LinedList"/>
    <dgm:cxn modelId="{2552F181-3EFD-41AF-B786-9AAE733A25B3}" type="presParOf" srcId="{6DFD44BD-3E29-4475-9E2D-DAD0397A8DB9}" destId="{C0B90D3E-9888-4083-B9E3-EE65E5119FAB}" srcOrd="3" destOrd="0" presId="urn:microsoft.com/office/officeart/2008/layout/LinedList"/>
    <dgm:cxn modelId="{D383B941-D644-4FF9-8B57-22BAA3F45F93}" type="presParOf" srcId="{C0B90D3E-9888-4083-B9E3-EE65E5119FAB}" destId="{8AAD9D59-E6D4-43BE-BCC2-7B0E86182C28}" srcOrd="0" destOrd="0" presId="urn:microsoft.com/office/officeart/2008/layout/LinedList"/>
    <dgm:cxn modelId="{A01EF800-9816-4B98-822C-4429B2C8B501}" type="presParOf" srcId="{C0B90D3E-9888-4083-B9E3-EE65E5119FAB}" destId="{3D064243-61B1-4100-941D-187C25595A57}" srcOrd="1" destOrd="0" presId="urn:microsoft.com/office/officeart/2008/layout/LinedList"/>
    <dgm:cxn modelId="{434AECBB-44CD-463C-89CB-10F42A99227B}" type="presParOf" srcId="{6DFD44BD-3E29-4475-9E2D-DAD0397A8DB9}" destId="{153EF8D9-479C-4448-9339-0167301B93E2}" srcOrd="4" destOrd="0" presId="urn:microsoft.com/office/officeart/2008/layout/LinedList"/>
    <dgm:cxn modelId="{65A8B40D-3948-403B-862E-531C53BA679C}" type="presParOf" srcId="{6DFD44BD-3E29-4475-9E2D-DAD0397A8DB9}" destId="{EB666DFF-B47B-4211-957B-B34E3531080A}" srcOrd="5" destOrd="0" presId="urn:microsoft.com/office/officeart/2008/layout/LinedList"/>
    <dgm:cxn modelId="{71026929-5E09-413C-AF1D-5F0D4CDE1527}" type="presParOf" srcId="{EB666DFF-B47B-4211-957B-B34E3531080A}" destId="{3F565E44-0EF7-4FB3-AFD0-C0B7D949120D}" srcOrd="0" destOrd="0" presId="urn:microsoft.com/office/officeart/2008/layout/LinedList"/>
    <dgm:cxn modelId="{0FC9C9FD-5D8F-4F1F-A15A-5618C06D414D}" type="presParOf" srcId="{EB666DFF-B47B-4211-957B-B34E3531080A}" destId="{1B8930A8-91E8-41CB-816F-4CE4FF4DACD2}" srcOrd="1" destOrd="0" presId="urn:microsoft.com/office/officeart/2008/layout/LinedList"/>
    <dgm:cxn modelId="{AA344899-6D82-410C-B50F-AAD0A3DAFA18}" type="presParOf" srcId="{6DFD44BD-3E29-4475-9E2D-DAD0397A8DB9}" destId="{82802285-6555-4DA7-9415-9B127537BA00}" srcOrd="6" destOrd="0" presId="urn:microsoft.com/office/officeart/2008/layout/LinedList"/>
    <dgm:cxn modelId="{D10C35B6-7A30-4725-8966-405E75D8AB2E}" type="presParOf" srcId="{6DFD44BD-3E29-4475-9E2D-DAD0397A8DB9}" destId="{F1CA0232-4ED1-4603-86E8-11A625DE3086}" srcOrd="7" destOrd="0" presId="urn:microsoft.com/office/officeart/2008/layout/LinedList"/>
    <dgm:cxn modelId="{6B8292ED-64C4-4567-872C-175C45C38DB3}" type="presParOf" srcId="{F1CA0232-4ED1-4603-86E8-11A625DE3086}" destId="{AEC04A8F-DCA4-427D-8BFF-258050D20E0F}" srcOrd="0" destOrd="0" presId="urn:microsoft.com/office/officeart/2008/layout/LinedList"/>
    <dgm:cxn modelId="{29D1649C-C0BE-47CB-A337-B7992E832726}" type="presParOf" srcId="{F1CA0232-4ED1-4603-86E8-11A625DE3086}" destId="{C221D0C7-8A08-4171-AA9C-9210DA5730D5}"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2618029-1D53-42B4-B17C-6BCD73D3D3EB}"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5B8479F9-0C75-421D-BCC0-48B372971690}">
      <dgm:prSet/>
      <dgm:spPr/>
      <dgm:t>
        <a:bodyPr/>
        <a:lstStyle/>
        <a:p>
          <a:pPr>
            <a:lnSpc>
              <a:spcPct val="100000"/>
            </a:lnSpc>
            <a:defRPr cap="all"/>
          </a:pPr>
          <a:r>
            <a:rPr lang="en-GB"/>
            <a:t>Mapping looks at the 3P model – Peers, Perpetrators, Places (and spaces). A “3P” mapping exercise is completed for any child or young person who we know or suspect to be being exploited. </a:t>
          </a:r>
        </a:p>
        <a:p>
          <a:pPr>
            <a:lnSpc>
              <a:spcPct val="100000"/>
            </a:lnSpc>
            <a:defRPr cap="all"/>
          </a:pPr>
          <a:endParaRPr lang="en-US" dirty="0"/>
        </a:p>
      </dgm:t>
    </dgm:pt>
    <dgm:pt modelId="{0C54D605-E409-4A0C-819F-99A871254CE7}" type="parTrans" cxnId="{BA557D80-5269-4B94-8218-B391FAD3DCF9}">
      <dgm:prSet/>
      <dgm:spPr/>
      <dgm:t>
        <a:bodyPr/>
        <a:lstStyle/>
        <a:p>
          <a:endParaRPr lang="en-US"/>
        </a:p>
      </dgm:t>
    </dgm:pt>
    <dgm:pt modelId="{4E1695B6-858A-4DC2-8671-B98F48D93371}" type="sibTrans" cxnId="{BA557D80-5269-4B94-8218-B391FAD3DCF9}">
      <dgm:prSet/>
      <dgm:spPr/>
      <dgm:t>
        <a:bodyPr/>
        <a:lstStyle/>
        <a:p>
          <a:endParaRPr lang="en-US"/>
        </a:p>
      </dgm:t>
    </dgm:pt>
    <dgm:pt modelId="{BE52450A-9AFD-4756-B296-D5BABBD81C6C}">
      <dgm:prSet/>
      <dgm:spPr/>
      <dgm:t>
        <a:bodyPr/>
        <a:lstStyle/>
        <a:p>
          <a:pPr>
            <a:lnSpc>
              <a:spcPct val="100000"/>
            </a:lnSpc>
            <a:defRPr cap="all"/>
          </a:pPr>
          <a:r>
            <a:rPr lang="en-GB"/>
            <a:t>Professionals hold and share information about multiple perpetrators and young people who are exploited in Redcar and Cleveland. </a:t>
          </a:r>
          <a:endParaRPr lang="en-US" dirty="0"/>
        </a:p>
      </dgm:t>
    </dgm:pt>
    <dgm:pt modelId="{1673F6AD-06B3-4626-8600-604E1FD314CB}" type="parTrans" cxnId="{30058C01-93F6-4F85-889E-ED7F2110D927}">
      <dgm:prSet/>
      <dgm:spPr/>
      <dgm:t>
        <a:bodyPr/>
        <a:lstStyle/>
        <a:p>
          <a:endParaRPr lang="en-US"/>
        </a:p>
      </dgm:t>
    </dgm:pt>
    <dgm:pt modelId="{E9D0091E-A01D-4E4E-8ADF-8424569828C5}" type="sibTrans" cxnId="{30058C01-93F6-4F85-889E-ED7F2110D927}">
      <dgm:prSet/>
      <dgm:spPr/>
      <dgm:t>
        <a:bodyPr/>
        <a:lstStyle/>
        <a:p>
          <a:endParaRPr lang="en-US"/>
        </a:p>
      </dgm:t>
    </dgm:pt>
    <dgm:pt modelId="{CB190CE4-B4DD-4E95-85CA-9489DC32C627}">
      <dgm:prSet/>
      <dgm:spPr/>
      <dgm:t>
        <a:bodyPr/>
        <a:lstStyle/>
        <a:p>
          <a:pPr>
            <a:lnSpc>
              <a:spcPct val="100000"/>
            </a:lnSpc>
            <a:defRPr cap="all"/>
          </a:pPr>
          <a:r>
            <a:rPr lang="en-GB"/>
            <a:t>This is revisited regularly as an ongoing agenda item within core groups and ROTH reviews in respect of the individual child however ‘whole-cohort mapping exercises are also held regularly. </a:t>
          </a:r>
          <a:br>
            <a:rPr lang="en-GB"/>
          </a:br>
          <a:br>
            <a:rPr lang="en-GB"/>
          </a:br>
          <a:endParaRPr lang="en-US" dirty="0"/>
        </a:p>
      </dgm:t>
    </dgm:pt>
    <dgm:pt modelId="{D4BC615B-ED3A-4E7B-84F8-1C1A0348A58C}" type="parTrans" cxnId="{05B10E8D-BAC9-486B-B26F-22DD2E7AE13F}">
      <dgm:prSet/>
      <dgm:spPr/>
      <dgm:t>
        <a:bodyPr/>
        <a:lstStyle/>
        <a:p>
          <a:endParaRPr lang="en-GB"/>
        </a:p>
      </dgm:t>
    </dgm:pt>
    <dgm:pt modelId="{CD6D4766-51CB-4C8F-A5B7-E7C5E5A677A7}" type="sibTrans" cxnId="{05B10E8D-BAC9-486B-B26F-22DD2E7AE13F}">
      <dgm:prSet/>
      <dgm:spPr/>
      <dgm:t>
        <a:bodyPr/>
        <a:lstStyle/>
        <a:p>
          <a:endParaRPr lang="en-GB"/>
        </a:p>
      </dgm:t>
    </dgm:pt>
    <dgm:pt modelId="{A776FA1E-383A-45FE-909B-89A0033822D6}" type="pres">
      <dgm:prSet presAssocID="{C2618029-1D53-42B4-B17C-6BCD73D3D3EB}" presName="hierChild1" presStyleCnt="0">
        <dgm:presLayoutVars>
          <dgm:chPref val="1"/>
          <dgm:dir/>
          <dgm:animOne val="branch"/>
          <dgm:animLvl val="lvl"/>
          <dgm:resizeHandles/>
        </dgm:presLayoutVars>
      </dgm:prSet>
      <dgm:spPr/>
    </dgm:pt>
    <dgm:pt modelId="{6AB1522A-7B7F-44E3-8666-C40A0972CD82}" type="pres">
      <dgm:prSet presAssocID="{5B8479F9-0C75-421D-BCC0-48B372971690}" presName="hierRoot1" presStyleCnt="0"/>
      <dgm:spPr/>
    </dgm:pt>
    <dgm:pt modelId="{3C03A9C5-3A7E-4169-BE95-542BB6BA1056}" type="pres">
      <dgm:prSet presAssocID="{5B8479F9-0C75-421D-BCC0-48B372971690}" presName="composite" presStyleCnt="0"/>
      <dgm:spPr/>
    </dgm:pt>
    <dgm:pt modelId="{531CD8DF-D5A6-4505-B16F-09F3221BDD54}" type="pres">
      <dgm:prSet presAssocID="{5B8479F9-0C75-421D-BCC0-48B372971690}" presName="background" presStyleLbl="node0" presStyleIdx="0" presStyleCnt="3"/>
      <dgm:spPr/>
    </dgm:pt>
    <dgm:pt modelId="{0A4928CD-4211-4220-AC08-C6035762BCF8}" type="pres">
      <dgm:prSet presAssocID="{5B8479F9-0C75-421D-BCC0-48B372971690}" presName="text" presStyleLbl="fgAcc0" presStyleIdx="0" presStyleCnt="3">
        <dgm:presLayoutVars>
          <dgm:chPref val="3"/>
        </dgm:presLayoutVars>
      </dgm:prSet>
      <dgm:spPr/>
    </dgm:pt>
    <dgm:pt modelId="{A9293F77-B051-4174-8CA2-0D8199D39936}" type="pres">
      <dgm:prSet presAssocID="{5B8479F9-0C75-421D-BCC0-48B372971690}" presName="hierChild2" presStyleCnt="0"/>
      <dgm:spPr/>
    </dgm:pt>
    <dgm:pt modelId="{71D3CA4A-AA4D-4802-A2DE-143A4F89C1EC}" type="pres">
      <dgm:prSet presAssocID="{BE52450A-9AFD-4756-B296-D5BABBD81C6C}" presName="hierRoot1" presStyleCnt="0"/>
      <dgm:spPr/>
    </dgm:pt>
    <dgm:pt modelId="{90294A1B-9A7F-46C0-8323-3A893D23A209}" type="pres">
      <dgm:prSet presAssocID="{BE52450A-9AFD-4756-B296-D5BABBD81C6C}" presName="composite" presStyleCnt="0"/>
      <dgm:spPr/>
    </dgm:pt>
    <dgm:pt modelId="{4EE5B74B-8606-4E35-9693-347F8744A99B}" type="pres">
      <dgm:prSet presAssocID="{BE52450A-9AFD-4756-B296-D5BABBD81C6C}" presName="background" presStyleLbl="node0" presStyleIdx="1" presStyleCnt="3"/>
      <dgm:spPr/>
    </dgm:pt>
    <dgm:pt modelId="{05012378-314E-4D5D-8310-8206A0196D52}" type="pres">
      <dgm:prSet presAssocID="{BE52450A-9AFD-4756-B296-D5BABBD81C6C}" presName="text" presStyleLbl="fgAcc0" presStyleIdx="1" presStyleCnt="3">
        <dgm:presLayoutVars>
          <dgm:chPref val="3"/>
        </dgm:presLayoutVars>
      </dgm:prSet>
      <dgm:spPr/>
    </dgm:pt>
    <dgm:pt modelId="{705FEC2C-2AFC-4B99-ABE3-347819EC55F3}" type="pres">
      <dgm:prSet presAssocID="{BE52450A-9AFD-4756-B296-D5BABBD81C6C}" presName="hierChild2" presStyleCnt="0"/>
      <dgm:spPr/>
    </dgm:pt>
    <dgm:pt modelId="{A0F795D2-2F12-4DEF-96F8-8582B7F41817}" type="pres">
      <dgm:prSet presAssocID="{CB190CE4-B4DD-4E95-85CA-9489DC32C627}" presName="hierRoot1" presStyleCnt="0"/>
      <dgm:spPr/>
    </dgm:pt>
    <dgm:pt modelId="{B05410A3-93E7-4166-8C5C-4348512B4990}" type="pres">
      <dgm:prSet presAssocID="{CB190CE4-B4DD-4E95-85CA-9489DC32C627}" presName="composite" presStyleCnt="0"/>
      <dgm:spPr/>
    </dgm:pt>
    <dgm:pt modelId="{8268A678-45F5-4B7D-B49A-89FE12C16107}" type="pres">
      <dgm:prSet presAssocID="{CB190CE4-B4DD-4E95-85CA-9489DC32C627}" presName="background" presStyleLbl="node0" presStyleIdx="2" presStyleCnt="3"/>
      <dgm:spPr/>
    </dgm:pt>
    <dgm:pt modelId="{3AF5CB1D-403D-41A3-936D-6F52FDF1AF30}" type="pres">
      <dgm:prSet presAssocID="{CB190CE4-B4DD-4E95-85CA-9489DC32C627}" presName="text" presStyleLbl="fgAcc0" presStyleIdx="2" presStyleCnt="3">
        <dgm:presLayoutVars>
          <dgm:chPref val="3"/>
        </dgm:presLayoutVars>
      </dgm:prSet>
      <dgm:spPr/>
    </dgm:pt>
    <dgm:pt modelId="{D3BD1CA8-0264-4BC9-AD03-5876DC886A78}" type="pres">
      <dgm:prSet presAssocID="{CB190CE4-B4DD-4E95-85CA-9489DC32C627}" presName="hierChild2" presStyleCnt="0"/>
      <dgm:spPr/>
    </dgm:pt>
  </dgm:ptLst>
  <dgm:cxnLst>
    <dgm:cxn modelId="{30058C01-93F6-4F85-889E-ED7F2110D927}" srcId="{C2618029-1D53-42B4-B17C-6BCD73D3D3EB}" destId="{BE52450A-9AFD-4756-B296-D5BABBD81C6C}" srcOrd="1" destOrd="0" parTransId="{1673F6AD-06B3-4626-8600-604E1FD314CB}" sibTransId="{E9D0091E-A01D-4E4E-8ADF-8424569828C5}"/>
    <dgm:cxn modelId="{C51B6C5F-DBA0-458A-8BA8-AA7AA0F01B12}" type="presOf" srcId="{C2618029-1D53-42B4-B17C-6BCD73D3D3EB}" destId="{A776FA1E-383A-45FE-909B-89A0033822D6}" srcOrd="0" destOrd="0" presId="urn:microsoft.com/office/officeart/2005/8/layout/hierarchy1"/>
    <dgm:cxn modelId="{BA557D80-5269-4B94-8218-B391FAD3DCF9}" srcId="{C2618029-1D53-42B4-B17C-6BCD73D3D3EB}" destId="{5B8479F9-0C75-421D-BCC0-48B372971690}" srcOrd="0" destOrd="0" parTransId="{0C54D605-E409-4A0C-819F-99A871254CE7}" sibTransId="{4E1695B6-858A-4DC2-8671-B98F48D93371}"/>
    <dgm:cxn modelId="{05B10E8D-BAC9-486B-B26F-22DD2E7AE13F}" srcId="{C2618029-1D53-42B4-B17C-6BCD73D3D3EB}" destId="{CB190CE4-B4DD-4E95-85CA-9489DC32C627}" srcOrd="2" destOrd="0" parTransId="{D4BC615B-ED3A-4E7B-84F8-1C1A0348A58C}" sibTransId="{CD6D4766-51CB-4C8F-A5B7-E7C5E5A677A7}"/>
    <dgm:cxn modelId="{99907BCE-9411-4E07-9565-BF8C3ABF897E}" type="presOf" srcId="{CB190CE4-B4DD-4E95-85CA-9489DC32C627}" destId="{3AF5CB1D-403D-41A3-936D-6F52FDF1AF30}" srcOrd="0" destOrd="0" presId="urn:microsoft.com/office/officeart/2005/8/layout/hierarchy1"/>
    <dgm:cxn modelId="{AD9B03D1-E18B-426E-92DC-6EA3C21B6B76}" type="presOf" srcId="{5B8479F9-0C75-421D-BCC0-48B372971690}" destId="{0A4928CD-4211-4220-AC08-C6035762BCF8}" srcOrd="0" destOrd="0" presId="urn:microsoft.com/office/officeart/2005/8/layout/hierarchy1"/>
    <dgm:cxn modelId="{FC42D4F0-70C0-4524-9092-BA708C6B3B5F}" type="presOf" srcId="{BE52450A-9AFD-4756-B296-D5BABBD81C6C}" destId="{05012378-314E-4D5D-8310-8206A0196D52}" srcOrd="0" destOrd="0" presId="urn:microsoft.com/office/officeart/2005/8/layout/hierarchy1"/>
    <dgm:cxn modelId="{A6152195-6155-47F7-8C21-8DF9479EC73C}" type="presParOf" srcId="{A776FA1E-383A-45FE-909B-89A0033822D6}" destId="{6AB1522A-7B7F-44E3-8666-C40A0972CD82}" srcOrd="0" destOrd="0" presId="urn:microsoft.com/office/officeart/2005/8/layout/hierarchy1"/>
    <dgm:cxn modelId="{1A6B3302-E159-41B7-B6F2-2A20258E60BE}" type="presParOf" srcId="{6AB1522A-7B7F-44E3-8666-C40A0972CD82}" destId="{3C03A9C5-3A7E-4169-BE95-542BB6BA1056}" srcOrd="0" destOrd="0" presId="urn:microsoft.com/office/officeart/2005/8/layout/hierarchy1"/>
    <dgm:cxn modelId="{D5C78EEE-F158-4048-82A8-511715FE16FC}" type="presParOf" srcId="{3C03A9C5-3A7E-4169-BE95-542BB6BA1056}" destId="{531CD8DF-D5A6-4505-B16F-09F3221BDD54}" srcOrd="0" destOrd="0" presId="urn:microsoft.com/office/officeart/2005/8/layout/hierarchy1"/>
    <dgm:cxn modelId="{1CCEEAEF-199B-41C2-B6AF-7B9D7DDBE313}" type="presParOf" srcId="{3C03A9C5-3A7E-4169-BE95-542BB6BA1056}" destId="{0A4928CD-4211-4220-AC08-C6035762BCF8}" srcOrd="1" destOrd="0" presId="urn:microsoft.com/office/officeart/2005/8/layout/hierarchy1"/>
    <dgm:cxn modelId="{63F04BC7-9526-4219-AAE8-C948D8D8D10C}" type="presParOf" srcId="{6AB1522A-7B7F-44E3-8666-C40A0972CD82}" destId="{A9293F77-B051-4174-8CA2-0D8199D39936}" srcOrd="1" destOrd="0" presId="urn:microsoft.com/office/officeart/2005/8/layout/hierarchy1"/>
    <dgm:cxn modelId="{7C1B0451-FFC3-4F63-957F-8FFEB50BBBD6}" type="presParOf" srcId="{A776FA1E-383A-45FE-909B-89A0033822D6}" destId="{71D3CA4A-AA4D-4802-A2DE-143A4F89C1EC}" srcOrd="1" destOrd="0" presId="urn:microsoft.com/office/officeart/2005/8/layout/hierarchy1"/>
    <dgm:cxn modelId="{60617762-772D-43F3-BA55-097587412CCD}" type="presParOf" srcId="{71D3CA4A-AA4D-4802-A2DE-143A4F89C1EC}" destId="{90294A1B-9A7F-46C0-8323-3A893D23A209}" srcOrd="0" destOrd="0" presId="urn:microsoft.com/office/officeart/2005/8/layout/hierarchy1"/>
    <dgm:cxn modelId="{9F76A2F0-94EF-44AE-93CF-64BE793F28C9}" type="presParOf" srcId="{90294A1B-9A7F-46C0-8323-3A893D23A209}" destId="{4EE5B74B-8606-4E35-9693-347F8744A99B}" srcOrd="0" destOrd="0" presId="urn:microsoft.com/office/officeart/2005/8/layout/hierarchy1"/>
    <dgm:cxn modelId="{96AEED0E-5F61-4BFD-8A8F-8CBBFFA641D7}" type="presParOf" srcId="{90294A1B-9A7F-46C0-8323-3A893D23A209}" destId="{05012378-314E-4D5D-8310-8206A0196D52}" srcOrd="1" destOrd="0" presId="urn:microsoft.com/office/officeart/2005/8/layout/hierarchy1"/>
    <dgm:cxn modelId="{429B9934-9D64-47C5-B749-CE51DE2DF61A}" type="presParOf" srcId="{71D3CA4A-AA4D-4802-A2DE-143A4F89C1EC}" destId="{705FEC2C-2AFC-4B99-ABE3-347819EC55F3}" srcOrd="1" destOrd="0" presId="urn:microsoft.com/office/officeart/2005/8/layout/hierarchy1"/>
    <dgm:cxn modelId="{EF40A638-8A4C-4EA4-96CC-EF4DBCBA70F5}" type="presParOf" srcId="{A776FA1E-383A-45FE-909B-89A0033822D6}" destId="{A0F795D2-2F12-4DEF-96F8-8582B7F41817}" srcOrd="2" destOrd="0" presId="urn:microsoft.com/office/officeart/2005/8/layout/hierarchy1"/>
    <dgm:cxn modelId="{E0807319-2F0F-48E1-9B70-CAF07770274E}" type="presParOf" srcId="{A0F795D2-2F12-4DEF-96F8-8582B7F41817}" destId="{B05410A3-93E7-4166-8C5C-4348512B4990}" srcOrd="0" destOrd="0" presId="urn:microsoft.com/office/officeart/2005/8/layout/hierarchy1"/>
    <dgm:cxn modelId="{65470093-5BA2-4398-82C7-9EFD6BEDAB3B}" type="presParOf" srcId="{B05410A3-93E7-4166-8C5C-4348512B4990}" destId="{8268A678-45F5-4B7D-B49A-89FE12C16107}" srcOrd="0" destOrd="0" presId="urn:microsoft.com/office/officeart/2005/8/layout/hierarchy1"/>
    <dgm:cxn modelId="{F5D20FAE-FC9D-4D64-B983-49DD4FF5989C}" type="presParOf" srcId="{B05410A3-93E7-4166-8C5C-4348512B4990}" destId="{3AF5CB1D-403D-41A3-936D-6F52FDF1AF30}" srcOrd="1" destOrd="0" presId="urn:microsoft.com/office/officeart/2005/8/layout/hierarchy1"/>
    <dgm:cxn modelId="{71BA46C8-1473-4046-BC2A-E4B275E8B54D}" type="presParOf" srcId="{A0F795D2-2F12-4DEF-96F8-8582B7F41817}" destId="{D3BD1CA8-0264-4BC9-AD03-5876DC886A78}"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00BE5F-AF84-473E-8742-087B30326103}">
      <dsp:nvSpPr>
        <dsp:cNvPr id="0" name=""/>
        <dsp:cNvSpPr/>
      </dsp:nvSpPr>
      <dsp:spPr>
        <a:xfrm>
          <a:off x="3040792" y="870618"/>
          <a:ext cx="667342" cy="91440"/>
        </a:xfrm>
        <a:custGeom>
          <a:avLst/>
          <a:gdLst/>
          <a:ahLst/>
          <a:cxnLst/>
          <a:rect l="0" t="0" r="0" b="0"/>
          <a:pathLst>
            <a:path>
              <a:moveTo>
                <a:pt x="0" y="45720"/>
              </a:moveTo>
              <a:lnTo>
                <a:pt x="667342" y="45720"/>
              </a:lnTo>
            </a:path>
          </a:pathLst>
        </a:custGeom>
        <a:noFill/>
        <a:ln w="1270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57014" y="912848"/>
        <a:ext cx="34897" cy="6979"/>
      </dsp:txXfrm>
    </dsp:sp>
    <dsp:sp modelId="{C49338CC-EB8A-4A1E-AF25-74E895C41BA3}">
      <dsp:nvSpPr>
        <dsp:cNvPr id="0" name=""/>
        <dsp:cNvSpPr/>
      </dsp:nvSpPr>
      <dsp:spPr>
        <a:xfrm>
          <a:off x="8061" y="5979"/>
          <a:ext cx="3034531" cy="1820718"/>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889000">
            <a:lnSpc>
              <a:spcPct val="90000"/>
            </a:lnSpc>
            <a:spcBef>
              <a:spcPct val="0"/>
            </a:spcBef>
            <a:spcAft>
              <a:spcPct val="35000"/>
            </a:spcAft>
            <a:buNone/>
          </a:pPr>
          <a:r>
            <a:rPr lang="en-GB" sz="2000" b="1" kern="1200">
              <a:latin typeface="Avenir Next LT Pro" panose="020B0504020202020204" pitchFamily="34" charset="0"/>
            </a:rPr>
            <a:t>2021</a:t>
          </a:r>
        </a:p>
        <a:p>
          <a:pPr marL="0" lvl="0" indent="0" algn="ctr" defTabSz="889000">
            <a:lnSpc>
              <a:spcPct val="90000"/>
            </a:lnSpc>
            <a:spcBef>
              <a:spcPct val="0"/>
            </a:spcBef>
            <a:spcAft>
              <a:spcPct val="35000"/>
            </a:spcAft>
            <a:buNone/>
          </a:pPr>
          <a:r>
            <a:rPr lang="en-GB" sz="2000" b="1" kern="1200">
              <a:latin typeface="Avenir Next LT Pro" panose="020B0504020202020204" pitchFamily="34" charset="0"/>
            </a:rPr>
            <a:t>Partnered with the DfE to  launch our No Wrong Door children's hub</a:t>
          </a:r>
          <a:endParaRPr lang="en-US" sz="2000" kern="1200">
            <a:latin typeface="Avenir Next LT Pro" panose="020B0504020202020204" pitchFamily="34" charset="0"/>
          </a:endParaRPr>
        </a:p>
      </dsp:txBody>
      <dsp:txXfrm>
        <a:off x="8061" y="5979"/>
        <a:ext cx="3034531" cy="1820718"/>
      </dsp:txXfrm>
    </dsp:sp>
    <dsp:sp modelId="{B55C8A2A-535E-4436-B6C3-0BBB1B41E7E1}">
      <dsp:nvSpPr>
        <dsp:cNvPr id="0" name=""/>
        <dsp:cNvSpPr/>
      </dsp:nvSpPr>
      <dsp:spPr>
        <a:xfrm>
          <a:off x="6773265" y="870618"/>
          <a:ext cx="667342" cy="91440"/>
        </a:xfrm>
        <a:custGeom>
          <a:avLst/>
          <a:gdLst/>
          <a:ahLst/>
          <a:cxnLst/>
          <a:rect l="0" t="0" r="0" b="0"/>
          <a:pathLst>
            <a:path>
              <a:moveTo>
                <a:pt x="0" y="45720"/>
              </a:moveTo>
              <a:lnTo>
                <a:pt x="667342" y="45720"/>
              </a:lnTo>
            </a:path>
          </a:pathLst>
        </a:custGeom>
        <a:noFill/>
        <a:ln w="1270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089488" y="912848"/>
        <a:ext cx="34897" cy="6979"/>
      </dsp:txXfrm>
    </dsp:sp>
    <dsp:sp modelId="{F97C9AC4-EBC7-4E3E-A6F8-3887B24EAFBB}">
      <dsp:nvSpPr>
        <dsp:cNvPr id="0" name=""/>
        <dsp:cNvSpPr/>
      </dsp:nvSpPr>
      <dsp:spPr>
        <a:xfrm>
          <a:off x="3740534" y="5979"/>
          <a:ext cx="3034531" cy="1820718"/>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889000">
            <a:lnSpc>
              <a:spcPct val="90000"/>
            </a:lnSpc>
            <a:spcBef>
              <a:spcPct val="0"/>
            </a:spcBef>
            <a:spcAft>
              <a:spcPct val="35000"/>
            </a:spcAft>
            <a:buNone/>
          </a:pPr>
          <a:r>
            <a:rPr lang="en-GB" sz="2000" b="1" kern="1200" dirty="0">
              <a:latin typeface="Avenir Next LT Pro" panose="020B0504020202020204" pitchFamily="34" charset="0"/>
            </a:rPr>
            <a:t>2022</a:t>
          </a:r>
        </a:p>
        <a:p>
          <a:pPr marL="0" lvl="0" indent="0" algn="ctr" defTabSz="889000">
            <a:lnSpc>
              <a:spcPct val="90000"/>
            </a:lnSpc>
            <a:spcBef>
              <a:spcPct val="0"/>
            </a:spcBef>
            <a:spcAft>
              <a:spcPct val="35000"/>
            </a:spcAft>
            <a:buNone/>
          </a:pPr>
          <a:r>
            <a:rPr lang="en-GB" sz="2000" b="1" kern="1200" dirty="0">
              <a:latin typeface="Avenir Next LT Pro" panose="020B0504020202020204" pitchFamily="34" charset="0"/>
            </a:rPr>
            <a:t>Worked with Professor Carlene Firmin and the DfE to pilot ROTH </a:t>
          </a:r>
          <a:endParaRPr lang="en-US" sz="2000" kern="1200" dirty="0">
            <a:latin typeface="Avenir Next LT Pro" panose="020B0504020202020204" pitchFamily="34" charset="0"/>
          </a:endParaRPr>
        </a:p>
      </dsp:txBody>
      <dsp:txXfrm>
        <a:off x="3740534" y="5979"/>
        <a:ext cx="3034531" cy="1820718"/>
      </dsp:txXfrm>
    </dsp:sp>
    <dsp:sp modelId="{5B11042E-0AE5-40DB-A106-2325588C7338}">
      <dsp:nvSpPr>
        <dsp:cNvPr id="0" name=""/>
        <dsp:cNvSpPr/>
      </dsp:nvSpPr>
      <dsp:spPr>
        <a:xfrm>
          <a:off x="1525326" y="1824897"/>
          <a:ext cx="7464946" cy="667342"/>
        </a:xfrm>
        <a:custGeom>
          <a:avLst/>
          <a:gdLst/>
          <a:ahLst/>
          <a:cxnLst/>
          <a:rect l="0" t="0" r="0" b="0"/>
          <a:pathLst>
            <a:path>
              <a:moveTo>
                <a:pt x="7464946" y="0"/>
              </a:moveTo>
              <a:lnTo>
                <a:pt x="7464946" y="350771"/>
              </a:lnTo>
              <a:lnTo>
                <a:pt x="0" y="350771"/>
              </a:lnTo>
              <a:lnTo>
                <a:pt x="0" y="667342"/>
              </a:lnTo>
            </a:path>
          </a:pathLst>
        </a:custGeom>
        <a:noFill/>
        <a:ln w="1270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070362" y="2155079"/>
        <a:ext cx="374875" cy="6979"/>
      </dsp:txXfrm>
    </dsp:sp>
    <dsp:sp modelId="{AB7D918C-4606-42E1-B8A4-6956C38FE3AB}">
      <dsp:nvSpPr>
        <dsp:cNvPr id="0" name=""/>
        <dsp:cNvSpPr/>
      </dsp:nvSpPr>
      <dsp:spPr>
        <a:xfrm>
          <a:off x="7473007" y="5979"/>
          <a:ext cx="3034531" cy="1820718"/>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889000">
            <a:lnSpc>
              <a:spcPct val="90000"/>
            </a:lnSpc>
            <a:spcBef>
              <a:spcPct val="0"/>
            </a:spcBef>
            <a:spcAft>
              <a:spcPct val="35000"/>
            </a:spcAft>
            <a:buNone/>
          </a:pPr>
          <a:r>
            <a:rPr lang="en-US" sz="2000" b="1" kern="1200">
              <a:latin typeface="Avenir Next LT Pro" panose="020B0504020202020204" pitchFamily="34" charset="0"/>
            </a:rPr>
            <a:t>2023</a:t>
          </a:r>
        </a:p>
        <a:p>
          <a:pPr marL="0" lvl="0" indent="0" algn="ctr" defTabSz="889000">
            <a:lnSpc>
              <a:spcPct val="90000"/>
            </a:lnSpc>
            <a:spcBef>
              <a:spcPct val="0"/>
            </a:spcBef>
            <a:spcAft>
              <a:spcPct val="35000"/>
            </a:spcAft>
            <a:buNone/>
          </a:pPr>
          <a:r>
            <a:rPr lang="en-US" sz="2000" b="1" kern="1200">
              <a:latin typeface="Avenir Next LT Pro" panose="020B0504020202020204" pitchFamily="34" charset="0"/>
            </a:rPr>
            <a:t>Sought funding from external partners to create the SAFE  team </a:t>
          </a:r>
        </a:p>
      </dsp:txBody>
      <dsp:txXfrm>
        <a:off x="7473007" y="5979"/>
        <a:ext cx="3034531" cy="1820718"/>
      </dsp:txXfrm>
    </dsp:sp>
    <dsp:sp modelId="{C5DF1053-0A18-4B0D-A6F7-219534B20442}">
      <dsp:nvSpPr>
        <dsp:cNvPr id="0" name=""/>
        <dsp:cNvSpPr/>
      </dsp:nvSpPr>
      <dsp:spPr>
        <a:xfrm>
          <a:off x="3040792" y="3389279"/>
          <a:ext cx="667342" cy="91440"/>
        </a:xfrm>
        <a:custGeom>
          <a:avLst/>
          <a:gdLst/>
          <a:ahLst/>
          <a:cxnLst/>
          <a:rect l="0" t="0" r="0" b="0"/>
          <a:pathLst>
            <a:path>
              <a:moveTo>
                <a:pt x="0" y="45720"/>
              </a:moveTo>
              <a:lnTo>
                <a:pt x="667342" y="45720"/>
              </a:lnTo>
            </a:path>
          </a:pathLst>
        </a:custGeom>
        <a:noFill/>
        <a:ln w="1270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57014" y="3431509"/>
        <a:ext cx="34897" cy="6979"/>
      </dsp:txXfrm>
    </dsp:sp>
    <dsp:sp modelId="{B09CF7FE-8FDA-4726-81AA-ABF72979D0CF}">
      <dsp:nvSpPr>
        <dsp:cNvPr id="0" name=""/>
        <dsp:cNvSpPr/>
      </dsp:nvSpPr>
      <dsp:spPr>
        <a:xfrm>
          <a:off x="8061" y="2524640"/>
          <a:ext cx="3034531" cy="1820718"/>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889000">
            <a:lnSpc>
              <a:spcPct val="90000"/>
            </a:lnSpc>
            <a:spcBef>
              <a:spcPct val="0"/>
            </a:spcBef>
            <a:spcAft>
              <a:spcPct val="35000"/>
            </a:spcAft>
            <a:buNone/>
          </a:pPr>
          <a:r>
            <a:rPr lang="en-US" sz="2000" b="1" kern="1200">
              <a:latin typeface="Avenir Next LT Pro" panose="020B0504020202020204" pitchFamily="34" charset="0"/>
            </a:rPr>
            <a:t>2024</a:t>
          </a:r>
        </a:p>
        <a:p>
          <a:pPr marL="0" lvl="0" indent="0" algn="ctr" defTabSz="889000">
            <a:lnSpc>
              <a:spcPct val="90000"/>
            </a:lnSpc>
            <a:spcBef>
              <a:spcPct val="0"/>
            </a:spcBef>
            <a:spcAft>
              <a:spcPct val="35000"/>
            </a:spcAft>
            <a:buNone/>
          </a:pPr>
          <a:r>
            <a:rPr lang="en-US" sz="2000" b="1" kern="1200">
              <a:latin typeface="Avenir Next LT Pro" panose="020B0504020202020204" pitchFamily="34" charset="0"/>
            </a:rPr>
            <a:t>Revised our MFH practice to better meet the  needs of C&amp;F</a:t>
          </a:r>
        </a:p>
      </dsp:txBody>
      <dsp:txXfrm>
        <a:off x="8061" y="2524640"/>
        <a:ext cx="3034531" cy="1820718"/>
      </dsp:txXfrm>
    </dsp:sp>
    <dsp:sp modelId="{AB0A0C57-6A6D-4C12-B1B3-692BA34E3F14}">
      <dsp:nvSpPr>
        <dsp:cNvPr id="0" name=""/>
        <dsp:cNvSpPr/>
      </dsp:nvSpPr>
      <dsp:spPr>
        <a:xfrm>
          <a:off x="3740534" y="2524640"/>
          <a:ext cx="3034531" cy="1820718"/>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Avenir Next LT Pro" panose="020B0504020202020204" pitchFamily="34" charset="0"/>
            </a:rPr>
            <a:t>2024 </a:t>
          </a:r>
        </a:p>
        <a:p>
          <a:pPr marL="0" lvl="0" indent="0" algn="ctr" defTabSz="889000">
            <a:lnSpc>
              <a:spcPct val="90000"/>
            </a:lnSpc>
            <a:spcBef>
              <a:spcPct val="0"/>
            </a:spcBef>
            <a:spcAft>
              <a:spcPct val="35000"/>
            </a:spcAft>
            <a:buNone/>
          </a:pPr>
          <a:r>
            <a:rPr lang="en-US" sz="2000" b="1" kern="1200" dirty="0">
              <a:latin typeface="Avenir Next LT Pro" panose="020B0504020202020204" pitchFamily="34" charset="0"/>
            </a:rPr>
            <a:t>Secured Department of Leveling up funding to launch R&amp;C SHiFT </a:t>
          </a:r>
        </a:p>
      </dsp:txBody>
      <dsp:txXfrm>
        <a:off x="3740534" y="2524640"/>
        <a:ext cx="3034531" cy="182071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8B1095-3042-4C5D-A7F6-9CD65BC2A03E}">
      <dsp:nvSpPr>
        <dsp:cNvPr id="0" name=""/>
        <dsp:cNvSpPr/>
      </dsp:nvSpPr>
      <dsp:spPr>
        <a:xfrm>
          <a:off x="0" y="178686"/>
          <a:ext cx="6364224" cy="98982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b="1" kern="1200"/>
            <a:t>“SW just makes me feel comfortable, she is absolutely fab, if it wasn’t for her, I don’t know where we would all be, SW always has time for me, and she is really brilliant”</a:t>
          </a:r>
          <a:endParaRPr lang="en-US" sz="1800" kern="1200"/>
        </a:p>
      </dsp:txBody>
      <dsp:txXfrm>
        <a:off x="48319" y="227005"/>
        <a:ext cx="6267586" cy="893182"/>
      </dsp:txXfrm>
    </dsp:sp>
    <dsp:sp modelId="{CDE952F9-4C3C-4831-BFA9-25A3EE05BC71}">
      <dsp:nvSpPr>
        <dsp:cNvPr id="0" name=""/>
        <dsp:cNvSpPr/>
      </dsp:nvSpPr>
      <dsp:spPr>
        <a:xfrm>
          <a:off x="0" y="1220346"/>
          <a:ext cx="6364224" cy="98982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b="1" kern="1200"/>
            <a:t>“I can see you actually care. You haven't been about telling me what to do but just taking the time to try and actually help me because you care about young people”</a:t>
          </a:r>
          <a:endParaRPr lang="en-US" sz="1800" kern="1200"/>
        </a:p>
      </dsp:txBody>
      <dsp:txXfrm>
        <a:off x="48319" y="1268665"/>
        <a:ext cx="6267586" cy="893182"/>
      </dsp:txXfrm>
    </dsp:sp>
    <dsp:sp modelId="{AB48FBAB-101B-4C45-991E-0E92A2E4C099}">
      <dsp:nvSpPr>
        <dsp:cNvPr id="0" name=""/>
        <dsp:cNvSpPr/>
      </dsp:nvSpPr>
      <dsp:spPr>
        <a:xfrm>
          <a:off x="0" y="2262006"/>
          <a:ext cx="6364224" cy="989820"/>
        </a:xfrm>
        <a:prstGeom prst="round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b="1" kern="1200"/>
            <a:t>“You showed up, when my family didn’t”</a:t>
          </a:r>
          <a:endParaRPr lang="en-US" sz="1800" kern="1200"/>
        </a:p>
      </dsp:txBody>
      <dsp:txXfrm>
        <a:off x="48319" y="2310325"/>
        <a:ext cx="6267586" cy="893182"/>
      </dsp:txXfrm>
    </dsp:sp>
    <dsp:sp modelId="{A3AEF0F6-DBC5-480A-A9AF-54F3BCDDDA75}">
      <dsp:nvSpPr>
        <dsp:cNvPr id="0" name=""/>
        <dsp:cNvSpPr/>
      </dsp:nvSpPr>
      <dsp:spPr>
        <a:xfrm>
          <a:off x="0" y="3303665"/>
          <a:ext cx="6364224" cy="989820"/>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b="1" kern="1200" dirty="0"/>
            <a:t>'You [FTO] and SW have worked so well together with me and have felt like a team that just works.  You are both different from other people who try and work  with me”</a:t>
          </a:r>
          <a:endParaRPr lang="en-US" sz="1800" kern="1200" dirty="0"/>
        </a:p>
      </dsp:txBody>
      <dsp:txXfrm>
        <a:off x="48319" y="3351984"/>
        <a:ext cx="6267586" cy="893182"/>
      </dsp:txXfrm>
    </dsp:sp>
    <dsp:sp modelId="{DD54902E-79F1-4032-A3CA-0AC373414B76}">
      <dsp:nvSpPr>
        <dsp:cNvPr id="0" name=""/>
        <dsp:cNvSpPr/>
      </dsp:nvSpPr>
      <dsp:spPr>
        <a:xfrm>
          <a:off x="0" y="4345326"/>
          <a:ext cx="6364224" cy="989820"/>
        </a:xfrm>
        <a:prstGeom prst="round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b="1" kern="1200"/>
            <a:t>“SW listens to me and she says to me that I can always ring her and talk to her. SW does what she says, she makes me feel comfortable”</a:t>
          </a:r>
          <a:endParaRPr lang="en-US" sz="1800" kern="1200"/>
        </a:p>
      </dsp:txBody>
      <dsp:txXfrm>
        <a:off x="48319" y="4393645"/>
        <a:ext cx="6267586" cy="89318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43C5D9-0641-45D0-AF78-3ADBEB6FC1A9}">
      <dsp:nvSpPr>
        <dsp:cNvPr id="0" name=""/>
        <dsp:cNvSpPr/>
      </dsp:nvSpPr>
      <dsp:spPr>
        <a:xfrm>
          <a:off x="0" y="0"/>
          <a:ext cx="10515600" cy="0"/>
        </a:xfrm>
        <a:prstGeom prst="line">
          <a:avLst/>
        </a:prstGeom>
        <a:solidFill>
          <a:schemeClr val="accent5">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08E80DB-5EA2-4EE9-B2AE-1BA4025F87D8}">
      <dsp:nvSpPr>
        <dsp:cNvPr id="0" name=""/>
        <dsp:cNvSpPr/>
      </dsp:nvSpPr>
      <dsp:spPr>
        <a:xfrm>
          <a:off x="0" y="0"/>
          <a:ext cx="10515600" cy="10881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GB" sz="1800" b="1" kern="1200" dirty="0"/>
            <a:t>“She has changed X’s life - We couldn’t have asked for a better social worker for X.”</a:t>
          </a:r>
          <a:endParaRPr lang="en-US" sz="1800" b="1" kern="1200" dirty="0"/>
        </a:p>
      </dsp:txBody>
      <dsp:txXfrm>
        <a:off x="0" y="0"/>
        <a:ext cx="10515600" cy="1088136"/>
      </dsp:txXfrm>
    </dsp:sp>
    <dsp:sp modelId="{F705CABF-3643-4C8A-867A-48BBF5387ECD}">
      <dsp:nvSpPr>
        <dsp:cNvPr id="0" name=""/>
        <dsp:cNvSpPr/>
      </dsp:nvSpPr>
      <dsp:spPr>
        <a:xfrm>
          <a:off x="0" y="1088136"/>
          <a:ext cx="10515600" cy="0"/>
        </a:xfrm>
        <a:prstGeom prst="line">
          <a:avLst/>
        </a:prstGeom>
        <a:solidFill>
          <a:schemeClr val="accent5">
            <a:hueOff val="-4050717"/>
            <a:satOff val="-275"/>
            <a:lumOff val="654"/>
            <a:alphaOff val="0"/>
          </a:schemeClr>
        </a:solidFill>
        <a:ln w="19050" cap="flat" cmpd="sng" algn="ctr">
          <a:solidFill>
            <a:schemeClr val="accent5">
              <a:hueOff val="-4050717"/>
              <a:satOff val="-275"/>
              <a:lumOff val="65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AD9D59-E6D4-43BE-BCC2-7B0E86182C28}">
      <dsp:nvSpPr>
        <dsp:cNvPr id="0" name=""/>
        <dsp:cNvSpPr/>
      </dsp:nvSpPr>
      <dsp:spPr>
        <a:xfrm>
          <a:off x="0" y="1088136"/>
          <a:ext cx="10515600" cy="10881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GB" sz="1400" b="0" kern="1200" dirty="0"/>
            <a:t>“SW has been dead good with X, she has been firm with him but at a level that X understands, she hasn’t come in guns blazing, she gets on his level and makes sure he does what he has to do. She is amazing with him. He gets up, comes down to see her which is in contrast to previous social workers is totally different as he would tell them to **** off’.</a:t>
          </a:r>
          <a:endParaRPr lang="en-US" sz="1400" b="0" kern="1200" dirty="0"/>
        </a:p>
      </dsp:txBody>
      <dsp:txXfrm>
        <a:off x="0" y="1088136"/>
        <a:ext cx="10515600" cy="1088136"/>
      </dsp:txXfrm>
    </dsp:sp>
    <dsp:sp modelId="{153EF8D9-479C-4448-9339-0167301B93E2}">
      <dsp:nvSpPr>
        <dsp:cNvPr id="0" name=""/>
        <dsp:cNvSpPr/>
      </dsp:nvSpPr>
      <dsp:spPr>
        <a:xfrm>
          <a:off x="0" y="2176272"/>
          <a:ext cx="10515600" cy="0"/>
        </a:xfrm>
        <a:prstGeom prst="line">
          <a:avLst/>
        </a:prstGeom>
        <a:solidFill>
          <a:schemeClr val="accent5">
            <a:hueOff val="-8101434"/>
            <a:satOff val="-551"/>
            <a:lumOff val="1307"/>
            <a:alphaOff val="0"/>
          </a:schemeClr>
        </a:solidFill>
        <a:ln w="19050" cap="flat" cmpd="sng" algn="ctr">
          <a:solidFill>
            <a:schemeClr val="accent5">
              <a:hueOff val="-8101434"/>
              <a:satOff val="-551"/>
              <a:lumOff val="130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F565E44-0EF7-4FB3-AFD0-C0B7D949120D}">
      <dsp:nvSpPr>
        <dsp:cNvPr id="0" name=""/>
        <dsp:cNvSpPr/>
      </dsp:nvSpPr>
      <dsp:spPr>
        <a:xfrm>
          <a:off x="0" y="2176272"/>
          <a:ext cx="10515600" cy="10881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GB" sz="1400" b="0" kern="1200" dirty="0"/>
            <a:t>“I have seen a difference in him as well, he understands the lifestyle he was in isn’t good, he is in for curfew, has more respect for people, has a better bond with his mam and dad and he is doing great living with me. He has started being helpful to his family and I think he knows he can do more than just be in a gang. SW gets involved with us all, she talks to his mum, his dad, all the family, she is a social worker but it doesn’t feel like it because she isn’t </a:t>
          </a:r>
          <a:r>
            <a:rPr lang="en-GB" sz="1400" b="0" kern="1200" dirty="0" err="1"/>
            <a:t>judgey</a:t>
          </a:r>
          <a:r>
            <a:rPr lang="en-GB" sz="1400" b="0" kern="1200" dirty="0"/>
            <a:t>, she doesn’t shot her status as a social worker at us and be all power crazy, she’s just normal.”</a:t>
          </a:r>
          <a:endParaRPr lang="en-US" sz="1400" b="0" kern="1200" dirty="0"/>
        </a:p>
      </dsp:txBody>
      <dsp:txXfrm>
        <a:off x="0" y="2176272"/>
        <a:ext cx="10515600" cy="1088136"/>
      </dsp:txXfrm>
    </dsp:sp>
    <dsp:sp modelId="{82802285-6555-4DA7-9415-9B127537BA00}">
      <dsp:nvSpPr>
        <dsp:cNvPr id="0" name=""/>
        <dsp:cNvSpPr/>
      </dsp:nvSpPr>
      <dsp:spPr>
        <a:xfrm>
          <a:off x="0" y="3264408"/>
          <a:ext cx="10515600" cy="0"/>
        </a:xfrm>
        <a:prstGeom prst="line">
          <a:avLst/>
        </a:prstGeom>
        <a:solidFill>
          <a:schemeClr val="accent5">
            <a:hueOff val="-12152150"/>
            <a:satOff val="-826"/>
            <a:lumOff val="1961"/>
            <a:alphaOff val="0"/>
          </a:schemeClr>
        </a:solidFill>
        <a:ln w="19050" cap="flat" cmpd="sng" algn="ctr">
          <a:solidFill>
            <a:schemeClr val="accent5">
              <a:hueOff val="-12152150"/>
              <a:satOff val="-826"/>
              <a:lumOff val="196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EC04A8F-DCA4-427D-8BFF-258050D20E0F}">
      <dsp:nvSpPr>
        <dsp:cNvPr id="0" name=""/>
        <dsp:cNvSpPr/>
      </dsp:nvSpPr>
      <dsp:spPr>
        <a:xfrm>
          <a:off x="0" y="3264408"/>
          <a:ext cx="10515600" cy="10881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GB" sz="1400" b="0" kern="1200" dirty="0"/>
            <a:t>“There is nothing I think SW could have done better. We are all shocked at how well X has worked with her, he has been grateful for his photo ID and CSCS cards. Other social workers have promised him things and never fulfilled, but if SW says she will do something she does and she doesn’t stop until it’s done.”</a:t>
          </a:r>
          <a:endParaRPr lang="en-US" sz="1400" b="0" kern="1200" dirty="0"/>
        </a:p>
      </dsp:txBody>
      <dsp:txXfrm>
        <a:off x="0" y="3264408"/>
        <a:ext cx="10515600" cy="108813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1CD8DF-D5A6-4505-B16F-09F3221BDD54}">
      <dsp:nvSpPr>
        <dsp:cNvPr id="0" name=""/>
        <dsp:cNvSpPr/>
      </dsp:nvSpPr>
      <dsp:spPr>
        <a:xfrm>
          <a:off x="0" y="1114950"/>
          <a:ext cx="3262802" cy="207187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A4928CD-4211-4220-AC08-C6035762BCF8}">
      <dsp:nvSpPr>
        <dsp:cNvPr id="0" name=""/>
        <dsp:cNvSpPr/>
      </dsp:nvSpPr>
      <dsp:spPr>
        <a:xfrm>
          <a:off x="362533" y="1459357"/>
          <a:ext cx="3262802" cy="2071879"/>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100000"/>
            </a:lnSpc>
            <a:spcBef>
              <a:spcPct val="0"/>
            </a:spcBef>
            <a:spcAft>
              <a:spcPct val="35000"/>
            </a:spcAft>
            <a:buNone/>
            <a:defRPr cap="all"/>
          </a:pPr>
          <a:r>
            <a:rPr lang="en-GB" sz="1300" kern="1200"/>
            <a:t>Mapping looks at the 3P model – Peers, Perpetrators, Places (and spaces). A “3P” mapping exercise is completed for any child or young person who we know or suspect to be being exploited. </a:t>
          </a:r>
        </a:p>
        <a:p>
          <a:pPr marL="0" lvl="0" indent="0" algn="ctr" defTabSz="577850">
            <a:lnSpc>
              <a:spcPct val="100000"/>
            </a:lnSpc>
            <a:spcBef>
              <a:spcPct val="0"/>
            </a:spcBef>
            <a:spcAft>
              <a:spcPct val="35000"/>
            </a:spcAft>
            <a:buNone/>
            <a:defRPr cap="all"/>
          </a:pPr>
          <a:endParaRPr lang="en-US" sz="1300" kern="1200" dirty="0"/>
        </a:p>
      </dsp:txBody>
      <dsp:txXfrm>
        <a:off x="423216" y="1520040"/>
        <a:ext cx="3141436" cy="1950513"/>
      </dsp:txXfrm>
    </dsp:sp>
    <dsp:sp modelId="{4EE5B74B-8606-4E35-9693-347F8744A99B}">
      <dsp:nvSpPr>
        <dsp:cNvPr id="0" name=""/>
        <dsp:cNvSpPr/>
      </dsp:nvSpPr>
      <dsp:spPr>
        <a:xfrm>
          <a:off x="3987870" y="1114950"/>
          <a:ext cx="3262802" cy="207187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5012378-314E-4D5D-8310-8206A0196D52}">
      <dsp:nvSpPr>
        <dsp:cNvPr id="0" name=""/>
        <dsp:cNvSpPr/>
      </dsp:nvSpPr>
      <dsp:spPr>
        <a:xfrm>
          <a:off x="4350403" y="1459357"/>
          <a:ext cx="3262802" cy="2071879"/>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100000"/>
            </a:lnSpc>
            <a:spcBef>
              <a:spcPct val="0"/>
            </a:spcBef>
            <a:spcAft>
              <a:spcPct val="35000"/>
            </a:spcAft>
            <a:buNone/>
            <a:defRPr cap="all"/>
          </a:pPr>
          <a:r>
            <a:rPr lang="en-GB" sz="1300" kern="1200"/>
            <a:t>Professionals hold and share information about multiple perpetrators and young people who are exploited in Redcar and Cleveland. </a:t>
          </a:r>
          <a:endParaRPr lang="en-US" sz="1300" kern="1200" dirty="0"/>
        </a:p>
      </dsp:txBody>
      <dsp:txXfrm>
        <a:off x="4411086" y="1520040"/>
        <a:ext cx="3141436" cy="1950513"/>
      </dsp:txXfrm>
    </dsp:sp>
    <dsp:sp modelId="{8268A678-45F5-4B7D-B49A-89FE12C16107}">
      <dsp:nvSpPr>
        <dsp:cNvPr id="0" name=""/>
        <dsp:cNvSpPr/>
      </dsp:nvSpPr>
      <dsp:spPr>
        <a:xfrm>
          <a:off x="7975740" y="1114950"/>
          <a:ext cx="3262802" cy="207187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AF5CB1D-403D-41A3-936D-6F52FDF1AF30}">
      <dsp:nvSpPr>
        <dsp:cNvPr id="0" name=""/>
        <dsp:cNvSpPr/>
      </dsp:nvSpPr>
      <dsp:spPr>
        <a:xfrm>
          <a:off x="8338274" y="1459357"/>
          <a:ext cx="3262802" cy="2071879"/>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100000"/>
            </a:lnSpc>
            <a:spcBef>
              <a:spcPct val="0"/>
            </a:spcBef>
            <a:spcAft>
              <a:spcPct val="35000"/>
            </a:spcAft>
            <a:buNone/>
            <a:defRPr cap="all"/>
          </a:pPr>
          <a:r>
            <a:rPr lang="en-GB" sz="1300" kern="1200"/>
            <a:t>This is revisited regularly as an ongoing agenda item within core groups and ROTH reviews in respect of the individual child however ‘whole-cohort mapping exercises are also held regularly. </a:t>
          </a:r>
          <a:br>
            <a:rPr lang="en-GB" sz="1300" kern="1200"/>
          </a:br>
          <a:br>
            <a:rPr lang="en-GB" sz="1300" kern="1200"/>
          </a:br>
          <a:endParaRPr lang="en-US" sz="1300" kern="1200" dirty="0"/>
        </a:p>
      </dsp:txBody>
      <dsp:txXfrm>
        <a:off x="8398957" y="1520040"/>
        <a:ext cx="3141436" cy="1950513"/>
      </dsp:txXfrm>
    </dsp:sp>
  </dsp:spTree>
</dsp:drawing>
</file>

<file path=ppt/diagrams/layout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500844"/>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500844"/>
          </a:xfrm>
          <a:prstGeom prst="rect">
            <a:avLst/>
          </a:prstGeom>
        </p:spPr>
        <p:txBody>
          <a:bodyPr vert="horz" lIns="91440" tIns="45720" rIns="91440" bIns="45720" rtlCol="0"/>
          <a:lstStyle>
            <a:lvl1pPr algn="r">
              <a:defRPr sz="1200"/>
            </a:lvl1pPr>
          </a:lstStyle>
          <a:p>
            <a:fld id="{16AADEEE-A012-4961-991A-CB1E20EAD187}" type="datetimeFigureOut">
              <a:rPr lang="en-GB" smtClean="0"/>
              <a:t>18/09/2024</a:t>
            </a:fld>
            <a:endParaRPr lang="en-GB"/>
          </a:p>
        </p:txBody>
      </p:sp>
      <p:sp>
        <p:nvSpPr>
          <p:cNvPr id="4" name="Slide Image Placeholder 3"/>
          <p:cNvSpPr>
            <a:spLocks noGrp="1" noRot="1" noChangeAspect="1"/>
          </p:cNvSpPr>
          <p:nvPr>
            <p:ph type="sldImg" idx="2"/>
          </p:nvPr>
        </p:nvSpPr>
        <p:spPr>
          <a:xfrm>
            <a:off x="404813" y="1247775"/>
            <a:ext cx="5988050" cy="33686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803934"/>
            <a:ext cx="5438140" cy="393049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81358"/>
            <a:ext cx="2945659" cy="50084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81358"/>
            <a:ext cx="2945659" cy="500842"/>
          </a:xfrm>
          <a:prstGeom prst="rect">
            <a:avLst/>
          </a:prstGeom>
        </p:spPr>
        <p:txBody>
          <a:bodyPr vert="horz" lIns="91440" tIns="45720" rIns="91440" bIns="45720" rtlCol="0" anchor="b"/>
          <a:lstStyle>
            <a:lvl1pPr algn="r">
              <a:defRPr sz="1200"/>
            </a:lvl1pPr>
          </a:lstStyle>
          <a:p>
            <a:fld id="{CC63095A-943C-4899-A47C-4EF960CF5F9D}" type="slidenum">
              <a:rPr lang="en-GB" smtClean="0"/>
              <a:t>‹#›</a:t>
            </a:fld>
            <a:endParaRPr lang="en-GB"/>
          </a:p>
        </p:txBody>
      </p:sp>
    </p:spTree>
    <p:extLst>
      <p:ext uri="{BB962C8B-B14F-4D97-AF65-F5344CB8AC3E}">
        <p14:creationId xmlns:p14="http://schemas.microsoft.com/office/powerpoint/2010/main" val="2784037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C63095A-943C-4899-A47C-4EF960CF5F9D}" type="slidenum">
              <a:rPr lang="en-GB" smtClean="0"/>
              <a:t>1</a:t>
            </a:fld>
            <a:endParaRPr lang="en-GB"/>
          </a:p>
        </p:txBody>
      </p:sp>
    </p:spTree>
    <p:extLst>
      <p:ext uri="{BB962C8B-B14F-4D97-AF65-F5344CB8AC3E}">
        <p14:creationId xmlns:p14="http://schemas.microsoft.com/office/powerpoint/2010/main" val="36070028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C63095A-943C-4899-A47C-4EF960CF5F9D}" type="slidenum">
              <a:rPr lang="en-GB" smtClean="0"/>
              <a:t>2</a:t>
            </a:fld>
            <a:endParaRPr lang="en-GB"/>
          </a:p>
        </p:txBody>
      </p:sp>
    </p:spTree>
    <p:extLst>
      <p:ext uri="{BB962C8B-B14F-4D97-AF65-F5344CB8AC3E}">
        <p14:creationId xmlns:p14="http://schemas.microsoft.com/office/powerpoint/2010/main" val="1455899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100" dirty="0">
                <a:latin typeface="+mn-lt"/>
              </a:rPr>
              <a:t>ACE’s</a:t>
            </a:r>
          </a:p>
          <a:p>
            <a:pPr marL="171450" indent="-171450">
              <a:buFont typeface="Arial" panose="020B0604020202020204" pitchFamily="34" charset="0"/>
              <a:buChar char="•"/>
            </a:pPr>
            <a:r>
              <a:rPr lang="en-GB" sz="1100" dirty="0">
                <a:latin typeface="+mn-lt"/>
              </a:rPr>
              <a:t>Neglect</a:t>
            </a:r>
          </a:p>
          <a:p>
            <a:pPr marL="171450" indent="-171450">
              <a:buFont typeface="Arial" panose="020B0604020202020204" pitchFamily="34" charset="0"/>
              <a:buChar char="•"/>
            </a:pPr>
            <a:r>
              <a:rPr lang="en-GB" sz="1100" dirty="0">
                <a:latin typeface="+mn-lt"/>
              </a:rPr>
              <a:t>Parental Separation </a:t>
            </a:r>
          </a:p>
          <a:p>
            <a:pPr marL="171450" indent="-171450">
              <a:buFont typeface="Arial" panose="020B0604020202020204" pitchFamily="34" charset="0"/>
              <a:buChar char="•"/>
            </a:pPr>
            <a:r>
              <a:rPr lang="en-GB" sz="1100" dirty="0">
                <a:latin typeface="+mn-lt"/>
              </a:rPr>
              <a:t>All went to mainstream primary schools</a:t>
            </a:r>
          </a:p>
          <a:p>
            <a:pPr marL="171450" indent="-171450">
              <a:buFont typeface="Arial" panose="020B0604020202020204" pitchFamily="34" charset="0"/>
              <a:buChar char="•"/>
            </a:pPr>
            <a:r>
              <a:rPr lang="en-GB" sz="1100" dirty="0">
                <a:latin typeface="+mn-lt"/>
              </a:rPr>
              <a:t>MFH episodes</a:t>
            </a:r>
          </a:p>
          <a:p>
            <a:pPr marL="171450" indent="-171450">
              <a:buFont typeface="Arial" panose="020B0604020202020204" pitchFamily="34" charset="0"/>
              <a:buChar char="•"/>
            </a:pPr>
            <a:r>
              <a:rPr lang="en-GB" sz="1100" dirty="0">
                <a:latin typeface="+mn-lt"/>
              </a:rPr>
              <a:t>Early identification</a:t>
            </a:r>
          </a:p>
          <a:p>
            <a:r>
              <a:rPr lang="en-GB" sz="1100" dirty="0">
                <a:latin typeface="+mn-lt"/>
              </a:rPr>
              <a:t>Led to us wanting to reach out and raise awareness with schools to identify early</a:t>
            </a:r>
          </a:p>
          <a:p>
            <a:r>
              <a:rPr lang="en-GB" sz="1100" dirty="0">
                <a:latin typeface="+mn-lt"/>
              </a:rPr>
              <a:t>Links to exploited children who experience school exclusions and attendance issues. </a:t>
            </a:r>
          </a:p>
          <a:p>
            <a:endParaRPr lang="en-GB" sz="1100" dirty="0">
              <a:latin typeface="+mn-lt"/>
            </a:endParaRPr>
          </a:p>
          <a:p>
            <a:pPr marL="0" indent="0">
              <a:buNone/>
            </a:pPr>
            <a:r>
              <a:rPr lang="en-GB" sz="1100" b="1" dirty="0">
                <a:solidFill>
                  <a:schemeClr val="accent1"/>
                </a:solidFill>
                <a:latin typeface="+mn-lt"/>
              </a:rPr>
              <a:t>Recent research found that for children experiencing extra-familial harm:</a:t>
            </a:r>
            <a:endParaRPr lang="en-GB" sz="1100" dirty="0">
              <a:latin typeface="+mn-lt"/>
            </a:endParaRPr>
          </a:p>
          <a:p>
            <a:pPr marL="342900" lvl="0" indent="-342900">
              <a:lnSpc>
                <a:spcPct val="120000"/>
              </a:lnSpc>
              <a:buFont typeface="Arial" panose="020B0604020202020204" pitchFamily="34" charset="0"/>
              <a:buChar char="•"/>
            </a:pPr>
            <a:r>
              <a:rPr lang="en-GB" sz="1100" dirty="0">
                <a:latin typeface="+mn-lt"/>
              </a:rPr>
              <a:t>Over half were not in mainstream education provision.</a:t>
            </a:r>
          </a:p>
          <a:p>
            <a:pPr marL="342900" lvl="0" indent="-342900">
              <a:lnSpc>
                <a:spcPct val="120000"/>
              </a:lnSpc>
              <a:buFont typeface="Arial" panose="020B0604020202020204" pitchFamily="34" charset="0"/>
              <a:buChar char="•"/>
            </a:pPr>
            <a:r>
              <a:rPr lang="en-GB" sz="1100" dirty="0">
                <a:latin typeface="+mn-lt"/>
              </a:rPr>
              <a:t>The vast majority had experienced some type of exclusion at school. A fifth had experienced permanent exclusion. </a:t>
            </a:r>
          </a:p>
          <a:p>
            <a:pPr marL="342900" lvl="0" indent="-342900">
              <a:lnSpc>
                <a:spcPct val="120000"/>
              </a:lnSpc>
              <a:buFont typeface="Arial" panose="020B0604020202020204" pitchFamily="34" charset="0"/>
              <a:buChar char="•"/>
            </a:pPr>
            <a:r>
              <a:rPr lang="en-GB" sz="1100" dirty="0">
                <a:latin typeface="+mn-lt"/>
              </a:rPr>
              <a:t>‘Disruptive behaviour’ and ‘attendance and punctuality’ were the most common reasons given for why a child experienced permanent exclusion or any form of exclusions.</a:t>
            </a:r>
          </a:p>
          <a:p>
            <a:pPr marL="342900" lvl="0" indent="-342900">
              <a:lnSpc>
                <a:spcPct val="120000"/>
              </a:lnSpc>
              <a:buFont typeface="Arial" panose="020B0604020202020204" pitchFamily="34" charset="0"/>
              <a:buChar char="•"/>
            </a:pPr>
            <a:r>
              <a:rPr lang="en-GB" sz="1100" dirty="0">
                <a:latin typeface="+mn-lt"/>
              </a:rPr>
              <a:t>Children and young people were excluded for reasons that were strongly associated to their experiences of extra-familial harm.</a:t>
            </a:r>
          </a:p>
        </p:txBody>
      </p:sp>
      <p:sp>
        <p:nvSpPr>
          <p:cNvPr id="4" name="Slide Number Placeholder 3"/>
          <p:cNvSpPr>
            <a:spLocks noGrp="1"/>
          </p:cNvSpPr>
          <p:nvPr>
            <p:ph type="sldNum" sz="quarter" idx="5"/>
          </p:nvPr>
        </p:nvSpPr>
        <p:spPr/>
        <p:txBody>
          <a:bodyPr/>
          <a:lstStyle/>
          <a:p>
            <a:fld id="{CC63095A-943C-4899-A47C-4EF960CF5F9D}" type="slidenum">
              <a:rPr lang="en-GB" smtClean="0"/>
              <a:t>3</a:t>
            </a:fld>
            <a:endParaRPr lang="en-GB"/>
          </a:p>
        </p:txBody>
      </p:sp>
    </p:spTree>
    <p:extLst>
      <p:ext uri="{BB962C8B-B14F-4D97-AF65-F5344CB8AC3E}">
        <p14:creationId xmlns:p14="http://schemas.microsoft.com/office/powerpoint/2010/main" val="24967491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dirty="0"/>
              <a:t>No Wrong Door – DfE</a:t>
            </a:r>
          </a:p>
          <a:p>
            <a:r>
              <a:rPr lang="en-GB" sz="1100" dirty="0"/>
              <a:t>Worked in partnership locally and with the DfE, NYCC and other national adopters to develop our model and learn from their experience and expertise Ofsted, NYAS, C&amp;YP, police, CAMHS, SALT </a:t>
            </a:r>
          </a:p>
          <a:p>
            <a:endParaRPr lang="en-GB" sz="1100" dirty="0"/>
          </a:p>
          <a:p>
            <a:r>
              <a:rPr lang="en-GB" sz="1100" dirty="0"/>
              <a:t>ROTH- DFE</a:t>
            </a:r>
          </a:p>
          <a:p>
            <a:r>
              <a:rPr lang="en-GB" sz="1100" dirty="0"/>
              <a:t>We are working in conjunction with Professor Carlene Firmin and Durham University to develop ROTH. We are one of only three LAs in the country to secure this support </a:t>
            </a:r>
          </a:p>
          <a:p>
            <a:endParaRPr lang="en-GB" sz="1100" dirty="0"/>
          </a:p>
          <a:p>
            <a:r>
              <a:rPr lang="en-GB" sz="1100" dirty="0"/>
              <a:t>SAFE</a:t>
            </a:r>
          </a:p>
          <a:p>
            <a:r>
              <a:rPr lang="en-GB" sz="1100" dirty="0"/>
              <a:t>Reflected upon national best practice and what works with exploited children to build the team concept and define their roles </a:t>
            </a:r>
          </a:p>
          <a:p>
            <a:endParaRPr lang="en-GB" sz="1100" dirty="0"/>
          </a:p>
          <a:p>
            <a:r>
              <a:rPr lang="en-GB" sz="1100" dirty="0"/>
              <a:t>MFH – critically self-reflected on current practice. Revised our approach to MFH, NWG, national best practice guidelines,  multi-agency partners and Ofsted recommendations </a:t>
            </a:r>
          </a:p>
          <a:p>
            <a:endParaRPr lang="en-GB" sz="1100" dirty="0"/>
          </a:p>
        </p:txBody>
      </p:sp>
      <p:sp>
        <p:nvSpPr>
          <p:cNvPr id="4" name="Slide Number Placeholder 3"/>
          <p:cNvSpPr>
            <a:spLocks noGrp="1"/>
          </p:cNvSpPr>
          <p:nvPr>
            <p:ph type="sldNum" sz="quarter" idx="5"/>
          </p:nvPr>
        </p:nvSpPr>
        <p:spPr/>
        <p:txBody>
          <a:bodyPr/>
          <a:lstStyle/>
          <a:p>
            <a:fld id="{CC63095A-943C-4899-A47C-4EF960CF5F9D}" type="slidenum">
              <a:rPr lang="en-GB" smtClean="0"/>
              <a:t>4</a:t>
            </a:fld>
            <a:endParaRPr lang="en-GB"/>
          </a:p>
        </p:txBody>
      </p:sp>
    </p:spTree>
    <p:extLst>
      <p:ext uri="{BB962C8B-B14F-4D97-AF65-F5344CB8AC3E}">
        <p14:creationId xmlns:p14="http://schemas.microsoft.com/office/powerpoint/2010/main" val="29831862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dirty="0">
                <a:latin typeface="+mn-lt"/>
              </a:rPr>
              <a:t>SAFE</a:t>
            </a:r>
          </a:p>
          <a:p>
            <a:r>
              <a:rPr lang="en-GB" sz="1100" dirty="0">
                <a:latin typeface="+mn-lt"/>
              </a:rPr>
              <a:t>Reflected upon national best practice and what works with exploited children to build the team concept and define their roles </a:t>
            </a:r>
          </a:p>
          <a:p>
            <a:endParaRPr lang="en-GB" sz="1100" dirty="0">
              <a:latin typeface="+mn-lt"/>
            </a:endParaRPr>
          </a:p>
          <a:p>
            <a:r>
              <a:rPr lang="en-GB" sz="1100" dirty="0">
                <a:latin typeface="+mn-lt"/>
              </a:rPr>
              <a:t>Extended the remit of our families together/ edge of care workers to include exploitation and MFH.</a:t>
            </a:r>
          </a:p>
          <a:p>
            <a:r>
              <a:rPr lang="en-GB" sz="1100" dirty="0">
                <a:latin typeface="+mn-lt"/>
              </a:rPr>
              <a:t>1 x DTM – Staying Close – DfE </a:t>
            </a:r>
          </a:p>
          <a:p>
            <a:r>
              <a:rPr lang="en-GB" sz="1100" dirty="0">
                <a:latin typeface="+mn-lt"/>
              </a:rPr>
              <a:t>3 x SW posts – DfE</a:t>
            </a:r>
          </a:p>
          <a:p>
            <a:r>
              <a:rPr lang="en-GB" sz="1100" dirty="0">
                <a:latin typeface="+mn-lt"/>
              </a:rPr>
              <a:t>1 x specialist Education worker – public health</a:t>
            </a:r>
          </a:p>
          <a:p>
            <a:r>
              <a:rPr lang="en-GB" sz="1100" dirty="0">
                <a:latin typeface="+mn-lt"/>
              </a:rPr>
              <a:t>1 x specialist substance misuse and education worker – public health </a:t>
            </a:r>
          </a:p>
          <a:p>
            <a:endParaRPr lang="en-GB" sz="1100" dirty="0">
              <a:latin typeface="+mn-lt"/>
            </a:endParaRPr>
          </a:p>
          <a:p>
            <a:pPr algn="just"/>
            <a:r>
              <a:rPr lang="en-GB" sz="1100" b="1" dirty="0">
                <a:effectLst/>
                <a:latin typeface="+mn-lt"/>
                <a:ea typeface="Times New Roman" panose="02020603050405020304" pitchFamily="18" charset="0"/>
              </a:rPr>
              <a:t>Recruitment timeline</a:t>
            </a:r>
            <a:endParaRPr lang="en-GB" sz="1100" dirty="0">
              <a:effectLst/>
              <a:latin typeface="+mn-lt"/>
              <a:ea typeface="Aptos" panose="020B0004020202020204" pitchFamily="34" charset="0"/>
            </a:endParaRPr>
          </a:p>
          <a:p>
            <a:pPr algn="just"/>
            <a:r>
              <a:rPr lang="en-GB" sz="1100" dirty="0">
                <a:effectLst/>
                <a:latin typeface="+mn-lt"/>
                <a:ea typeface="Times New Roman" panose="02020603050405020304" pitchFamily="18" charset="0"/>
              </a:rPr>
              <a:t> SAFE Specialist Families Together Officer (Substance misuse and Education) commenced post December 2023</a:t>
            </a:r>
            <a:endParaRPr lang="en-GB" sz="1100" dirty="0">
              <a:effectLst/>
              <a:latin typeface="+mn-lt"/>
              <a:ea typeface="Aptos" panose="020B0004020202020204" pitchFamily="34" charset="0"/>
            </a:endParaRPr>
          </a:p>
          <a:p>
            <a:pPr marL="342900" lvl="0" indent="-342900" algn="just">
              <a:buFont typeface="Symbol" panose="05050102010706020507" pitchFamily="18" charset="2"/>
              <a:buChar char=""/>
            </a:pPr>
            <a:r>
              <a:rPr lang="en-GB" sz="1100" dirty="0">
                <a:effectLst/>
                <a:latin typeface="+mn-lt"/>
                <a:ea typeface="Times New Roman" panose="02020603050405020304" pitchFamily="18" charset="0"/>
              </a:rPr>
              <a:t>SAFE Social Worker 30 hours - commenced post January 2024</a:t>
            </a:r>
            <a:endParaRPr lang="en-GB" sz="1100" dirty="0">
              <a:effectLst/>
              <a:latin typeface="+mn-lt"/>
              <a:ea typeface="Aptos" panose="020B0004020202020204" pitchFamily="34" charset="0"/>
            </a:endParaRPr>
          </a:p>
          <a:p>
            <a:pPr marL="342900" lvl="0" indent="-342900" algn="just">
              <a:buFont typeface="Symbol" panose="05050102010706020507" pitchFamily="18" charset="2"/>
              <a:buChar char=""/>
            </a:pPr>
            <a:r>
              <a:rPr lang="en-GB" sz="1100" dirty="0">
                <a:effectLst/>
                <a:latin typeface="+mn-lt"/>
                <a:ea typeface="Times New Roman" panose="02020603050405020304" pitchFamily="18" charset="0"/>
              </a:rPr>
              <a:t>SAFE Social Worker FTE - commenced post February 2024</a:t>
            </a:r>
            <a:endParaRPr lang="en-GB" sz="1100" dirty="0">
              <a:effectLst/>
              <a:latin typeface="+mn-lt"/>
              <a:ea typeface="Aptos" panose="020B0004020202020204" pitchFamily="34" charset="0"/>
            </a:endParaRPr>
          </a:p>
          <a:p>
            <a:pPr marL="342900" lvl="0" indent="-342900" algn="just">
              <a:buFont typeface="Symbol" panose="05050102010706020507" pitchFamily="18" charset="2"/>
              <a:buChar char=""/>
            </a:pPr>
            <a:r>
              <a:rPr lang="en-GB" sz="1100" dirty="0">
                <a:effectLst/>
                <a:latin typeface="+mn-lt"/>
                <a:ea typeface="Times New Roman" panose="02020603050405020304" pitchFamily="18" charset="0"/>
              </a:rPr>
              <a:t>SAFE Deputy Team Manager FTE - commenced post April 2024</a:t>
            </a:r>
            <a:endParaRPr lang="en-GB" sz="1100" dirty="0">
              <a:effectLst/>
              <a:latin typeface="+mn-lt"/>
              <a:ea typeface="Aptos" panose="020B0004020202020204" pitchFamily="34" charset="0"/>
            </a:endParaRPr>
          </a:p>
          <a:p>
            <a:pPr marL="342900" lvl="0" indent="-342900" algn="just">
              <a:buFont typeface="Symbol" panose="05050102010706020507" pitchFamily="18" charset="2"/>
              <a:buChar char=""/>
            </a:pPr>
            <a:r>
              <a:rPr lang="en-GB" sz="1100" dirty="0">
                <a:effectLst/>
                <a:latin typeface="+mn-lt"/>
                <a:ea typeface="Times New Roman" panose="02020603050405020304" pitchFamily="18" charset="0"/>
              </a:rPr>
              <a:t>SAFE Social Worker FTE - commenced post June 2024 (Social work posts filled from this month)</a:t>
            </a:r>
            <a:endParaRPr lang="en-GB" sz="1100" dirty="0">
              <a:effectLst/>
              <a:latin typeface="+mn-lt"/>
              <a:ea typeface="Aptos" panose="020B0004020202020204" pitchFamily="34" charset="0"/>
            </a:endParaRPr>
          </a:p>
          <a:p>
            <a:pPr marL="342900" lvl="0" indent="-342900" algn="just">
              <a:buFont typeface="Symbol" panose="05050102010706020507" pitchFamily="18" charset="2"/>
              <a:buChar char=""/>
            </a:pPr>
            <a:r>
              <a:rPr lang="en-GB" sz="1100" dirty="0">
                <a:effectLst/>
                <a:latin typeface="+mn-lt"/>
                <a:ea typeface="Times New Roman" panose="02020603050405020304" pitchFamily="18" charset="0"/>
              </a:rPr>
              <a:t>SAFE Specialist Education Officer 27 hours - commences post September 2024</a:t>
            </a:r>
            <a:endParaRPr lang="en-GB" sz="1100" dirty="0">
              <a:effectLst/>
              <a:latin typeface="+mn-lt"/>
              <a:ea typeface="Aptos" panose="020B0004020202020204" pitchFamily="34" charset="0"/>
            </a:endParaRPr>
          </a:p>
          <a:p>
            <a:endParaRPr lang="en-GB" sz="1100" dirty="0">
              <a:latin typeface="+mn-l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C517FF-23A4-4A68-BA2E-5900949F724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08954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100" dirty="0"/>
              <a:t>Raising awareness in community, with multi-agency partners, internally with children’s social care colleagues, Police and schools.</a:t>
            </a:r>
          </a:p>
          <a:p>
            <a:pPr marL="171450" indent="-171450">
              <a:buFont typeface="Arial" panose="020B0604020202020204" pitchFamily="34" charset="0"/>
              <a:buChar char="•"/>
            </a:pPr>
            <a:r>
              <a:rPr lang="en-GB" sz="1100" dirty="0"/>
              <a:t>Focus on working with education colleagues and going into schools including primary schools – prevention, secondary – response and preventing exclusions, alternative provisions and SEN provisions around understanding and responding.</a:t>
            </a:r>
          </a:p>
          <a:p>
            <a:pPr marL="171450" indent="-171450">
              <a:buFont typeface="Arial" panose="020B0604020202020204" pitchFamily="34" charset="0"/>
              <a:buChar char="•"/>
            </a:pPr>
            <a:r>
              <a:rPr lang="en-GB" sz="1100" dirty="0"/>
              <a:t>Prevention through working with those with early indicators such as MFH, ASB, substance misuse, low level crime.</a:t>
            </a:r>
          </a:p>
          <a:p>
            <a:pPr marL="171450" indent="-171450">
              <a:buFont typeface="Arial" panose="020B0604020202020204" pitchFamily="34" charset="0"/>
              <a:buChar char="•"/>
            </a:pPr>
            <a:r>
              <a:rPr lang="en-GB" sz="1100" dirty="0"/>
              <a:t>Disruption – working with Police, community safety partnership and housing to tackle issues such as criminality, ASB, cuckooing, community orders, perpetrators, places, spaces.</a:t>
            </a:r>
          </a:p>
          <a:p>
            <a:pPr marL="171450" indent="-171450">
              <a:buFont typeface="Arial" panose="020B0604020202020204" pitchFamily="34" charset="0"/>
              <a:buChar char="•"/>
            </a:pPr>
            <a:r>
              <a:rPr lang="en-GB" sz="1100" dirty="0"/>
              <a:t>Upskilling our own internal workforce and partner agencies around us through training, role modelling good practice</a:t>
            </a:r>
          </a:p>
        </p:txBody>
      </p:sp>
      <p:sp>
        <p:nvSpPr>
          <p:cNvPr id="4" name="Slide Number Placeholder 3"/>
          <p:cNvSpPr>
            <a:spLocks noGrp="1"/>
          </p:cNvSpPr>
          <p:nvPr>
            <p:ph type="sldNum" sz="quarter" idx="5"/>
          </p:nvPr>
        </p:nvSpPr>
        <p:spPr/>
        <p:txBody>
          <a:bodyPr/>
          <a:lstStyle/>
          <a:p>
            <a:fld id="{CC63095A-943C-4899-A47C-4EF960CF5F9D}" type="slidenum">
              <a:rPr lang="en-GB" smtClean="0"/>
              <a:t>6</a:t>
            </a:fld>
            <a:endParaRPr lang="en-GB"/>
          </a:p>
        </p:txBody>
      </p:sp>
    </p:spTree>
    <p:extLst>
      <p:ext uri="{BB962C8B-B14F-4D97-AF65-F5344CB8AC3E}">
        <p14:creationId xmlns:p14="http://schemas.microsoft.com/office/powerpoint/2010/main" val="7706589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100" dirty="0">
                <a:latin typeface="+mn-lt"/>
              </a:rPr>
              <a:t>Rationale for the Working Model</a:t>
            </a:r>
          </a:p>
          <a:p>
            <a:pPr marL="171450" indent="-171450">
              <a:buFont typeface="Arial" panose="020B0604020202020204" pitchFamily="34" charset="0"/>
              <a:buChar char="•"/>
            </a:pPr>
            <a:r>
              <a:rPr lang="en-GB" sz="1100" dirty="0">
                <a:latin typeface="+mn-lt"/>
              </a:rPr>
              <a:t>Joint working approach</a:t>
            </a:r>
          </a:p>
          <a:p>
            <a:pPr marL="171450" indent="-171450">
              <a:buFont typeface="Arial" panose="020B0604020202020204" pitchFamily="34" charset="0"/>
              <a:buChar char="•"/>
            </a:pPr>
            <a:r>
              <a:rPr lang="en-GB" sz="1100" dirty="0">
                <a:latin typeface="+mn-lt"/>
              </a:rPr>
              <a:t>Less transition/handover points within early help/social care</a:t>
            </a:r>
          </a:p>
          <a:p>
            <a:pPr marL="171450" indent="-171450">
              <a:buFont typeface="Arial" panose="020B0604020202020204" pitchFamily="34" charset="0"/>
              <a:buChar char="•"/>
            </a:pPr>
            <a:r>
              <a:rPr lang="en-GB" sz="1100" dirty="0">
                <a:latin typeface="+mn-lt"/>
              </a:rPr>
              <a:t>Relationship-building</a:t>
            </a:r>
          </a:p>
          <a:p>
            <a:pPr marL="171450" indent="-171450">
              <a:buFont typeface="Arial" panose="020B0604020202020204" pitchFamily="34" charset="0"/>
              <a:buChar char="•"/>
            </a:pPr>
            <a:r>
              <a:rPr lang="en-GB" sz="1100" dirty="0">
                <a:latin typeface="+mn-lt"/>
              </a:rPr>
              <a:t>Intensive support</a:t>
            </a:r>
          </a:p>
          <a:p>
            <a:pPr marL="171450" indent="-171450">
              <a:buFont typeface="Arial" panose="020B0604020202020204" pitchFamily="34" charset="0"/>
              <a:buChar char="•"/>
            </a:pPr>
            <a:endParaRPr lang="en-GB" sz="1100" dirty="0">
              <a:latin typeface="+mn-lt"/>
            </a:endParaRPr>
          </a:p>
          <a:p>
            <a:pPr marL="0" indent="0">
              <a:buFont typeface="Arial" panose="020B0604020202020204" pitchFamily="34" charset="0"/>
              <a:buNone/>
            </a:pPr>
            <a:r>
              <a:rPr lang="en-GB" sz="1100" dirty="0">
                <a:latin typeface="+mn-lt"/>
              </a:rPr>
              <a:t>Our work</a:t>
            </a:r>
          </a:p>
          <a:p>
            <a:pPr marL="0" indent="0">
              <a:buFont typeface="Arial" panose="020B0604020202020204" pitchFamily="34" charset="0"/>
              <a:buNone/>
            </a:pPr>
            <a:endParaRPr lang="en-GB" sz="1100" dirty="0">
              <a:latin typeface="+mn-lt"/>
            </a:endParaRPr>
          </a:p>
          <a:p>
            <a:pPr marL="342900" lvl="0" indent="-342900" algn="just">
              <a:buFont typeface="Symbol" panose="05050102010706020507" pitchFamily="18" charset="2"/>
              <a:buChar char=""/>
            </a:pPr>
            <a:r>
              <a:rPr lang="en-GB" sz="1100" dirty="0">
                <a:effectLst/>
                <a:latin typeface="+mn-lt"/>
                <a:ea typeface="Times New Roman" panose="02020603050405020304" pitchFamily="18" charset="0"/>
              </a:rPr>
              <a:t>Leading on all RHI’s for young people open to social care</a:t>
            </a:r>
          </a:p>
          <a:p>
            <a:pPr marL="342900" lvl="0" indent="-342900" algn="just">
              <a:buFont typeface="Symbol" panose="05050102010706020507" pitchFamily="18" charset="2"/>
              <a:buChar char=""/>
            </a:pPr>
            <a:r>
              <a:rPr lang="en-GB" sz="1100" dirty="0">
                <a:effectLst/>
                <a:latin typeface="+mn-lt"/>
                <a:ea typeface="Times New Roman" panose="02020603050405020304" pitchFamily="18" charset="0"/>
              </a:rPr>
              <a:t>Attendance at daily NPT meetings</a:t>
            </a:r>
          </a:p>
          <a:p>
            <a:pPr marL="342900" lvl="0" indent="-342900" algn="just">
              <a:buFont typeface="Symbol" panose="05050102010706020507" pitchFamily="18" charset="2"/>
              <a:buChar char=""/>
            </a:pPr>
            <a:r>
              <a:rPr lang="en-GB" sz="1100" dirty="0">
                <a:effectLst/>
                <a:latin typeface="+mn-lt"/>
                <a:ea typeface="Times New Roman" panose="02020603050405020304" pitchFamily="18" charset="0"/>
              </a:rPr>
              <a:t>Case supervisions facilitated</a:t>
            </a:r>
          </a:p>
          <a:p>
            <a:pPr marL="342900" lvl="0" indent="-342900" algn="just">
              <a:buFont typeface="Symbol" panose="05050102010706020507" pitchFamily="18" charset="2"/>
              <a:buChar char=""/>
            </a:pPr>
            <a:r>
              <a:rPr lang="en-GB" sz="1100" dirty="0">
                <a:effectLst/>
                <a:latin typeface="+mn-lt"/>
                <a:ea typeface="Times New Roman" panose="02020603050405020304" pitchFamily="18" charset="0"/>
              </a:rPr>
              <a:t>Strategy meetings facilitated</a:t>
            </a:r>
            <a:endParaRPr lang="en-GB" sz="1100" dirty="0">
              <a:effectLst/>
              <a:latin typeface="+mn-lt"/>
              <a:ea typeface="Aptos" panose="020B0004020202020204" pitchFamily="34" charset="0"/>
            </a:endParaRPr>
          </a:p>
          <a:p>
            <a:pPr marL="342900" lvl="0" indent="-342900" algn="just">
              <a:buFont typeface="Symbol" panose="05050102010706020507" pitchFamily="18" charset="2"/>
              <a:buChar char=""/>
            </a:pPr>
            <a:r>
              <a:rPr lang="en-GB" sz="1100" dirty="0">
                <a:effectLst/>
                <a:latin typeface="+mn-lt"/>
                <a:ea typeface="Times New Roman" panose="02020603050405020304" pitchFamily="18" charset="0"/>
              </a:rPr>
              <a:t>S47's led on</a:t>
            </a:r>
          </a:p>
          <a:p>
            <a:pPr marL="342900" lvl="0" indent="-342900" algn="just">
              <a:buFont typeface="Symbol" panose="05050102010706020507" pitchFamily="18" charset="2"/>
              <a:buChar char=""/>
            </a:pPr>
            <a:r>
              <a:rPr lang="en-GB" sz="1100" dirty="0">
                <a:effectLst/>
                <a:latin typeface="+mn-lt"/>
                <a:ea typeface="Times New Roman" panose="02020603050405020304" pitchFamily="18" charset="0"/>
              </a:rPr>
              <a:t>Risk assessments</a:t>
            </a:r>
            <a:endParaRPr lang="en-GB" sz="1100" dirty="0">
              <a:effectLst/>
              <a:latin typeface="+mn-lt"/>
              <a:ea typeface="Aptos" panose="020B0004020202020204" pitchFamily="34" charset="0"/>
            </a:endParaRPr>
          </a:p>
          <a:p>
            <a:pPr marL="342900" lvl="0" indent="-342900" algn="just">
              <a:buFont typeface="Symbol" panose="05050102010706020507" pitchFamily="18" charset="2"/>
              <a:buChar char=""/>
            </a:pPr>
            <a:r>
              <a:rPr lang="en-GB" sz="1100" dirty="0">
                <a:effectLst/>
                <a:latin typeface="+mn-lt"/>
                <a:ea typeface="Times New Roman" panose="02020603050405020304" pitchFamily="18" charset="0"/>
              </a:rPr>
              <a:t>Updating VEMT risk assessments for young people open to the VEMT forum. </a:t>
            </a:r>
            <a:endParaRPr lang="en-GB" sz="1100" dirty="0">
              <a:effectLst/>
              <a:latin typeface="+mn-lt"/>
              <a:ea typeface="Aptos" panose="020B0004020202020204" pitchFamily="34" charset="0"/>
            </a:endParaRPr>
          </a:p>
          <a:p>
            <a:pPr marL="342900" lvl="0" indent="-342900" algn="just">
              <a:buFont typeface="Symbol" panose="05050102010706020507" pitchFamily="18" charset="2"/>
              <a:buChar char=""/>
            </a:pPr>
            <a:r>
              <a:rPr lang="en-GB" sz="1100" dirty="0">
                <a:effectLst/>
                <a:latin typeface="+mn-lt"/>
                <a:ea typeface="Times New Roman" panose="02020603050405020304" pitchFamily="18" charset="0"/>
              </a:rPr>
              <a:t>Training to the social work teams, early help, ASYE’s and delivering sessions during Practice Week.</a:t>
            </a:r>
            <a:endParaRPr lang="en-GB" sz="1100" dirty="0">
              <a:effectLst/>
              <a:latin typeface="+mn-lt"/>
              <a:ea typeface="Aptos" panose="020B0004020202020204" pitchFamily="34" charset="0"/>
            </a:endParaRPr>
          </a:p>
          <a:p>
            <a:pPr marL="342900" lvl="0" indent="-342900" algn="just">
              <a:buFont typeface="Symbol" panose="05050102010706020507" pitchFamily="18" charset="2"/>
              <a:buChar char=""/>
            </a:pPr>
            <a:r>
              <a:rPr lang="en-GB" sz="1100" dirty="0">
                <a:effectLst/>
                <a:latin typeface="+mn-lt"/>
                <a:ea typeface="Times New Roman" panose="02020603050405020304" pitchFamily="18" charset="0"/>
              </a:rPr>
              <a:t>Providing case mapping/updates to the wider workforce providing information on Police intelligence.</a:t>
            </a:r>
            <a:endParaRPr lang="en-GB" sz="1100" dirty="0">
              <a:effectLst/>
              <a:latin typeface="+mn-lt"/>
              <a:ea typeface="Aptos" panose="020B0004020202020204" pitchFamily="34" charset="0"/>
            </a:endParaRPr>
          </a:p>
          <a:p>
            <a:pPr marL="342900" lvl="0" indent="-342900" algn="just">
              <a:buFont typeface="Symbol" panose="05050102010706020507" pitchFamily="18" charset="2"/>
              <a:buChar char=""/>
            </a:pPr>
            <a:r>
              <a:rPr lang="en-GB" sz="1100" dirty="0">
                <a:effectLst/>
                <a:latin typeface="+mn-lt"/>
                <a:ea typeface="Times New Roman" panose="02020603050405020304" pitchFamily="18" charset="0"/>
              </a:rPr>
              <a:t>Cross-boundary work with neighbouring Local Authorities and feeding back to internal and external local partner agencies.</a:t>
            </a:r>
            <a:endParaRPr lang="en-GB" sz="1100" dirty="0">
              <a:effectLst/>
              <a:latin typeface="+mn-lt"/>
              <a:ea typeface="Aptos" panose="020B0004020202020204" pitchFamily="34" charset="0"/>
            </a:endParaRPr>
          </a:p>
          <a:p>
            <a:pPr marL="342900" lvl="0" indent="-342900" algn="just">
              <a:buFont typeface="Symbol" panose="05050102010706020507" pitchFamily="18" charset="2"/>
              <a:buChar char=""/>
            </a:pPr>
            <a:r>
              <a:rPr lang="en-GB" sz="1100" dirty="0">
                <a:effectLst/>
                <a:latin typeface="+mn-lt"/>
                <a:ea typeface="Times New Roman" panose="02020603050405020304" pitchFamily="18" charset="0"/>
              </a:rPr>
              <a:t>Advice and guidance on NRM’s.</a:t>
            </a:r>
            <a:endParaRPr lang="en-GB" sz="1100" dirty="0">
              <a:effectLst/>
              <a:latin typeface="+mn-lt"/>
              <a:ea typeface="Aptos" panose="020B0004020202020204" pitchFamily="34" charset="0"/>
            </a:endParaRPr>
          </a:p>
          <a:p>
            <a:pPr marL="342900" lvl="0" indent="-342900" algn="just">
              <a:buFont typeface="Symbol" panose="05050102010706020507" pitchFamily="18" charset="2"/>
              <a:buChar char=""/>
            </a:pPr>
            <a:r>
              <a:rPr lang="en-GB" sz="1100" dirty="0">
                <a:effectLst/>
                <a:latin typeface="+mn-lt"/>
                <a:ea typeface="Times New Roman" panose="02020603050405020304" pitchFamily="18" charset="0"/>
              </a:rPr>
              <a:t>Advice and guidance on exploitation interventions, CCE toolkit, family pack, CSE interventions.</a:t>
            </a:r>
            <a:endParaRPr lang="en-GB" sz="1100" dirty="0">
              <a:effectLst/>
              <a:latin typeface="+mn-lt"/>
              <a:ea typeface="Aptos" panose="020B0004020202020204" pitchFamily="34" charset="0"/>
            </a:endParaRPr>
          </a:p>
          <a:p>
            <a:pPr marL="342900" lvl="0" indent="-342900" algn="just">
              <a:buFont typeface="Symbol" panose="05050102010706020507" pitchFamily="18" charset="2"/>
              <a:buChar char=""/>
            </a:pPr>
            <a:r>
              <a:rPr lang="en-GB" sz="1100" dirty="0">
                <a:effectLst/>
                <a:latin typeface="+mn-lt"/>
                <a:ea typeface="Times New Roman" panose="02020603050405020304" pitchFamily="18" charset="0"/>
              </a:rPr>
              <a:t>Advice and guidance on missing and return home interviews.</a:t>
            </a:r>
            <a:endParaRPr lang="en-GB" sz="1100" dirty="0">
              <a:effectLst/>
              <a:latin typeface="+mn-lt"/>
              <a:ea typeface="Aptos" panose="020B0004020202020204" pitchFamily="34" charset="0"/>
            </a:endParaRPr>
          </a:p>
          <a:p>
            <a:pPr marL="342900" lvl="0" indent="-342900" algn="just">
              <a:buFont typeface="Symbol" panose="05050102010706020507" pitchFamily="18" charset="2"/>
              <a:buChar char=""/>
            </a:pPr>
            <a:r>
              <a:rPr lang="en-GB" sz="1100" dirty="0">
                <a:effectLst/>
                <a:latin typeface="+mn-lt"/>
                <a:ea typeface="Times New Roman" panose="02020603050405020304" pitchFamily="18" charset="0"/>
              </a:rPr>
              <a:t>Feedback/learning/guidance arising from the weekly missing meeting and findings from RHI’s.</a:t>
            </a:r>
            <a:endParaRPr lang="en-GB" sz="1100" dirty="0">
              <a:latin typeface="+mn-lt"/>
            </a:endParaRPr>
          </a:p>
          <a:p>
            <a:pPr marL="171450" indent="-171450">
              <a:buFont typeface="Arial" panose="020B0604020202020204" pitchFamily="34" charset="0"/>
              <a:buChar char="•"/>
            </a:pPr>
            <a:endParaRPr lang="en-GB" sz="1100" dirty="0">
              <a:latin typeface="+mn-lt"/>
            </a:endParaRPr>
          </a:p>
          <a:p>
            <a:pPr algn="just"/>
            <a:r>
              <a:rPr lang="en-GB" sz="1100" b="1" dirty="0">
                <a:effectLst/>
                <a:latin typeface="+mn-lt"/>
                <a:ea typeface="Times New Roman" panose="02020603050405020304" pitchFamily="18" charset="0"/>
              </a:rPr>
              <a:t>NRM</a:t>
            </a:r>
            <a:endParaRPr lang="en-GB" sz="1100" dirty="0">
              <a:effectLst/>
              <a:latin typeface="+mn-lt"/>
              <a:ea typeface="Aptos" panose="020B0004020202020204" pitchFamily="34" charset="0"/>
            </a:endParaRPr>
          </a:p>
          <a:p>
            <a:pPr algn="just"/>
            <a:r>
              <a:rPr lang="en-GB" sz="1100" dirty="0">
                <a:effectLst/>
                <a:latin typeface="+mn-lt"/>
                <a:ea typeface="Times New Roman" panose="02020603050405020304" pitchFamily="18" charset="0"/>
              </a:rPr>
              <a:t>Allocated Safe Social Workers have submitted 3 National Referral Mechanism (NRM) referrals, resulting in 3 ‘Reasonable Grounds’ decisions and 1 ‘Conclusive Grounds’, in respect of a 17-year-old young person. </a:t>
            </a:r>
            <a:endParaRPr lang="en-GB" sz="1100" dirty="0">
              <a:effectLst/>
              <a:latin typeface="+mn-lt"/>
              <a:ea typeface="Aptos" panose="020B0004020202020204" pitchFamily="34" charset="0"/>
            </a:endParaRPr>
          </a:p>
          <a:p>
            <a:pPr algn="just"/>
            <a:r>
              <a:rPr lang="en-GB" sz="1100" dirty="0">
                <a:effectLst/>
                <a:latin typeface="+mn-lt"/>
                <a:ea typeface="Times New Roman" panose="02020603050405020304" pitchFamily="18" charset="0"/>
              </a:rPr>
              <a:t>3 NRM’s were submitted by the SAFE Team in quarter 1.</a:t>
            </a:r>
            <a:endParaRPr lang="en-GB" sz="1100" dirty="0">
              <a:effectLst/>
              <a:latin typeface="+mn-lt"/>
              <a:ea typeface="Aptos" panose="020B0004020202020204" pitchFamily="34" charset="0"/>
            </a:endParaRPr>
          </a:p>
          <a:p>
            <a:pPr algn="just"/>
            <a:r>
              <a:rPr lang="en-GB" sz="1100" dirty="0">
                <a:effectLst/>
                <a:latin typeface="+mn-lt"/>
                <a:ea typeface="Times New Roman" panose="02020603050405020304" pitchFamily="18" charset="0"/>
              </a:rPr>
              <a:t>For one NRM, there was an exceptionally quick turnaround with the timescales being:</a:t>
            </a:r>
          </a:p>
          <a:p>
            <a:pPr algn="just"/>
            <a:endParaRPr lang="en-GB" sz="1100" dirty="0">
              <a:effectLst/>
              <a:latin typeface="+mn-lt"/>
              <a:ea typeface="Aptos" panose="020B0004020202020204" pitchFamily="34" charset="0"/>
            </a:endParaRPr>
          </a:p>
          <a:p>
            <a:pPr marL="342900" lvl="0" indent="-342900" algn="just">
              <a:buFont typeface="Symbol" panose="05050102010706020507" pitchFamily="18" charset="2"/>
              <a:buChar char=""/>
            </a:pPr>
            <a:r>
              <a:rPr lang="en-GB" sz="1100" dirty="0">
                <a:effectLst/>
                <a:latin typeface="+mn-lt"/>
                <a:ea typeface="Times New Roman" panose="02020603050405020304" pitchFamily="18" charset="0"/>
              </a:rPr>
              <a:t>NRM submitted by SAFE social worker 30/05/24</a:t>
            </a:r>
            <a:endParaRPr lang="en-GB" sz="1100" dirty="0">
              <a:effectLst/>
              <a:latin typeface="+mn-lt"/>
              <a:ea typeface="Aptos" panose="020B0004020202020204" pitchFamily="34" charset="0"/>
            </a:endParaRPr>
          </a:p>
          <a:p>
            <a:pPr marL="342900" lvl="0" indent="-342900" algn="just">
              <a:buFont typeface="Symbol" panose="05050102010706020507" pitchFamily="18" charset="2"/>
              <a:buChar char=""/>
            </a:pPr>
            <a:r>
              <a:rPr lang="en-GB" sz="1100" dirty="0">
                <a:effectLst/>
                <a:latin typeface="+mn-lt"/>
                <a:ea typeface="Times New Roman" panose="02020603050405020304" pitchFamily="18" charset="0"/>
              </a:rPr>
              <a:t>Positive Reasonable Grounds decision received 04/06/24</a:t>
            </a:r>
            <a:endParaRPr lang="en-GB" sz="1100" dirty="0">
              <a:effectLst/>
              <a:latin typeface="+mn-lt"/>
              <a:ea typeface="Aptos" panose="020B0004020202020204" pitchFamily="34" charset="0"/>
            </a:endParaRPr>
          </a:p>
          <a:p>
            <a:pPr marL="342900" lvl="0" indent="-342900" algn="just">
              <a:buFont typeface="Symbol" panose="05050102010706020507" pitchFamily="18" charset="2"/>
              <a:buChar char=""/>
            </a:pPr>
            <a:r>
              <a:rPr lang="en-GB" sz="1100" dirty="0">
                <a:effectLst/>
                <a:latin typeface="+mn-lt"/>
                <a:ea typeface="Times New Roman" panose="02020603050405020304" pitchFamily="18" charset="0"/>
              </a:rPr>
              <a:t>Positive Conclusive Grounds decision received 24/07/24</a:t>
            </a:r>
          </a:p>
          <a:p>
            <a:pPr marL="0" lvl="0" indent="0" algn="just">
              <a:buFont typeface="Symbol" panose="05050102010706020507" pitchFamily="18" charset="2"/>
              <a:buNone/>
            </a:pPr>
            <a:endParaRPr lang="en-GB" sz="1100" dirty="0">
              <a:effectLst/>
              <a:latin typeface="+mn-lt"/>
              <a:ea typeface="Aptos" panose="020B0004020202020204" pitchFamily="34" charset="0"/>
            </a:endParaRPr>
          </a:p>
          <a:p>
            <a:pPr algn="just"/>
            <a:r>
              <a:rPr lang="en-GB" sz="1100" dirty="0">
                <a:effectLst/>
                <a:latin typeface="+mn-lt"/>
                <a:ea typeface="Times New Roman" panose="02020603050405020304" pitchFamily="18" charset="0"/>
              </a:rPr>
              <a:t>This is an exceptionally fast decision given the national timescales for conclusive grounds decisions are over 600 days. The NRM submitted was extremely detailed, clear and of good quality, which is deemed to have contributed to the SCA’s quick decision.</a:t>
            </a:r>
            <a:endParaRPr lang="en-GB" sz="1100" dirty="0">
              <a:effectLst/>
              <a:latin typeface="+mn-lt"/>
              <a:ea typeface="Aptos" panose="020B0004020202020204" pitchFamily="34" charset="0"/>
            </a:endParaRPr>
          </a:p>
          <a:p>
            <a:pPr marL="0" indent="0">
              <a:buFont typeface="Arial" panose="020B0604020202020204" pitchFamily="34" charset="0"/>
              <a:buNone/>
            </a:pPr>
            <a:endParaRPr lang="en-GB" sz="1100" dirty="0">
              <a:latin typeface="+mn-lt"/>
            </a:endParaRPr>
          </a:p>
        </p:txBody>
      </p:sp>
      <p:sp>
        <p:nvSpPr>
          <p:cNvPr id="4" name="Slide Number Placeholder 3"/>
          <p:cNvSpPr>
            <a:spLocks noGrp="1"/>
          </p:cNvSpPr>
          <p:nvPr>
            <p:ph type="sldNum" sz="quarter" idx="5"/>
          </p:nvPr>
        </p:nvSpPr>
        <p:spPr/>
        <p:txBody>
          <a:bodyPr/>
          <a:lstStyle/>
          <a:p>
            <a:fld id="{D1C517FF-23A4-4A68-BA2E-5900949F7240}" type="slidenum">
              <a:rPr lang="en-GB" smtClean="0"/>
              <a:t>7</a:t>
            </a:fld>
            <a:endParaRPr lang="en-GB"/>
          </a:p>
        </p:txBody>
      </p:sp>
    </p:spTree>
    <p:extLst>
      <p:ext uri="{BB962C8B-B14F-4D97-AF65-F5344CB8AC3E}">
        <p14:creationId xmlns:p14="http://schemas.microsoft.com/office/powerpoint/2010/main" val="33317120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dirty="0">
                <a:latin typeface="+mn-lt"/>
              </a:rPr>
              <a:t>Quarter 4 to quarter 1 figures</a:t>
            </a:r>
          </a:p>
          <a:p>
            <a:endParaRPr lang="en-GB" sz="1100" dirty="0">
              <a:latin typeface="+mn-lt"/>
            </a:endParaRPr>
          </a:p>
          <a:p>
            <a:pPr algn="just"/>
            <a:r>
              <a:rPr lang="en-GB" sz="1100" dirty="0">
                <a:effectLst/>
                <a:latin typeface="+mn-lt"/>
                <a:ea typeface="Times New Roman" panose="02020603050405020304" pitchFamily="18" charset="0"/>
              </a:rPr>
              <a:t>Since February 2024, </a:t>
            </a:r>
            <a:r>
              <a:rPr lang="en-GB" sz="1100" b="1" dirty="0">
                <a:effectLst/>
                <a:latin typeface="+mn-lt"/>
                <a:ea typeface="Times New Roman" panose="02020603050405020304" pitchFamily="18" charset="0"/>
              </a:rPr>
              <a:t>29 young people</a:t>
            </a:r>
            <a:r>
              <a:rPr lang="en-GB" sz="1100" dirty="0">
                <a:effectLst/>
                <a:latin typeface="+mn-lt"/>
                <a:ea typeface="Times New Roman" panose="02020603050405020304" pitchFamily="18" charset="0"/>
              </a:rPr>
              <a:t> have been referred to and supported by the SAFE Team. Interventions and work completed by the team to date includes:</a:t>
            </a:r>
            <a:endParaRPr lang="en-GB" sz="1100" dirty="0">
              <a:effectLst/>
              <a:latin typeface="+mn-lt"/>
              <a:ea typeface="Aptos" panose="020B0004020202020204" pitchFamily="34" charset="0"/>
            </a:endParaRPr>
          </a:p>
          <a:p>
            <a:pPr algn="just"/>
            <a:r>
              <a:rPr lang="en-GB" sz="1100" dirty="0">
                <a:effectLst/>
                <a:latin typeface="+mn-lt"/>
                <a:ea typeface="Times New Roman" panose="02020603050405020304" pitchFamily="18" charset="0"/>
              </a:rPr>
              <a:t> </a:t>
            </a:r>
            <a:endParaRPr lang="en-GB" sz="1100" dirty="0">
              <a:effectLst/>
              <a:latin typeface="+mn-lt"/>
              <a:ea typeface="Aptos" panose="020B0004020202020204" pitchFamily="34" charset="0"/>
            </a:endParaRPr>
          </a:p>
          <a:p>
            <a:pPr marL="342900" lvl="0" indent="-342900" algn="just">
              <a:buFont typeface="Symbol" panose="05050102010706020507" pitchFamily="18" charset="2"/>
              <a:buChar char=""/>
            </a:pPr>
            <a:r>
              <a:rPr lang="en-GB" sz="1100" dirty="0">
                <a:effectLst/>
                <a:latin typeface="+mn-lt"/>
                <a:ea typeface="Times New Roman" panose="02020603050405020304" pitchFamily="18" charset="0"/>
              </a:rPr>
              <a:t>3P case mapping</a:t>
            </a:r>
            <a:endParaRPr lang="en-GB" sz="1100" dirty="0">
              <a:effectLst/>
              <a:latin typeface="+mn-lt"/>
              <a:ea typeface="Aptos" panose="020B0004020202020204" pitchFamily="34" charset="0"/>
            </a:endParaRPr>
          </a:p>
          <a:p>
            <a:pPr marL="342900" lvl="0" indent="-342900" algn="just">
              <a:buFont typeface="Symbol" panose="05050102010706020507" pitchFamily="18" charset="2"/>
              <a:buChar char=""/>
            </a:pPr>
            <a:r>
              <a:rPr lang="en-GB" sz="1100" dirty="0">
                <a:effectLst/>
                <a:latin typeface="+mn-lt"/>
                <a:ea typeface="Times New Roman" panose="02020603050405020304" pitchFamily="18" charset="0"/>
              </a:rPr>
              <a:t>Direct work using a variety of tools such as how safe do I feel, how safe is my child (with parents/carers/family members), Catch 22 CE recruitment with parents and young people</a:t>
            </a:r>
            <a:endParaRPr lang="en-GB" sz="1100" dirty="0">
              <a:effectLst/>
              <a:latin typeface="+mn-lt"/>
              <a:ea typeface="Aptos" panose="020B0004020202020204" pitchFamily="34" charset="0"/>
            </a:endParaRPr>
          </a:p>
          <a:p>
            <a:pPr marL="342900" lvl="0" indent="-342900" algn="just">
              <a:buFont typeface="Symbol" panose="05050102010706020507" pitchFamily="18" charset="2"/>
              <a:buChar char=""/>
            </a:pPr>
            <a:r>
              <a:rPr lang="en-GB" sz="1100" dirty="0">
                <a:effectLst/>
                <a:latin typeface="+mn-lt"/>
                <a:ea typeface="Times New Roman" panose="02020603050405020304" pitchFamily="18" charset="0"/>
              </a:rPr>
              <a:t>Relationship building</a:t>
            </a:r>
            <a:endParaRPr lang="en-GB" sz="1100" dirty="0">
              <a:effectLst/>
              <a:latin typeface="+mn-lt"/>
              <a:ea typeface="Aptos" panose="020B0004020202020204" pitchFamily="34" charset="0"/>
            </a:endParaRPr>
          </a:p>
          <a:p>
            <a:pPr marL="342900" lvl="0" indent="-342900" algn="just">
              <a:buFont typeface="Symbol" panose="05050102010706020507" pitchFamily="18" charset="2"/>
              <a:buChar char=""/>
            </a:pPr>
            <a:r>
              <a:rPr lang="en-GB" sz="1100" dirty="0">
                <a:effectLst/>
                <a:latin typeface="+mn-lt"/>
                <a:ea typeface="Times New Roman" panose="02020603050405020304" pitchFamily="18" charset="0"/>
              </a:rPr>
              <a:t>Responding to crisis</a:t>
            </a:r>
            <a:endParaRPr lang="en-GB" sz="1100" dirty="0">
              <a:effectLst/>
              <a:latin typeface="+mn-lt"/>
              <a:ea typeface="Aptos" panose="020B0004020202020204" pitchFamily="34" charset="0"/>
            </a:endParaRPr>
          </a:p>
          <a:p>
            <a:pPr marL="342900" lvl="0" indent="-342900" algn="just">
              <a:buFont typeface="Symbol" panose="05050102010706020507" pitchFamily="18" charset="2"/>
              <a:buChar char=""/>
            </a:pPr>
            <a:r>
              <a:rPr lang="en-GB" sz="1100" dirty="0">
                <a:effectLst/>
                <a:latin typeface="+mn-lt"/>
                <a:ea typeface="Times New Roman" panose="02020603050405020304" pitchFamily="18" charset="0"/>
              </a:rPr>
              <a:t>Return home interviews</a:t>
            </a:r>
            <a:endParaRPr lang="en-GB" sz="1100" dirty="0">
              <a:effectLst/>
              <a:latin typeface="+mn-lt"/>
              <a:ea typeface="Aptos" panose="020B0004020202020204" pitchFamily="34" charset="0"/>
            </a:endParaRPr>
          </a:p>
          <a:p>
            <a:pPr marL="342900" lvl="0" indent="-342900" algn="just">
              <a:buFont typeface="Symbol" panose="05050102010706020507" pitchFamily="18" charset="2"/>
              <a:buChar char=""/>
            </a:pPr>
            <a:r>
              <a:rPr lang="en-GB" sz="1100" dirty="0">
                <a:effectLst/>
                <a:latin typeface="+mn-lt"/>
                <a:ea typeface="Times New Roman" panose="02020603050405020304" pitchFamily="18" charset="0"/>
              </a:rPr>
              <a:t>Completing risk assessments</a:t>
            </a:r>
            <a:endParaRPr lang="en-GB" sz="1100" dirty="0">
              <a:effectLst/>
              <a:latin typeface="+mn-lt"/>
              <a:ea typeface="Aptos" panose="020B0004020202020204" pitchFamily="34" charset="0"/>
            </a:endParaRPr>
          </a:p>
          <a:p>
            <a:pPr marL="342900" lvl="0" indent="-342900" algn="just">
              <a:buFont typeface="Symbol" panose="05050102010706020507" pitchFamily="18" charset="2"/>
              <a:buChar char=""/>
            </a:pPr>
            <a:r>
              <a:rPr lang="en-GB" sz="1100" dirty="0">
                <a:effectLst/>
                <a:latin typeface="+mn-lt"/>
                <a:ea typeface="Times New Roman" panose="02020603050405020304" pitchFamily="18" charset="0"/>
              </a:rPr>
              <a:t>Leading on Strategy discussions and S47 assessments</a:t>
            </a:r>
            <a:endParaRPr lang="en-GB" sz="1100" dirty="0">
              <a:effectLst/>
              <a:latin typeface="+mn-lt"/>
              <a:ea typeface="Aptos" panose="020B0004020202020204" pitchFamily="34" charset="0"/>
            </a:endParaRPr>
          </a:p>
          <a:p>
            <a:pPr marL="342900" lvl="0" indent="-342900" algn="just">
              <a:buFont typeface="Symbol" panose="05050102010706020507" pitchFamily="18" charset="2"/>
              <a:buChar char=""/>
            </a:pPr>
            <a:r>
              <a:rPr lang="en-GB" sz="1100" dirty="0">
                <a:effectLst/>
                <a:latin typeface="+mn-lt"/>
                <a:ea typeface="Times New Roman" panose="02020603050405020304" pitchFamily="18" charset="0"/>
              </a:rPr>
              <a:t>Facilitating joint case supervisions and writing up the case supervisions</a:t>
            </a:r>
            <a:endParaRPr lang="en-GB" sz="1100" dirty="0">
              <a:effectLst/>
              <a:latin typeface="+mn-lt"/>
              <a:ea typeface="Aptos" panose="020B0004020202020204" pitchFamily="34" charset="0"/>
            </a:endParaRPr>
          </a:p>
          <a:p>
            <a:pPr marL="342900" lvl="0" indent="-342900" algn="just">
              <a:buFont typeface="Symbol" panose="05050102010706020507" pitchFamily="18" charset="2"/>
              <a:buChar char=""/>
            </a:pPr>
            <a:r>
              <a:rPr lang="en-GB" sz="1100" dirty="0">
                <a:effectLst/>
                <a:latin typeface="+mn-lt"/>
                <a:ea typeface="Times New Roman" panose="02020603050405020304" pitchFamily="18" charset="0"/>
              </a:rPr>
              <a:t>Supporting family time</a:t>
            </a:r>
            <a:endParaRPr lang="en-GB" sz="1100" dirty="0">
              <a:effectLst/>
              <a:latin typeface="+mn-lt"/>
              <a:ea typeface="Aptos" panose="020B0004020202020204" pitchFamily="34" charset="0"/>
            </a:endParaRPr>
          </a:p>
          <a:p>
            <a:pPr marL="342900" lvl="0" indent="-342900" algn="just">
              <a:buFont typeface="Symbol" panose="05050102010706020507" pitchFamily="18" charset="2"/>
              <a:buChar char=""/>
            </a:pPr>
            <a:r>
              <a:rPr lang="en-GB" sz="1100" dirty="0">
                <a:effectLst/>
                <a:latin typeface="+mn-lt"/>
                <a:ea typeface="Times New Roman" panose="02020603050405020304" pitchFamily="18" charset="0"/>
              </a:rPr>
              <a:t>Attending court/Youth Justice panels with young people</a:t>
            </a:r>
            <a:endParaRPr lang="en-GB" sz="1100" dirty="0">
              <a:effectLst/>
              <a:latin typeface="+mn-lt"/>
              <a:ea typeface="Aptos" panose="020B0004020202020204" pitchFamily="34" charset="0"/>
            </a:endParaRPr>
          </a:p>
          <a:p>
            <a:pPr marL="342900" lvl="0" indent="-342900" algn="just">
              <a:buFont typeface="Symbol" panose="05050102010706020507" pitchFamily="18" charset="2"/>
              <a:buChar char=""/>
            </a:pPr>
            <a:r>
              <a:rPr lang="en-GB" sz="1100" dirty="0">
                <a:effectLst/>
                <a:latin typeface="+mn-lt"/>
                <a:ea typeface="Times New Roman" panose="02020603050405020304" pitchFamily="18" charset="0"/>
              </a:rPr>
              <a:t>Advocating for young people</a:t>
            </a:r>
            <a:endParaRPr lang="en-GB" sz="1100" dirty="0">
              <a:effectLst/>
              <a:latin typeface="+mn-lt"/>
              <a:ea typeface="Aptos" panose="020B0004020202020204" pitchFamily="34" charset="0"/>
            </a:endParaRPr>
          </a:p>
          <a:p>
            <a:pPr marL="342900" lvl="0" indent="-342900" algn="just">
              <a:buFont typeface="Symbol" panose="05050102010706020507" pitchFamily="18" charset="2"/>
              <a:buChar char=""/>
            </a:pPr>
            <a:r>
              <a:rPr lang="en-GB" sz="1100" dirty="0">
                <a:effectLst/>
                <a:latin typeface="+mn-lt"/>
                <a:ea typeface="Times New Roman" panose="02020603050405020304" pitchFamily="18" charset="0"/>
              </a:rPr>
              <a:t>Being there for the young people in times of need and crisis including hospital visits, health appointments, ABE interviews, court.</a:t>
            </a:r>
            <a:endParaRPr lang="en-GB" sz="1100" dirty="0">
              <a:effectLst/>
              <a:latin typeface="+mn-lt"/>
              <a:ea typeface="Aptos" panose="020B0004020202020204" pitchFamily="34" charset="0"/>
            </a:endParaRPr>
          </a:p>
          <a:p>
            <a:pPr marL="342900" lvl="0" indent="-342900" algn="just">
              <a:buFont typeface="Symbol" panose="05050102010706020507" pitchFamily="18" charset="2"/>
              <a:buChar char=""/>
            </a:pPr>
            <a:r>
              <a:rPr lang="en-GB" sz="1100" dirty="0">
                <a:effectLst/>
                <a:latin typeface="+mn-lt"/>
                <a:ea typeface="Times New Roman" panose="02020603050405020304" pitchFamily="18" charset="0"/>
              </a:rPr>
              <a:t>Out of hours support for young people.</a:t>
            </a:r>
            <a:endParaRPr lang="en-GB" sz="1100" dirty="0">
              <a:effectLst/>
              <a:latin typeface="+mn-lt"/>
              <a:ea typeface="Aptos" panose="020B0004020202020204" pitchFamily="34" charset="0"/>
            </a:endParaRPr>
          </a:p>
          <a:p>
            <a:pPr marL="342900" lvl="0" indent="-342900" algn="just">
              <a:buFont typeface="Symbol" panose="05050102010706020507" pitchFamily="18" charset="2"/>
              <a:buChar char=""/>
            </a:pPr>
            <a:r>
              <a:rPr lang="en-GB" sz="1100" dirty="0">
                <a:effectLst/>
                <a:latin typeface="+mn-lt"/>
                <a:ea typeface="Times New Roman" panose="02020603050405020304" pitchFamily="18" charset="0"/>
              </a:rPr>
              <a:t>Follow up of Reasonable Grounds NRM decision resulting in Conclusive Grounds decision being issued.</a:t>
            </a:r>
            <a:endParaRPr lang="en-GB" sz="1100" dirty="0">
              <a:effectLst/>
              <a:latin typeface="+mn-lt"/>
              <a:ea typeface="Aptos" panose="020B0004020202020204" pitchFamily="34" charset="0"/>
            </a:endParaRPr>
          </a:p>
          <a:p>
            <a:endParaRPr lang="en-GB" sz="1100" dirty="0">
              <a:effectLst/>
              <a:latin typeface="+mn-lt"/>
              <a:ea typeface="Times New Roman" panose="02020603050405020304" pitchFamily="18" charset="0"/>
              <a:cs typeface="Times New Roman" panose="02020603050405020304" pitchFamily="18" charset="0"/>
            </a:endParaRPr>
          </a:p>
          <a:p>
            <a:r>
              <a:rPr lang="en-GB" sz="1100" dirty="0">
                <a:effectLst/>
                <a:latin typeface="+mn-lt"/>
                <a:ea typeface="Times New Roman" panose="02020603050405020304" pitchFamily="18" charset="0"/>
                <a:cs typeface="Times New Roman" panose="02020603050405020304" pitchFamily="18" charset="0"/>
              </a:rPr>
              <a:t>Financial savings</a:t>
            </a:r>
          </a:p>
          <a:p>
            <a:pPr marL="342900" indent="-342900">
              <a:buFont typeface="+mj-lt"/>
              <a:buAutoNum type="arabicPeriod"/>
            </a:pPr>
            <a:r>
              <a:rPr lang="en-GB" sz="1100" dirty="0">
                <a:effectLst/>
                <a:latin typeface="+mn-lt"/>
                <a:ea typeface="Times New Roman" panose="02020603050405020304" pitchFamily="18" charset="0"/>
                <a:cs typeface="Times New Roman" panose="02020603050405020304" pitchFamily="18" charset="0"/>
              </a:rPr>
              <a:t>Moved from unregulated placement to residential placement following work with SAFE SW around reducing MFH episodes, supporting family to agree to therapy, family network meetings, safety planning and direct interventions with young person to reduce missing and CSE risks. Allowed young person to be accepted to regulated provision where she remains safe and stable.</a:t>
            </a:r>
          </a:p>
          <a:p>
            <a:pPr marL="342900" indent="-342900">
              <a:buFont typeface="+mj-lt"/>
              <a:buAutoNum type="arabicPeriod"/>
            </a:pPr>
            <a:r>
              <a:rPr lang="en-GB" sz="1100" dirty="0">
                <a:effectLst/>
                <a:latin typeface="+mn-lt"/>
                <a:ea typeface="Times New Roman" panose="02020603050405020304" pitchFamily="18" charset="0"/>
                <a:cs typeface="Times New Roman" panose="02020603050405020304" pitchFamily="18" charset="0"/>
              </a:rPr>
              <a:t>Moved from secure accommodation to successful rehabilitation home with support from SAFE team. Engagement with birth and adoptive family, parenting interventions, safety planning, direct interventions with young person and case mapping.</a:t>
            </a:r>
          </a:p>
          <a:p>
            <a:pPr marL="342900" indent="-342900">
              <a:buFont typeface="+mj-lt"/>
              <a:buAutoNum type="arabicPeriod"/>
            </a:pPr>
            <a:r>
              <a:rPr lang="en-GB" sz="1100" dirty="0">
                <a:effectLst/>
                <a:latin typeface="+mn-lt"/>
                <a:ea typeface="Times New Roman" panose="02020603050405020304" pitchFamily="18" charset="0"/>
                <a:cs typeface="Times New Roman" panose="02020603050405020304" pitchFamily="18" charset="0"/>
              </a:rPr>
              <a:t>Moved from residential placement to secure accommodation due to risks increasing, SAFE team supporting with mobility planning for discharge.</a:t>
            </a:r>
          </a:p>
          <a:p>
            <a:pPr marL="342900" indent="-342900">
              <a:buFont typeface="+mj-lt"/>
              <a:buAutoNum type="arabicPeriod"/>
            </a:pPr>
            <a:r>
              <a:rPr lang="en-GB" sz="1100" dirty="0">
                <a:effectLst/>
                <a:latin typeface="+mn-lt"/>
                <a:ea typeface="Times New Roman" panose="02020603050405020304" pitchFamily="18" charset="0"/>
                <a:cs typeface="Times New Roman" panose="02020603050405020304" pitchFamily="18" charset="0"/>
              </a:rPr>
              <a:t>SAFE team supported to maintain the placement which had become fragile and was at risk of placement serving notice. Placement now stable. </a:t>
            </a:r>
          </a:p>
          <a:p>
            <a:pPr marL="342900" indent="-342900">
              <a:buFont typeface="+mj-lt"/>
              <a:buAutoNum type="arabicPeriod"/>
            </a:pPr>
            <a:r>
              <a:rPr lang="en-GB" sz="1100" dirty="0">
                <a:effectLst/>
                <a:latin typeface="+mn-lt"/>
                <a:ea typeface="Times New Roman" panose="02020603050405020304" pitchFamily="18" charset="0"/>
                <a:cs typeface="Times New Roman" panose="02020603050405020304" pitchFamily="18" charset="0"/>
              </a:rPr>
              <a:t>Moved from residing at home to secure accommodation. SAFE team supporting with mobility planning with a view to young person returning home upon discharge. </a:t>
            </a:r>
          </a:p>
          <a:p>
            <a:endParaRPr lang="en-GB" sz="1100" dirty="0">
              <a:effectLst/>
              <a:latin typeface="+mn-lt"/>
              <a:ea typeface="Times New Roman" panose="02020603050405020304" pitchFamily="18" charset="0"/>
              <a:cs typeface="Times New Roman" panose="02020603050405020304" pitchFamily="18" charset="0"/>
            </a:endParaRPr>
          </a:p>
          <a:p>
            <a:pPr algn="just"/>
            <a:r>
              <a:rPr lang="en-GB" sz="1100" dirty="0">
                <a:effectLst/>
                <a:latin typeface="+mn-lt"/>
                <a:ea typeface="Times New Roman" panose="02020603050405020304" pitchFamily="18" charset="0"/>
              </a:rPr>
              <a:t>The young people referred and engaged with were allocated over the following timeline as the recruitment progressed:</a:t>
            </a:r>
            <a:endParaRPr lang="en-GB" sz="1100" dirty="0">
              <a:effectLst/>
              <a:latin typeface="+mn-lt"/>
              <a:ea typeface="Aptos" panose="020B0004020202020204" pitchFamily="34" charset="0"/>
            </a:endParaRPr>
          </a:p>
          <a:p>
            <a:pPr algn="just"/>
            <a:r>
              <a:rPr lang="en-GB" sz="1100" dirty="0">
                <a:effectLst/>
                <a:latin typeface="+mn-lt"/>
                <a:ea typeface="Times New Roman" panose="02020603050405020304" pitchFamily="18" charset="0"/>
              </a:rPr>
              <a:t> </a:t>
            </a:r>
            <a:endParaRPr lang="en-GB" sz="1100" dirty="0">
              <a:effectLst/>
              <a:latin typeface="+mn-lt"/>
              <a:ea typeface="Aptos" panose="020B0004020202020204" pitchFamily="34" charset="0"/>
            </a:endParaRPr>
          </a:p>
          <a:p>
            <a:pPr marL="342900" lvl="0" indent="-342900" algn="just">
              <a:buFont typeface="Symbol" panose="05050102010706020507" pitchFamily="18" charset="2"/>
              <a:buChar char=""/>
            </a:pPr>
            <a:r>
              <a:rPr lang="en-GB" sz="1100" dirty="0">
                <a:effectLst/>
                <a:latin typeface="+mn-lt"/>
                <a:ea typeface="Times New Roman" panose="02020603050405020304" pitchFamily="18" charset="0"/>
              </a:rPr>
              <a:t>Quarter 4 (23/24) – 10 young people</a:t>
            </a:r>
            <a:endParaRPr lang="en-GB" sz="1100" dirty="0">
              <a:effectLst/>
              <a:latin typeface="+mn-lt"/>
              <a:ea typeface="Aptos" panose="020B0004020202020204" pitchFamily="34" charset="0"/>
            </a:endParaRPr>
          </a:p>
          <a:p>
            <a:pPr marL="342900" lvl="0" indent="-342900" algn="just">
              <a:buFont typeface="Symbol" panose="05050102010706020507" pitchFamily="18" charset="2"/>
              <a:buChar char=""/>
            </a:pPr>
            <a:r>
              <a:rPr lang="en-GB" sz="1100" dirty="0">
                <a:effectLst/>
                <a:latin typeface="+mn-lt"/>
                <a:ea typeface="Times New Roman" panose="02020603050405020304" pitchFamily="18" charset="0"/>
              </a:rPr>
              <a:t>Quarter 1 – 5 young people (plus 3 whom were supported via SAFE following some initial edge of care support), making 8 in total</a:t>
            </a:r>
            <a:endParaRPr lang="en-GB" sz="1100" dirty="0">
              <a:effectLst/>
              <a:latin typeface="+mn-lt"/>
              <a:ea typeface="Aptos" panose="020B0004020202020204" pitchFamily="34" charset="0"/>
            </a:endParaRPr>
          </a:p>
          <a:p>
            <a:pPr marL="342900" lvl="0" indent="-342900" algn="just">
              <a:buFont typeface="Symbol" panose="05050102010706020507" pitchFamily="18" charset="2"/>
              <a:buChar char=""/>
            </a:pPr>
            <a:r>
              <a:rPr lang="en-GB" sz="1100" dirty="0">
                <a:effectLst/>
                <a:latin typeface="+mn-lt"/>
                <a:ea typeface="Times New Roman" panose="02020603050405020304" pitchFamily="18" charset="0"/>
              </a:rPr>
              <a:t>Quarter 2 (at the time of writing the report) – 11 young people</a:t>
            </a:r>
            <a:endParaRPr lang="en-GB" sz="1100" dirty="0">
              <a:effectLst/>
              <a:latin typeface="+mn-lt"/>
              <a:ea typeface="Aptos" panose="020B0004020202020204" pitchFamily="34" charset="0"/>
            </a:endParaRPr>
          </a:p>
          <a:p>
            <a:endParaRPr lang="en-GB" sz="1100" dirty="0">
              <a:effectLst/>
              <a:latin typeface="+mn-lt"/>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C63095A-943C-4899-A47C-4EF960CF5F9D}" type="slidenum">
              <a:rPr lang="en-GB" smtClean="0"/>
              <a:t>8</a:t>
            </a:fld>
            <a:endParaRPr lang="en-GB"/>
          </a:p>
        </p:txBody>
      </p:sp>
    </p:spTree>
    <p:extLst>
      <p:ext uri="{BB962C8B-B14F-4D97-AF65-F5344CB8AC3E}">
        <p14:creationId xmlns:p14="http://schemas.microsoft.com/office/powerpoint/2010/main" val="38730854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dirty="0"/>
              <a:t>Evidenced the positive impact of relationship building, providing intensive and responsive support as well as preventative support.</a:t>
            </a:r>
          </a:p>
        </p:txBody>
      </p:sp>
      <p:sp>
        <p:nvSpPr>
          <p:cNvPr id="4" name="Slide Number Placeholder 3"/>
          <p:cNvSpPr>
            <a:spLocks noGrp="1"/>
          </p:cNvSpPr>
          <p:nvPr>
            <p:ph type="sldNum" sz="quarter" idx="5"/>
          </p:nvPr>
        </p:nvSpPr>
        <p:spPr/>
        <p:txBody>
          <a:bodyPr/>
          <a:lstStyle/>
          <a:p>
            <a:fld id="{CC63095A-943C-4899-A47C-4EF960CF5F9D}" type="slidenum">
              <a:rPr lang="en-GB" smtClean="0"/>
              <a:t>9</a:t>
            </a:fld>
            <a:endParaRPr lang="en-GB"/>
          </a:p>
        </p:txBody>
      </p:sp>
    </p:spTree>
    <p:extLst>
      <p:ext uri="{BB962C8B-B14F-4D97-AF65-F5344CB8AC3E}">
        <p14:creationId xmlns:p14="http://schemas.microsoft.com/office/powerpoint/2010/main" val="28553578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dirty="0"/>
              <a:t>YP who had never worked with any services or school for 17 years until he engaged with the SAFE Team.</a:t>
            </a:r>
          </a:p>
          <a:p>
            <a:r>
              <a:rPr lang="en-GB" sz="1100" dirty="0"/>
              <a:t>Attended our office for his appointments</a:t>
            </a:r>
          </a:p>
          <a:p>
            <a:r>
              <a:rPr lang="en-GB" sz="1100" dirty="0"/>
              <a:t>Said he will be still ‘popping in’ even after he turns 18</a:t>
            </a:r>
          </a:p>
        </p:txBody>
      </p:sp>
      <p:sp>
        <p:nvSpPr>
          <p:cNvPr id="4" name="Slide Number Placeholder 3"/>
          <p:cNvSpPr>
            <a:spLocks noGrp="1"/>
          </p:cNvSpPr>
          <p:nvPr>
            <p:ph type="sldNum" sz="quarter" idx="5"/>
          </p:nvPr>
        </p:nvSpPr>
        <p:spPr/>
        <p:txBody>
          <a:bodyPr/>
          <a:lstStyle/>
          <a:p>
            <a:fld id="{CC63095A-943C-4899-A47C-4EF960CF5F9D}" type="slidenum">
              <a:rPr lang="en-GB" smtClean="0"/>
              <a:t>10</a:t>
            </a:fld>
            <a:endParaRPr lang="en-GB"/>
          </a:p>
        </p:txBody>
      </p:sp>
    </p:spTree>
    <p:extLst>
      <p:ext uri="{BB962C8B-B14F-4D97-AF65-F5344CB8AC3E}">
        <p14:creationId xmlns:p14="http://schemas.microsoft.com/office/powerpoint/2010/main" val="30646873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100" dirty="0"/>
              <a:t>Tool to understand peers, perpetrators, places</a:t>
            </a:r>
          </a:p>
          <a:p>
            <a:pPr marL="171450" indent="-171450">
              <a:buFont typeface="Arial" panose="020B0604020202020204" pitchFamily="34" charset="0"/>
              <a:buChar char="•"/>
            </a:pPr>
            <a:r>
              <a:rPr lang="en-GB" sz="1100" dirty="0"/>
              <a:t>Triangulate the information from all agencies, to form a thorough understanding of risk and how we can work to reduce this. </a:t>
            </a:r>
          </a:p>
          <a:p>
            <a:pPr marL="171450" indent="-171450">
              <a:buFont typeface="Arial" panose="020B0604020202020204" pitchFamily="34" charset="0"/>
              <a:buChar char="•"/>
            </a:pPr>
            <a:r>
              <a:rPr lang="en-GB" sz="1100" dirty="0"/>
              <a:t>The team led a case mapping session in April that saw 35 attendees from Education, Health, Youth Justice, Middlesbrough ASPIRE team, Early Help, Social Care, We are with you, Police, Neighbourhood Police and many more which led to a comprehensive case mapping following some recent incidents in the local area. This allowed for information sharing, safety planning and disruption activities across the Borough to safeguard young people at risk of exploitation. </a:t>
            </a:r>
          </a:p>
          <a:p>
            <a:pPr marL="171450" indent="-171450">
              <a:buFont typeface="Arial" panose="020B0604020202020204" pitchFamily="34" charset="0"/>
              <a:buChar char="•"/>
            </a:pPr>
            <a:r>
              <a:rPr lang="en-GB" sz="1100" dirty="0"/>
              <a:t>The case mapping has been utilised in the intelligence gathering and OCG mapping by Cleveland Police. </a:t>
            </a:r>
          </a:p>
          <a:p>
            <a:pPr marL="171450" indent="-171450">
              <a:buFont typeface="Arial" panose="020B0604020202020204" pitchFamily="34" charset="0"/>
              <a:buChar char="•"/>
            </a:pPr>
            <a:r>
              <a:rPr lang="en-GB" sz="1100" dirty="0"/>
              <a:t>This has also led to a number of disruption activities (next slide)</a:t>
            </a:r>
          </a:p>
        </p:txBody>
      </p:sp>
      <p:sp>
        <p:nvSpPr>
          <p:cNvPr id="4" name="Slide Number Placeholder 3"/>
          <p:cNvSpPr>
            <a:spLocks noGrp="1"/>
          </p:cNvSpPr>
          <p:nvPr>
            <p:ph type="sldNum" sz="quarter" idx="5"/>
          </p:nvPr>
        </p:nvSpPr>
        <p:spPr/>
        <p:txBody>
          <a:bodyPr/>
          <a:lstStyle/>
          <a:p>
            <a:fld id="{CC63095A-943C-4899-A47C-4EF960CF5F9D}" type="slidenum">
              <a:rPr lang="en-GB" smtClean="0"/>
              <a:t>11</a:t>
            </a:fld>
            <a:endParaRPr lang="en-GB"/>
          </a:p>
        </p:txBody>
      </p:sp>
    </p:spTree>
    <p:extLst>
      <p:ext uri="{BB962C8B-B14F-4D97-AF65-F5344CB8AC3E}">
        <p14:creationId xmlns:p14="http://schemas.microsoft.com/office/powerpoint/2010/main" val="13421600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dirty="0">
                <a:latin typeface="+mn-lt"/>
              </a:rPr>
              <a:t>Quarter 1 and part of quarter 2 disruption activities.</a:t>
            </a:r>
          </a:p>
          <a:p>
            <a:r>
              <a:rPr lang="en-GB" sz="1100" dirty="0">
                <a:latin typeface="+mn-lt"/>
              </a:rPr>
              <a:t>Led to a number of young people and adults being deterred from associating with each other as said they ‘weren’t allowed’.</a:t>
            </a:r>
          </a:p>
          <a:p>
            <a:r>
              <a:rPr lang="en-GB" sz="1100" dirty="0">
                <a:latin typeface="+mn-lt"/>
              </a:rPr>
              <a:t>Also allowed parents and carers to feel empowered and not like all the decisions were on them, which can lead to a fear of reprisals and violence.</a:t>
            </a:r>
          </a:p>
          <a:p>
            <a:endParaRPr lang="en-GB" sz="1100" dirty="0">
              <a:latin typeface="+mn-lt"/>
            </a:endParaRPr>
          </a:p>
          <a:p>
            <a:pPr algn="just"/>
            <a:r>
              <a:rPr lang="en-GB" sz="1100" dirty="0">
                <a:effectLst/>
                <a:latin typeface="+mn-lt"/>
                <a:ea typeface="Times New Roman" panose="02020603050405020304" pitchFamily="18" charset="0"/>
              </a:rPr>
              <a:t>Prohibitions included within the CPW’s and CPN’s issued include:</a:t>
            </a:r>
            <a:endParaRPr lang="en-GB" sz="1100" dirty="0">
              <a:effectLst/>
              <a:latin typeface="+mn-lt"/>
              <a:ea typeface="Aptos" panose="020B0004020202020204" pitchFamily="34" charset="0"/>
            </a:endParaRPr>
          </a:p>
          <a:p>
            <a:pPr marL="342900" lvl="0" indent="-342900" algn="just">
              <a:buFont typeface="Symbol" panose="05050102010706020507" pitchFamily="18" charset="2"/>
              <a:buChar char=""/>
            </a:pPr>
            <a:r>
              <a:rPr lang="en-GB" sz="1100" dirty="0">
                <a:effectLst/>
                <a:latin typeface="+mn-lt"/>
                <a:ea typeface="Times New Roman" panose="02020603050405020304" pitchFamily="18" charset="0"/>
              </a:rPr>
              <a:t>ASB</a:t>
            </a:r>
            <a:endParaRPr lang="en-GB" sz="1100" dirty="0">
              <a:effectLst/>
              <a:latin typeface="+mn-lt"/>
              <a:ea typeface="Aptos" panose="020B0004020202020204" pitchFamily="34" charset="0"/>
            </a:endParaRPr>
          </a:p>
          <a:p>
            <a:pPr marL="342900" lvl="0" indent="-342900" algn="just">
              <a:buFont typeface="Symbol" panose="05050102010706020507" pitchFamily="18" charset="2"/>
              <a:buChar char=""/>
            </a:pPr>
            <a:r>
              <a:rPr lang="en-GB" sz="1100" dirty="0">
                <a:effectLst/>
                <a:latin typeface="+mn-lt"/>
                <a:ea typeface="Times New Roman" panose="02020603050405020304" pitchFamily="18" charset="0"/>
              </a:rPr>
              <a:t>Drugs</a:t>
            </a:r>
            <a:endParaRPr lang="en-GB" sz="1100" dirty="0">
              <a:effectLst/>
              <a:latin typeface="+mn-lt"/>
              <a:ea typeface="Aptos" panose="020B0004020202020204" pitchFamily="34" charset="0"/>
            </a:endParaRPr>
          </a:p>
          <a:p>
            <a:pPr marL="342900" lvl="0" indent="-342900" algn="just">
              <a:buFont typeface="Symbol" panose="05050102010706020507" pitchFamily="18" charset="2"/>
              <a:buChar char=""/>
            </a:pPr>
            <a:r>
              <a:rPr lang="en-GB" sz="1100" dirty="0">
                <a:effectLst/>
                <a:latin typeface="+mn-lt"/>
                <a:ea typeface="Times New Roman" panose="02020603050405020304" pitchFamily="18" charset="0"/>
              </a:rPr>
              <a:t>Threats of violence </a:t>
            </a:r>
            <a:endParaRPr lang="en-GB" sz="1100" dirty="0">
              <a:effectLst/>
              <a:latin typeface="+mn-lt"/>
              <a:ea typeface="Aptos" panose="020B0004020202020204" pitchFamily="34" charset="0"/>
            </a:endParaRPr>
          </a:p>
          <a:p>
            <a:pPr marL="342900" lvl="0" indent="-342900" algn="just">
              <a:buFont typeface="Symbol" panose="05050102010706020507" pitchFamily="18" charset="2"/>
              <a:buChar char=""/>
            </a:pPr>
            <a:r>
              <a:rPr lang="en-GB" sz="1100" dirty="0">
                <a:effectLst/>
                <a:latin typeface="+mn-lt"/>
                <a:ea typeface="Times New Roman" panose="02020603050405020304" pitchFamily="18" charset="0"/>
              </a:rPr>
              <a:t>Do not carry weapons</a:t>
            </a:r>
            <a:endParaRPr lang="en-GB" sz="1100" dirty="0">
              <a:effectLst/>
              <a:latin typeface="+mn-lt"/>
              <a:ea typeface="Aptos" panose="020B0004020202020204" pitchFamily="34" charset="0"/>
            </a:endParaRPr>
          </a:p>
          <a:p>
            <a:pPr marL="342900" lvl="0" indent="-342900" algn="just">
              <a:buFont typeface="Symbol" panose="05050102010706020507" pitchFamily="18" charset="2"/>
              <a:buChar char=""/>
            </a:pPr>
            <a:r>
              <a:rPr lang="en-GB" sz="1100" dirty="0">
                <a:effectLst/>
                <a:latin typeface="+mn-lt"/>
                <a:ea typeface="Times New Roman" panose="02020603050405020304" pitchFamily="18" charset="0"/>
              </a:rPr>
              <a:t>Do not conceal identity</a:t>
            </a:r>
            <a:endParaRPr lang="en-GB" sz="1100" dirty="0">
              <a:effectLst/>
              <a:latin typeface="+mn-lt"/>
              <a:ea typeface="Aptos" panose="020B0004020202020204" pitchFamily="34" charset="0"/>
            </a:endParaRPr>
          </a:p>
          <a:p>
            <a:pPr marL="342900" lvl="0" indent="-342900" algn="just">
              <a:buFont typeface="Symbol" panose="05050102010706020507" pitchFamily="18" charset="2"/>
              <a:buChar char=""/>
            </a:pPr>
            <a:r>
              <a:rPr lang="en-GB" sz="1100" dirty="0">
                <a:effectLst/>
                <a:latin typeface="+mn-lt"/>
                <a:ea typeface="Times New Roman" panose="02020603050405020304" pitchFamily="18" charset="0"/>
              </a:rPr>
              <a:t>Do not ride a motor bike or drive a vehicle without a licence of insurance </a:t>
            </a:r>
            <a:endParaRPr lang="en-GB" sz="1100" dirty="0">
              <a:effectLst/>
              <a:latin typeface="+mn-lt"/>
              <a:ea typeface="Aptos" panose="020B0004020202020204" pitchFamily="34" charset="0"/>
            </a:endParaRPr>
          </a:p>
          <a:p>
            <a:pPr marL="342900" lvl="0" indent="-342900" algn="just">
              <a:buFont typeface="Symbol" panose="05050102010706020507" pitchFamily="18" charset="2"/>
              <a:buChar char=""/>
            </a:pPr>
            <a:r>
              <a:rPr lang="en-GB" sz="1100" dirty="0">
                <a:effectLst/>
                <a:latin typeface="+mn-lt"/>
                <a:ea typeface="Times New Roman" panose="02020603050405020304" pitchFamily="18" charset="0"/>
              </a:rPr>
              <a:t>Exclusion zone; </a:t>
            </a:r>
            <a:r>
              <a:rPr lang="en-GB" sz="1100" dirty="0" err="1">
                <a:effectLst/>
                <a:latin typeface="+mn-lt"/>
                <a:ea typeface="Times New Roman" panose="02020603050405020304" pitchFamily="18" charset="0"/>
              </a:rPr>
              <a:t>Eversham</a:t>
            </a:r>
            <a:r>
              <a:rPr lang="en-GB" sz="1100" dirty="0">
                <a:effectLst/>
                <a:latin typeface="+mn-lt"/>
                <a:ea typeface="Times New Roman" panose="02020603050405020304" pitchFamily="18" charset="0"/>
              </a:rPr>
              <a:t> Road</a:t>
            </a:r>
            <a:endParaRPr lang="en-GB" sz="1100" dirty="0">
              <a:effectLst/>
              <a:latin typeface="+mn-lt"/>
              <a:ea typeface="Aptos" panose="020B0004020202020204" pitchFamily="34" charset="0"/>
            </a:endParaRPr>
          </a:p>
          <a:p>
            <a:pPr algn="just"/>
            <a:r>
              <a:rPr lang="en-GB" sz="1100" dirty="0">
                <a:effectLst/>
                <a:latin typeface="+mn-lt"/>
                <a:ea typeface="Times New Roman" panose="02020603050405020304" pitchFamily="18" charset="0"/>
              </a:rPr>
              <a:t> </a:t>
            </a:r>
            <a:endParaRPr lang="en-GB" sz="1100" dirty="0">
              <a:effectLst/>
              <a:latin typeface="+mn-lt"/>
              <a:ea typeface="Aptos" panose="020B0004020202020204" pitchFamily="34" charset="0"/>
            </a:endParaRPr>
          </a:p>
          <a:p>
            <a:pPr algn="just"/>
            <a:r>
              <a:rPr lang="en-GB" sz="1100" dirty="0">
                <a:effectLst/>
                <a:latin typeface="+mn-lt"/>
                <a:ea typeface="Times New Roman" panose="02020603050405020304" pitchFamily="18" charset="0"/>
              </a:rPr>
              <a:t>A location risk assessment was also completed for a community hotspot in which there was increasing intelligence about drug dealing and child criminal exploitation in order to determine what safety measures and disruption activity could take place.</a:t>
            </a:r>
            <a:endParaRPr lang="en-GB" sz="1100" dirty="0">
              <a:effectLst/>
              <a:latin typeface="+mn-lt"/>
              <a:ea typeface="Aptos" panose="020B0004020202020204" pitchFamily="34" charset="0"/>
            </a:endParaRPr>
          </a:p>
          <a:p>
            <a:endParaRPr lang="en-GB" sz="11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dirty="0">
                <a:effectLst/>
                <a:latin typeface="+mn-lt"/>
                <a:ea typeface="Times New Roman" panose="02020603050405020304" pitchFamily="18" charset="0"/>
              </a:rPr>
              <a:t>Threat to life/Osman Warnings</a:t>
            </a:r>
            <a:endParaRPr lang="en-GB" sz="1100" dirty="0">
              <a:effectLst/>
              <a:latin typeface="+mn-lt"/>
              <a:ea typeface="Aptos" panose="020B0004020202020204" pitchFamily="34" charset="0"/>
            </a:endParaRPr>
          </a:p>
          <a:p>
            <a:endParaRPr lang="en-GB" sz="1100" dirty="0">
              <a:latin typeface="+mn-lt"/>
            </a:endParaRPr>
          </a:p>
          <a:p>
            <a:pPr algn="just"/>
            <a:r>
              <a:rPr lang="en-GB" sz="1100" dirty="0">
                <a:effectLst/>
                <a:latin typeface="+mn-lt"/>
                <a:ea typeface="Times New Roman" panose="02020603050405020304" pitchFamily="18" charset="0"/>
              </a:rPr>
              <a:t>The threat to life notices were issued on the below:</a:t>
            </a:r>
            <a:endParaRPr lang="en-GB" sz="1100" dirty="0">
              <a:effectLst/>
              <a:latin typeface="+mn-lt"/>
              <a:ea typeface="Aptos" panose="020B0004020202020204" pitchFamily="34" charset="0"/>
            </a:endParaRPr>
          </a:p>
          <a:p>
            <a:pPr marL="342900" lvl="0" indent="-342900" algn="just">
              <a:buFont typeface="Symbol" panose="05050102010706020507" pitchFamily="18" charset="2"/>
              <a:buChar char=""/>
            </a:pPr>
            <a:r>
              <a:rPr lang="en-GB" sz="1100" dirty="0">
                <a:effectLst/>
                <a:latin typeface="+mn-lt"/>
                <a:ea typeface="Times New Roman" panose="02020603050405020304" pitchFamily="18" charset="0"/>
              </a:rPr>
              <a:t>Redcar family, 17 year old female. At risk due to being seen in a photo with an OCG member. Targeted by nominals and young people from the opposing OCG who were seeking out the adult male for retribution.</a:t>
            </a:r>
            <a:endParaRPr lang="en-GB" sz="1100" dirty="0">
              <a:effectLst/>
              <a:latin typeface="+mn-lt"/>
              <a:ea typeface="Aptos" panose="020B0004020202020204" pitchFamily="34" charset="0"/>
            </a:endParaRPr>
          </a:p>
          <a:p>
            <a:pPr marL="342900" lvl="0" indent="-342900" algn="just">
              <a:buFont typeface="Symbol" panose="05050102010706020507" pitchFamily="18" charset="2"/>
              <a:buChar char=""/>
            </a:pPr>
            <a:r>
              <a:rPr lang="en-GB" sz="1100" dirty="0">
                <a:effectLst/>
                <a:latin typeface="+mn-lt"/>
                <a:ea typeface="Times New Roman" panose="02020603050405020304" pitchFamily="18" charset="0"/>
              </a:rPr>
              <a:t>Grangetown family, 17 year old male. Young person at very high risk of CCE open to the SAFE team. Exploited for high level drug running for an OCG and intelligence around seeking retribution against an opposing OCG.</a:t>
            </a:r>
            <a:endParaRPr lang="en-GB" sz="1100" dirty="0">
              <a:effectLst/>
              <a:latin typeface="+mn-lt"/>
              <a:ea typeface="Aptos" panose="020B0004020202020204" pitchFamily="34" charset="0"/>
            </a:endParaRPr>
          </a:p>
          <a:p>
            <a:pPr marL="342900" lvl="0" indent="-342900" algn="just">
              <a:buFont typeface="Symbol" panose="05050102010706020507" pitchFamily="18" charset="2"/>
              <a:buChar char=""/>
            </a:pPr>
            <a:r>
              <a:rPr lang="en-GB" sz="1100" dirty="0">
                <a:effectLst/>
                <a:latin typeface="+mn-lt"/>
                <a:ea typeface="Times New Roman" panose="02020603050405020304" pitchFamily="18" charset="0"/>
              </a:rPr>
              <a:t>Grangetown family, female with young children who were all threatened at knife point due to females links/association with an OCG member. Targeted by nominals and young people from the opposing OCG who were seeking out the adult male for retribution.</a:t>
            </a:r>
            <a:endParaRPr lang="en-GB" sz="1100" dirty="0">
              <a:effectLst/>
              <a:latin typeface="+mn-lt"/>
              <a:ea typeface="Aptos" panose="020B0004020202020204" pitchFamily="34" charset="0"/>
            </a:endParaRPr>
          </a:p>
          <a:p>
            <a:pPr marL="342900" lvl="0" indent="-342900" algn="just">
              <a:buFont typeface="Symbol" panose="05050102010706020507" pitchFamily="18" charset="2"/>
              <a:buChar char=""/>
            </a:pPr>
            <a:r>
              <a:rPr lang="en-GB" sz="1100" dirty="0">
                <a:effectLst/>
                <a:latin typeface="+mn-lt"/>
                <a:ea typeface="Times New Roman" panose="02020603050405020304" pitchFamily="18" charset="0"/>
              </a:rPr>
              <a:t>Middlesbrough family, links to OCG. No children at this address but SAFE team added to mapping to understand the links to this family.</a:t>
            </a:r>
            <a:endParaRPr lang="en-GB" sz="1100" dirty="0">
              <a:effectLst/>
              <a:latin typeface="+mn-lt"/>
              <a:ea typeface="Aptos" panose="020B0004020202020204" pitchFamily="34" charset="0"/>
            </a:endParaRPr>
          </a:p>
          <a:p>
            <a:pPr marL="342900" lvl="0" indent="-342900" algn="just">
              <a:buFont typeface="Symbol" panose="05050102010706020507" pitchFamily="18" charset="2"/>
              <a:buChar char=""/>
            </a:pPr>
            <a:r>
              <a:rPr lang="en-GB" sz="1100" dirty="0">
                <a:effectLst/>
                <a:latin typeface="+mn-lt"/>
                <a:ea typeface="Times New Roman" panose="02020603050405020304" pitchFamily="18" charset="0"/>
              </a:rPr>
              <a:t>Grangetown family, links to young people open to the SAFE team, added to case mapping.</a:t>
            </a:r>
            <a:endParaRPr lang="en-GB" sz="1100" dirty="0">
              <a:effectLst/>
              <a:latin typeface="+mn-lt"/>
              <a:ea typeface="Aptos" panose="020B0004020202020204" pitchFamily="34" charset="0"/>
            </a:endParaRPr>
          </a:p>
          <a:p>
            <a:pPr marL="342900" lvl="0" indent="-342900" algn="just">
              <a:buFont typeface="Symbol" panose="05050102010706020507" pitchFamily="18" charset="2"/>
              <a:buChar char=""/>
            </a:pPr>
            <a:r>
              <a:rPr lang="en-GB" sz="1100" dirty="0">
                <a:effectLst/>
                <a:latin typeface="+mn-lt"/>
                <a:ea typeface="Times New Roman" panose="02020603050405020304" pitchFamily="18" charset="0"/>
              </a:rPr>
              <a:t>Grangetown family, 17 year old open to the SAFE team, relocated out of area and SAFE team identified place of safety for 17 year old to reside and contributed to risk assessments for Care Proceedings of younger sibling. Exploited for CCE and deemed significant member of an OCG.</a:t>
            </a:r>
            <a:endParaRPr lang="en-GB" sz="1100" dirty="0">
              <a:effectLst/>
              <a:latin typeface="+mn-lt"/>
              <a:ea typeface="Aptos" panose="020B0004020202020204" pitchFamily="34" charset="0"/>
            </a:endParaRPr>
          </a:p>
          <a:p>
            <a:pPr marL="342900" lvl="0" indent="-342900" algn="just">
              <a:buFont typeface="Symbol" panose="05050102010706020507" pitchFamily="18" charset="2"/>
              <a:buChar char=""/>
            </a:pPr>
            <a:r>
              <a:rPr lang="en-GB" sz="1100" dirty="0">
                <a:effectLst/>
                <a:latin typeface="+mn-lt"/>
                <a:ea typeface="Times New Roman" panose="02020603050405020304" pitchFamily="18" charset="0"/>
              </a:rPr>
              <a:t>Grangetown family, 17 year old exploited for CCE and deemed significant member of an OCG. Open to SAFE team.</a:t>
            </a:r>
            <a:endParaRPr lang="en-GB" sz="1100" dirty="0">
              <a:effectLst/>
              <a:latin typeface="+mn-lt"/>
              <a:ea typeface="Aptos" panose="020B0004020202020204" pitchFamily="34" charset="0"/>
            </a:endParaRPr>
          </a:p>
          <a:p>
            <a:endParaRPr lang="en-GB" sz="1100" dirty="0">
              <a:latin typeface="+mn-lt"/>
            </a:endParaRPr>
          </a:p>
        </p:txBody>
      </p:sp>
      <p:sp>
        <p:nvSpPr>
          <p:cNvPr id="4" name="Slide Number Placeholder 3"/>
          <p:cNvSpPr>
            <a:spLocks noGrp="1"/>
          </p:cNvSpPr>
          <p:nvPr>
            <p:ph type="sldNum" sz="quarter" idx="5"/>
          </p:nvPr>
        </p:nvSpPr>
        <p:spPr/>
        <p:txBody>
          <a:bodyPr/>
          <a:lstStyle/>
          <a:p>
            <a:fld id="{CC63095A-943C-4899-A47C-4EF960CF5F9D}" type="slidenum">
              <a:rPr lang="en-GB" smtClean="0"/>
              <a:t>12</a:t>
            </a:fld>
            <a:endParaRPr lang="en-GB"/>
          </a:p>
        </p:txBody>
      </p:sp>
    </p:spTree>
    <p:extLst>
      <p:ext uri="{BB962C8B-B14F-4D97-AF65-F5344CB8AC3E}">
        <p14:creationId xmlns:p14="http://schemas.microsoft.com/office/powerpoint/2010/main" val="15275648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dirty="0"/>
              <a:t>The team have delivered training to teaching staff across Primary schools, Secondary schools and Alternative education provisions across the Borough, as well as holding a group discussion and survey with young people at Prior </a:t>
            </a:r>
            <a:r>
              <a:rPr lang="en-GB" sz="1100" dirty="0" err="1"/>
              <a:t>Pursglove</a:t>
            </a:r>
            <a:r>
              <a:rPr lang="en-GB" sz="1100" dirty="0"/>
              <a:t> College and delivery to year 10 pupils at Nunthorpe Academy. There is a plan to deliver within lesson time to all Yr 7 and 10 students within the Borough throughout the current school year.</a:t>
            </a:r>
          </a:p>
          <a:p>
            <a:r>
              <a:rPr lang="en-GB" sz="1100" dirty="0"/>
              <a:t>Education specialist now in role – supporting with direct work with children and parents/carers (challenging school systems/processes with education colleagues to prevent exclusions), working with education colleagues and schools to provide training and raise awareness, and working in line with the educations strategy’s key priority around contextual safeguarding to address at a strategic level.</a:t>
            </a:r>
          </a:p>
        </p:txBody>
      </p:sp>
      <p:sp>
        <p:nvSpPr>
          <p:cNvPr id="4" name="Slide Number Placeholder 3"/>
          <p:cNvSpPr>
            <a:spLocks noGrp="1"/>
          </p:cNvSpPr>
          <p:nvPr>
            <p:ph type="sldNum" sz="quarter" idx="5"/>
          </p:nvPr>
        </p:nvSpPr>
        <p:spPr/>
        <p:txBody>
          <a:bodyPr/>
          <a:lstStyle/>
          <a:p>
            <a:fld id="{CC63095A-943C-4899-A47C-4EF960CF5F9D}" type="slidenum">
              <a:rPr lang="en-GB" smtClean="0"/>
              <a:t>13</a:t>
            </a:fld>
            <a:endParaRPr lang="en-GB"/>
          </a:p>
        </p:txBody>
      </p:sp>
    </p:spTree>
    <p:extLst>
      <p:ext uri="{BB962C8B-B14F-4D97-AF65-F5344CB8AC3E}">
        <p14:creationId xmlns:p14="http://schemas.microsoft.com/office/powerpoint/2010/main" val="24476460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dirty="0"/>
              <a:t>Clear hold build within Grangetown area in R&amp;C to respond to and address serious violence and organised crime</a:t>
            </a:r>
          </a:p>
          <a:p>
            <a:r>
              <a:rPr lang="en-GB" sz="1100" dirty="0"/>
              <a:t>Work with education and schools – education specialist</a:t>
            </a:r>
          </a:p>
          <a:p>
            <a:r>
              <a:rPr lang="en-GB" sz="1100" dirty="0"/>
              <a:t>Work with communities and community groups – attendance and awareness raising at events, via QR codes, places and spaces</a:t>
            </a:r>
          </a:p>
          <a:p>
            <a:r>
              <a:rPr lang="en-GB" sz="1100" dirty="0"/>
              <a:t>Social media awareness raising</a:t>
            </a:r>
          </a:p>
        </p:txBody>
      </p:sp>
      <p:sp>
        <p:nvSpPr>
          <p:cNvPr id="4" name="Slide Number Placeholder 3"/>
          <p:cNvSpPr>
            <a:spLocks noGrp="1"/>
          </p:cNvSpPr>
          <p:nvPr>
            <p:ph type="sldNum" sz="quarter" idx="5"/>
          </p:nvPr>
        </p:nvSpPr>
        <p:spPr/>
        <p:txBody>
          <a:bodyPr/>
          <a:lstStyle/>
          <a:p>
            <a:fld id="{CC63095A-943C-4899-A47C-4EF960CF5F9D}" type="slidenum">
              <a:rPr lang="en-GB" smtClean="0"/>
              <a:t>14</a:t>
            </a:fld>
            <a:endParaRPr lang="en-GB"/>
          </a:p>
        </p:txBody>
      </p:sp>
    </p:spTree>
    <p:extLst>
      <p:ext uri="{BB962C8B-B14F-4D97-AF65-F5344CB8AC3E}">
        <p14:creationId xmlns:p14="http://schemas.microsoft.com/office/powerpoint/2010/main" val="31294926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C63095A-943C-4899-A47C-4EF960CF5F9D}" type="slidenum">
              <a:rPr lang="en-GB" smtClean="0"/>
              <a:t>15</a:t>
            </a:fld>
            <a:endParaRPr lang="en-GB"/>
          </a:p>
        </p:txBody>
      </p:sp>
    </p:spTree>
    <p:extLst>
      <p:ext uri="{BB962C8B-B14F-4D97-AF65-F5344CB8AC3E}">
        <p14:creationId xmlns:p14="http://schemas.microsoft.com/office/powerpoint/2010/main" val="7903065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Avenir LT Std 45 Book" panose="020B0502020203020204" pitchFamily="34" charset="0"/>
              </a:rPr>
              <a:t>The ROTH pathway organises a professional response via protection planning, when a young person is at risk of significant harm outside the home. The ROTH pathway is similar to the traditional Child Protection framework however the aims to address the risks within their contexts. </a:t>
            </a:r>
          </a:p>
          <a:p>
            <a:endParaRPr lang="en-GB" dirty="0"/>
          </a:p>
        </p:txBody>
      </p:sp>
      <p:sp>
        <p:nvSpPr>
          <p:cNvPr id="4" name="Slide Number Placeholder 3"/>
          <p:cNvSpPr>
            <a:spLocks noGrp="1"/>
          </p:cNvSpPr>
          <p:nvPr>
            <p:ph type="sldNum" sz="quarter" idx="5"/>
          </p:nvPr>
        </p:nvSpPr>
        <p:spPr/>
        <p:txBody>
          <a:bodyPr/>
          <a:lstStyle/>
          <a:p>
            <a:fld id="{FF40E0AA-D0F8-491D-9724-8E6A83803C05}" type="slidenum">
              <a:rPr lang="en-GB" smtClean="0"/>
              <a:t>16</a:t>
            </a:fld>
            <a:endParaRPr lang="en-GB"/>
          </a:p>
        </p:txBody>
      </p:sp>
    </p:spTree>
    <p:extLst>
      <p:ext uri="{BB962C8B-B14F-4D97-AF65-F5344CB8AC3E}">
        <p14:creationId xmlns:p14="http://schemas.microsoft.com/office/powerpoint/2010/main" val="10049763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dirty="0">
                <a:latin typeface="+mn-lt"/>
              </a:rPr>
              <a:t>Phase 1 the research team worked with Wiltshire to explore Contextual Safeguarding, what this means locally and nationally and begin to explore a Pathway</a:t>
            </a:r>
          </a:p>
          <a:p>
            <a:endParaRPr lang="en-GB" sz="1100" dirty="0">
              <a:latin typeface="+mn-lt"/>
            </a:endParaRPr>
          </a:p>
          <a:p>
            <a:r>
              <a:rPr lang="en-GB" sz="1100" dirty="0">
                <a:latin typeface="+mn-lt"/>
              </a:rPr>
              <a:t>Phase 2 </a:t>
            </a:r>
            <a:r>
              <a:rPr lang="en-GB" sz="1100" dirty="0">
                <a:effectLst/>
                <a:latin typeface="+mn-lt"/>
                <a:ea typeface="Calibri" panose="020F0502020204030204" pitchFamily="34" charset="0"/>
                <a:cs typeface="Times New Roman" panose="02020603050405020304" pitchFamily="18" charset="0"/>
              </a:rPr>
              <a:t>Following an ‘expression of interest’ </a:t>
            </a:r>
            <a:r>
              <a:rPr lang="en-GB" sz="1100" dirty="0">
                <a:latin typeface="+mn-lt"/>
              </a:rPr>
              <a:t>we were one of 3 successful LA’s to secure a place within phase 2 of the pilot </a:t>
            </a:r>
            <a:r>
              <a:rPr lang="en-GB" sz="1100" dirty="0">
                <a:effectLst/>
                <a:latin typeface="+mn-lt"/>
                <a:ea typeface="Calibri" panose="020F0502020204030204" pitchFamily="34" charset="0"/>
                <a:cs typeface="Times New Roman" panose="02020603050405020304" pitchFamily="18" charset="0"/>
              </a:rPr>
              <a:t>supported by Carlene Firmin, Durham University and the DfE. </a:t>
            </a:r>
          </a:p>
          <a:p>
            <a:r>
              <a:rPr lang="en-GB" sz="1100" dirty="0">
                <a:effectLst/>
                <a:latin typeface="+mn-lt"/>
                <a:cs typeface="Times New Roman" panose="02020603050405020304" pitchFamily="18" charset="0"/>
              </a:rPr>
              <a:t>In doing so we considered how we wanted to respond to contextual safeguarding within our demographic. We linked in with the other LA’s within the pilot, and also with our Regional counterparts in the NE 12 group who were not in the pilot however were exploring their own local responses to ROTH. We built upon the learning from other LA’s and the difficulties they had encountered. We decided that our ROTH pilot would run within the bounds of Child Protection. When threshold is met for significant harm, our statutory guidance leads us down a Section 47  route and into Child Protection conference. On this basis, we agreed  our ROTH pathway would follow this course, however we adapted the timescales to respond to the more imminent need of CS; including holding more regular CP reviews, core groups and increasing professional visiting frequency. </a:t>
            </a:r>
          </a:p>
          <a:p>
            <a:r>
              <a:rPr lang="en-GB" sz="1100" dirty="0">
                <a:effectLst/>
                <a:latin typeface="+mn-lt"/>
                <a:cs typeface="Times New Roman" panose="02020603050405020304" pitchFamily="18" charset="0"/>
              </a:rPr>
              <a:t>The pathway, which we will go into in more detail as we go on, pushes us all to think differently about safeguarding. Increasing demand and time pressures are evident for all involved with the child / young person, however we are hopeful that our young people are reaping the benefit of this. </a:t>
            </a:r>
          </a:p>
          <a:p>
            <a:r>
              <a:rPr lang="en-GB" sz="1100" dirty="0">
                <a:effectLst/>
                <a:latin typeface="+mn-lt"/>
                <a:cs typeface="Times New Roman" panose="02020603050405020304" pitchFamily="18" charset="0"/>
              </a:rPr>
              <a:t>But its really important that we do so. There is clear guidance within WT 2023, (section 2) re supporting children at risk of, or experiencing, harm outside the home. We have a joint responsibility to safeguard and protect. </a:t>
            </a:r>
          </a:p>
          <a:p>
            <a:r>
              <a:rPr lang="en-GB" sz="1100" dirty="0">
                <a:effectLst/>
                <a:latin typeface="+mn-lt"/>
                <a:cs typeface="Times New Roman" panose="02020603050405020304" pitchFamily="18" charset="0"/>
              </a:rPr>
              <a:t>Phase 3 – we are invited to join phase 3 of the research study. This is a really exciting opportunity where we will seek to develop the ROTH pathway to support our care experienced children and young who are at risk of and experiencing harm outside of their placement setting. </a:t>
            </a:r>
          </a:p>
          <a:p>
            <a:endParaRPr lang="en-GB" sz="1100" dirty="0">
              <a:latin typeface="+mn-lt"/>
            </a:endParaRPr>
          </a:p>
        </p:txBody>
      </p:sp>
      <p:sp>
        <p:nvSpPr>
          <p:cNvPr id="4" name="Slide Number Placeholder 3"/>
          <p:cNvSpPr>
            <a:spLocks noGrp="1"/>
          </p:cNvSpPr>
          <p:nvPr>
            <p:ph type="sldNum" sz="quarter" idx="5"/>
          </p:nvPr>
        </p:nvSpPr>
        <p:spPr/>
        <p:txBody>
          <a:bodyPr/>
          <a:lstStyle/>
          <a:p>
            <a:fld id="{FF40E0AA-D0F8-491D-9724-8E6A83803C05}" type="slidenum">
              <a:rPr lang="en-GB" smtClean="0"/>
              <a:t>17</a:t>
            </a:fld>
            <a:endParaRPr lang="en-GB"/>
          </a:p>
        </p:txBody>
      </p:sp>
    </p:spTree>
    <p:extLst>
      <p:ext uri="{BB962C8B-B14F-4D97-AF65-F5344CB8AC3E}">
        <p14:creationId xmlns:p14="http://schemas.microsoft.com/office/powerpoint/2010/main" val="39847829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Within the ROTH Child Protection arena we have seen many successes for our children and young people. In particular we are seeing a theme that the duration of ROTH Child Protection Conferences is shorter than the standard Child Protection pathway; with risks reducing and protection planning ending positively. Professional intervention and support is intense within the ROTH pathway and this appears beneficial. We are really looking forward to working closely with the SAFE team as we continue to develop the ROTH pathway. </a:t>
            </a:r>
          </a:p>
          <a:p>
            <a:endParaRPr lang="en-GB" dirty="0"/>
          </a:p>
        </p:txBody>
      </p:sp>
      <p:sp>
        <p:nvSpPr>
          <p:cNvPr id="4" name="Slide Number Placeholder 3"/>
          <p:cNvSpPr>
            <a:spLocks noGrp="1"/>
          </p:cNvSpPr>
          <p:nvPr>
            <p:ph type="sldNum" sz="quarter" idx="5"/>
          </p:nvPr>
        </p:nvSpPr>
        <p:spPr/>
        <p:txBody>
          <a:bodyPr/>
          <a:lstStyle/>
          <a:p>
            <a:fld id="{FF40E0AA-D0F8-491D-9724-8E6A83803C05}" type="slidenum">
              <a:rPr lang="en-GB" smtClean="0"/>
              <a:t>18</a:t>
            </a:fld>
            <a:endParaRPr lang="en-GB"/>
          </a:p>
        </p:txBody>
      </p:sp>
    </p:spTree>
    <p:extLst>
      <p:ext uri="{BB962C8B-B14F-4D97-AF65-F5344CB8AC3E}">
        <p14:creationId xmlns:p14="http://schemas.microsoft.com/office/powerpoint/2010/main" val="2733754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 are two main differences around how we understand the risks and mitigate against it – these are the context weighting discussions and the ROTH plan itself. </a:t>
            </a:r>
          </a:p>
          <a:p>
            <a:r>
              <a:rPr lang="en-GB" dirty="0"/>
              <a:t>So what is different in the conference itself and what are we looking at differently?</a:t>
            </a:r>
          </a:p>
          <a:p>
            <a:r>
              <a:rPr lang="en-GB" dirty="0"/>
              <a:t>Whilst we know school / health needs are important its about shifting our thinking. </a:t>
            </a:r>
          </a:p>
          <a:p>
            <a:r>
              <a:rPr lang="en-GB" dirty="0"/>
              <a:t>What / Who / Where is the risk, What / Who reduces the risk and Where is safe, What do we need to know more about?</a:t>
            </a:r>
          </a:p>
          <a:p>
            <a:endParaRPr lang="en-GB" dirty="0"/>
          </a:p>
        </p:txBody>
      </p:sp>
      <p:sp>
        <p:nvSpPr>
          <p:cNvPr id="4" name="Slide Number Placeholder 3"/>
          <p:cNvSpPr>
            <a:spLocks noGrp="1"/>
          </p:cNvSpPr>
          <p:nvPr>
            <p:ph type="sldNum" sz="quarter" idx="5"/>
          </p:nvPr>
        </p:nvSpPr>
        <p:spPr/>
        <p:txBody>
          <a:bodyPr/>
          <a:lstStyle/>
          <a:p>
            <a:fld id="{FF40E0AA-D0F8-491D-9724-8E6A83803C05}" type="slidenum">
              <a:rPr lang="en-GB" smtClean="0"/>
              <a:t>19</a:t>
            </a:fld>
            <a:endParaRPr lang="en-GB"/>
          </a:p>
        </p:txBody>
      </p:sp>
    </p:spTree>
    <p:extLst>
      <p:ext uri="{BB962C8B-B14F-4D97-AF65-F5344CB8AC3E}">
        <p14:creationId xmlns:p14="http://schemas.microsoft.com/office/powerpoint/2010/main" val="13397880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then measure and evidence the risks. This is an example of context weighting.  </a:t>
            </a:r>
          </a:p>
          <a:p>
            <a:r>
              <a:rPr lang="en-GB" dirty="0"/>
              <a:t>Friendship group is the biggest context as this is pulling the young person into the other areas of concern</a:t>
            </a:r>
          </a:p>
          <a:p>
            <a:r>
              <a:rPr lang="en-GB" dirty="0"/>
              <a:t>Places – what do we know about the specifics, postcode areas, outside of Redcar</a:t>
            </a:r>
          </a:p>
          <a:p>
            <a:r>
              <a:rPr lang="en-GB" dirty="0"/>
              <a:t>This then links into being vulnerable to exploitation or even being the exploiter</a:t>
            </a:r>
          </a:p>
          <a:p>
            <a:r>
              <a:rPr lang="en-GB" dirty="0"/>
              <a:t>Use of drugs – impacting upon risk taking behaviour, risk of misadventure</a:t>
            </a:r>
          </a:p>
          <a:p>
            <a:endParaRPr lang="en-GB" dirty="0"/>
          </a:p>
        </p:txBody>
      </p:sp>
      <p:sp>
        <p:nvSpPr>
          <p:cNvPr id="4" name="Slide Number Placeholder 3"/>
          <p:cNvSpPr>
            <a:spLocks noGrp="1"/>
          </p:cNvSpPr>
          <p:nvPr>
            <p:ph type="sldNum" sz="quarter" idx="5"/>
          </p:nvPr>
        </p:nvSpPr>
        <p:spPr/>
        <p:txBody>
          <a:bodyPr/>
          <a:lstStyle/>
          <a:p>
            <a:fld id="{FF40E0AA-D0F8-491D-9724-8E6A83803C05}" type="slidenum">
              <a:rPr lang="en-GB" smtClean="0"/>
              <a:t>20</a:t>
            </a:fld>
            <a:endParaRPr lang="en-GB"/>
          </a:p>
        </p:txBody>
      </p:sp>
    </p:spTree>
    <p:extLst>
      <p:ext uri="{BB962C8B-B14F-4D97-AF65-F5344CB8AC3E}">
        <p14:creationId xmlns:p14="http://schemas.microsoft.com/office/powerpoint/2010/main" val="18623282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This is an example of a ROTH plan. </a:t>
            </a:r>
          </a:p>
          <a:p>
            <a:endParaRPr lang="en-GB" dirty="0"/>
          </a:p>
        </p:txBody>
      </p:sp>
      <p:sp>
        <p:nvSpPr>
          <p:cNvPr id="4" name="Slide Number Placeholder 3"/>
          <p:cNvSpPr>
            <a:spLocks noGrp="1"/>
          </p:cNvSpPr>
          <p:nvPr>
            <p:ph type="sldNum" sz="quarter" idx="5"/>
          </p:nvPr>
        </p:nvSpPr>
        <p:spPr/>
        <p:txBody>
          <a:bodyPr/>
          <a:lstStyle/>
          <a:p>
            <a:fld id="{FF40E0AA-D0F8-491D-9724-8E6A83803C05}" type="slidenum">
              <a:rPr lang="en-GB" smtClean="0"/>
              <a:t>21</a:t>
            </a:fld>
            <a:endParaRPr lang="en-GB"/>
          </a:p>
        </p:txBody>
      </p:sp>
    </p:spTree>
    <p:extLst>
      <p:ext uri="{BB962C8B-B14F-4D97-AF65-F5344CB8AC3E}">
        <p14:creationId xmlns:p14="http://schemas.microsoft.com/office/powerpoint/2010/main" val="10525190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use mapping as a tool to understand perpetrators, people, places (and spaces)</a:t>
            </a:r>
          </a:p>
          <a:p>
            <a:r>
              <a:rPr lang="en-GB" dirty="0"/>
              <a:t>We use mapping to triangulate the information from all agencies, to form a thorough understanding of risk and how we can work to reduce this. </a:t>
            </a:r>
          </a:p>
          <a:p>
            <a:endParaRPr lang="en-GB" dirty="0"/>
          </a:p>
        </p:txBody>
      </p:sp>
      <p:sp>
        <p:nvSpPr>
          <p:cNvPr id="4" name="Slide Number Placeholder 3"/>
          <p:cNvSpPr>
            <a:spLocks noGrp="1"/>
          </p:cNvSpPr>
          <p:nvPr>
            <p:ph type="sldNum" sz="quarter" idx="5"/>
          </p:nvPr>
        </p:nvSpPr>
        <p:spPr/>
        <p:txBody>
          <a:bodyPr/>
          <a:lstStyle/>
          <a:p>
            <a:fld id="{FF40E0AA-D0F8-491D-9724-8E6A83803C05}" type="slidenum">
              <a:rPr lang="en-GB" smtClean="0"/>
              <a:t>22</a:t>
            </a:fld>
            <a:endParaRPr lang="en-GB"/>
          </a:p>
        </p:txBody>
      </p:sp>
    </p:spTree>
    <p:extLst>
      <p:ext uri="{BB962C8B-B14F-4D97-AF65-F5344CB8AC3E}">
        <p14:creationId xmlns:p14="http://schemas.microsoft.com/office/powerpoint/2010/main" val="4471746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ROTH is solely extra familiar harm. It is rare in an Authority for risks to be solely outside the home.</a:t>
            </a:r>
          </a:p>
          <a:p>
            <a:r>
              <a:rPr lang="en-GB" dirty="0"/>
              <a:t>14 plans in total since the pilot went live in December 2022. </a:t>
            </a:r>
          </a:p>
          <a:p>
            <a:r>
              <a:rPr lang="en-GB" dirty="0"/>
              <a:t>Of the 7 ROTH plans that ended, 2 closed to Children’s Services, 4 families accepted support via the CIN framework and 1 young person came into the care of the LA. This was due to her family feeling unable to manage the risk outside and requesting accommodation rather than risk being identified within the home. </a:t>
            </a:r>
          </a:p>
          <a:p>
            <a:r>
              <a:rPr lang="en-GB" dirty="0"/>
              <a:t>On a traditional CP pathway, statutory guidance advises us not to consider removing a CP plan until the second RCPC at 9 months. We know that CP plans can often run for longer than 9 months on the traditional pathway. </a:t>
            </a:r>
          </a:p>
          <a:p>
            <a:r>
              <a:rPr lang="en-GB" dirty="0"/>
              <a:t>We feel that the more timely intervention, the more information that is being shared; thus allowing us to respond to the contexts at the current time and create safety. </a:t>
            </a:r>
          </a:p>
          <a:p>
            <a:endParaRPr lang="en-GB" dirty="0"/>
          </a:p>
        </p:txBody>
      </p:sp>
      <p:sp>
        <p:nvSpPr>
          <p:cNvPr id="4" name="Slide Number Placeholder 3"/>
          <p:cNvSpPr>
            <a:spLocks noGrp="1"/>
          </p:cNvSpPr>
          <p:nvPr>
            <p:ph type="sldNum" sz="quarter" idx="5"/>
          </p:nvPr>
        </p:nvSpPr>
        <p:spPr/>
        <p:txBody>
          <a:bodyPr/>
          <a:lstStyle/>
          <a:p>
            <a:fld id="{FF40E0AA-D0F8-491D-9724-8E6A83803C05}" type="slidenum">
              <a:rPr lang="en-GB" smtClean="0"/>
              <a:t>23</a:t>
            </a:fld>
            <a:endParaRPr lang="en-GB"/>
          </a:p>
        </p:txBody>
      </p:sp>
    </p:spTree>
    <p:extLst>
      <p:ext uri="{BB962C8B-B14F-4D97-AF65-F5344CB8AC3E}">
        <p14:creationId xmlns:p14="http://schemas.microsoft.com/office/powerpoint/2010/main" val="34727703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F40E0AA-D0F8-491D-9724-8E6A83803C05}" type="slidenum">
              <a:rPr lang="en-GB" smtClean="0"/>
              <a:t>24</a:t>
            </a:fld>
            <a:endParaRPr lang="en-GB"/>
          </a:p>
        </p:txBody>
      </p:sp>
    </p:spTree>
    <p:extLst>
      <p:ext uri="{BB962C8B-B14F-4D97-AF65-F5344CB8AC3E}">
        <p14:creationId xmlns:p14="http://schemas.microsoft.com/office/powerpoint/2010/main" val="1229525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F40E0AA-D0F8-491D-9724-8E6A83803C05}" type="slidenum">
              <a:rPr lang="en-GB" smtClean="0"/>
              <a:t>25</a:t>
            </a:fld>
            <a:endParaRPr lang="en-GB"/>
          </a:p>
        </p:txBody>
      </p:sp>
    </p:spTree>
    <p:extLst>
      <p:ext uri="{BB962C8B-B14F-4D97-AF65-F5344CB8AC3E}">
        <p14:creationId xmlns:p14="http://schemas.microsoft.com/office/powerpoint/2010/main" val="13070808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C63095A-943C-4899-A47C-4EF960CF5F9D}" type="slidenum">
              <a:rPr lang="en-GB" smtClean="0"/>
              <a:t>26</a:t>
            </a:fld>
            <a:endParaRPr lang="en-GB"/>
          </a:p>
        </p:txBody>
      </p:sp>
    </p:spTree>
    <p:extLst>
      <p:ext uri="{BB962C8B-B14F-4D97-AF65-F5344CB8AC3E}">
        <p14:creationId xmlns:p14="http://schemas.microsoft.com/office/powerpoint/2010/main" val="2512299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7FAC5-6F5D-A73A-E572-C9463DD8331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D100C97-2AEA-3A7C-50FA-3624CCF0607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A38C876-BEAA-573F-98A4-AFC819CEB37F}"/>
              </a:ext>
            </a:extLst>
          </p:cNvPr>
          <p:cNvSpPr>
            <a:spLocks noGrp="1"/>
          </p:cNvSpPr>
          <p:nvPr>
            <p:ph type="dt" sz="half" idx="10"/>
          </p:nvPr>
        </p:nvSpPr>
        <p:spPr/>
        <p:txBody>
          <a:bodyPr/>
          <a:lstStyle/>
          <a:p>
            <a:fld id="{32E443ED-94E1-4DFC-AB52-10D7355227A4}" type="datetimeFigureOut">
              <a:rPr lang="en-GB" smtClean="0"/>
              <a:t>18/09/2024</a:t>
            </a:fld>
            <a:endParaRPr lang="en-GB"/>
          </a:p>
        </p:txBody>
      </p:sp>
      <p:sp>
        <p:nvSpPr>
          <p:cNvPr id="5" name="Footer Placeholder 4">
            <a:extLst>
              <a:ext uri="{FF2B5EF4-FFF2-40B4-BE49-F238E27FC236}">
                <a16:creationId xmlns:a16="http://schemas.microsoft.com/office/drawing/2014/main" id="{FE91BE30-465B-250F-5A3E-A6CBD4148B3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D27EBD9-DB80-6628-C62B-E05B3C0EA31E}"/>
              </a:ext>
            </a:extLst>
          </p:cNvPr>
          <p:cNvSpPr>
            <a:spLocks noGrp="1"/>
          </p:cNvSpPr>
          <p:nvPr>
            <p:ph type="sldNum" sz="quarter" idx="12"/>
          </p:nvPr>
        </p:nvSpPr>
        <p:spPr/>
        <p:txBody>
          <a:bodyPr/>
          <a:lstStyle/>
          <a:p>
            <a:fld id="{D9C3F661-A4D2-4547-83D5-5D3927ED40BF}" type="slidenum">
              <a:rPr lang="en-GB" smtClean="0"/>
              <a:t>‹#›</a:t>
            </a:fld>
            <a:endParaRPr lang="en-GB"/>
          </a:p>
        </p:txBody>
      </p:sp>
    </p:spTree>
    <p:extLst>
      <p:ext uri="{BB962C8B-B14F-4D97-AF65-F5344CB8AC3E}">
        <p14:creationId xmlns:p14="http://schemas.microsoft.com/office/powerpoint/2010/main" val="27327840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CBC8A-4F40-82FC-15C6-ACAA96E50ED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F1D6B07-13AF-CFAB-A986-67706578B2F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5FD897C-1171-55BD-701D-8820BB235C75}"/>
              </a:ext>
            </a:extLst>
          </p:cNvPr>
          <p:cNvSpPr>
            <a:spLocks noGrp="1"/>
          </p:cNvSpPr>
          <p:nvPr>
            <p:ph type="dt" sz="half" idx="10"/>
          </p:nvPr>
        </p:nvSpPr>
        <p:spPr/>
        <p:txBody>
          <a:bodyPr/>
          <a:lstStyle/>
          <a:p>
            <a:fld id="{32E443ED-94E1-4DFC-AB52-10D7355227A4}" type="datetimeFigureOut">
              <a:rPr lang="en-GB" smtClean="0"/>
              <a:t>18/09/2024</a:t>
            </a:fld>
            <a:endParaRPr lang="en-GB"/>
          </a:p>
        </p:txBody>
      </p:sp>
      <p:sp>
        <p:nvSpPr>
          <p:cNvPr id="5" name="Footer Placeholder 4">
            <a:extLst>
              <a:ext uri="{FF2B5EF4-FFF2-40B4-BE49-F238E27FC236}">
                <a16:creationId xmlns:a16="http://schemas.microsoft.com/office/drawing/2014/main" id="{F1EAE1DE-B86C-E0A2-7FA9-9C7874F9567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AC56C0D-A2DF-0FD5-2F33-A3DED9AC73CD}"/>
              </a:ext>
            </a:extLst>
          </p:cNvPr>
          <p:cNvSpPr>
            <a:spLocks noGrp="1"/>
          </p:cNvSpPr>
          <p:nvPr>
            <p:ph type="sldNum" sz="quarter" idx="12"/>
          </p:nvPr>
        </p:nvSpPr>
        <p:spPr/>
        <p:txBody>
          <a:bodyPr/>
          <a:lstStyle/>
          <a:p>
            <a:fld id="{D9C3F661-A4D2-4547-83D5-5D3927ED40BF}" type="slidenum">
              <a:rPr lang="en-GB" smtClean="0"/>
              <a:t>‹#›</a:t>
            </a:fld>
            <a:endParaRPr lang="en-GB"/>
          </a:p>
        </p:txBody>
      </p:sp>
    </p:spTree>
    <p:extLst>
      <p:ext uri="{BB962C8B-B14F-4D97-AF65-F5344CB8AC3E}">
        <p14:creationId xmlns:p14="http://schemas.microsoft.com/office/powerpoint/2010/main" val="21930657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D62D3-08D2-380F-2424-55B5A75CFAC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E806B08-D255-E4DB-634F-DD587B1B5EA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AC3021B-4E75-45B4-D003-10E6E1C3404E}"/>
              </a:ext>
            </a:extLst>
          </p:cNvPr>
          <p:cNvSpPr>
            <a:spLocks noGrp="1"/>
          </p:cNvSpPr>
          <p:nvPr>
            <p:ph type="dt" sz="half" idx="10"/>
          </p:nvPr>
        </p:nvSpPr>
        <p:spPr/>
        <p:txBody>
          <a:bodyPr/>
          <a:lstStyle/>
          <a:p>
            <a:fld id="{32E443ED-94E1-4DFC-AB52-10D7355227A4}" type="datetimeFigureOut">
              <a:rPr lang="en-GB" smtClean="0"/>
              <a:t>18/09/2024</a:t>
            </a:fld>
            <a:endParaRPr lang="en-GB"/>
          </a:p>
        </p:txBody>
      </p:sp>
      <p:sp>
        <p:nvSpPr>
          <p:cNvPr id="5" name="Footer Placeholder 4">
            <a:extLst>
              <a:ext uri="{FF2B5EF4-FFF2-40B4-BE49-F238E27FC236}">
                <a16:creationId xmlns:a16="http://schemas.microsoft.com/office/drawing/2014/main" id="{99031779-F635-9776-FFC4-60692F492EF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F284A7E-B276-AD80-BCF2-D12A40E8A17D}"/>
              </a:ext>
            </a:extLst>
          </p:cNvPr>
          <p:cNvSpPr>
            <a:spLocks noGrp="1"/>
          </p:cNvSpPr>
          <p:nvPr>
            <p:ph type="sldNum" sz="quarter" idx="12"/>
          </p:nvPr>
        </p:nvSpPr>
        <p:spPr/>
        <p:txBody>
          <a:bodyPr/>
          <a:lstStyle/>
          <a:p>
            <a:fld id="{D9C3F661-A4D2-4547-83D5-5D3927ED40BF}" type="slidenum">
              <a:rPr lang="en-GB" smtClean="0"/>
              <a:t>‹#›</a:t>
            </a:fld>
            <a:endParaRPr lang="en-GB"/>
          </a:p>
        </p:txBody>
      </p:sp>
    </p:spTree>
    <p:extLst>
      <p:ext uri="{BB962C8B-B14F-4D97-AF65-F5344CB8AC3E}">
        <p14:creationId xmlns:p14="http://schemas.microsoft.com/office/powerpoint/2010/main" val="40396632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34E47-726C-E5E6-D952-1676B77DD4F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81C903E-F924-C1C1-ED5A-DA8DD10918C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B689405-ABBB-EE1B-E66A-8816D393C10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C577F08-AA86-46FD-7823-F60F7F1D0898}"/>
              </a:ext>
            </a:extLst>
          </p:cNvPr>
          <p:cNvSpPr>
            <a:spLocks noGrp="1"/>
          </p:cNvSpPr>
          <p:nvPr>
            <p:ph type="dt" sz="half" idx="10"/>
          </p:nvPr>
        </p:nvSpPr>
        <p:spPr/>
        <p:txBody>
          <a:bodyPr/>
          <a:lstStyle/>
          <a:p>
            <a:fld id="{32E443ED-94E1-4DFC-AB52-10D7355227A4}" type="datetimeFigureOut">
              <a:rPr lang="en-GB" smtClean="0"/>
              <a:t>18/09/2024</a:t>
            </a:fld>
            <a:endParaRPr lang="en-GB"/>
          </a:p>
        </p:txBody>
      </p:sp>
      <p:sp>
        <p:nvSpPr>
          <p:cNvPr id="6" name="Footer Placeholder 5">
            <a:extLst>
              <a:ext uri="{FF2B5EF4-FFF2-40B4-BE49-F238E27FC236}">
                <a16:creationId xmlns:a16="http://schemas.microsoft.com/office/drawing/2014/main" id="{11DAFEE7-7669-E435-159A-85B85E3BD57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31E8A6C-E58E-486E-380B-3AD1CB17066C}"/>
              </a:ext>
            </a:extLst>
          </p:cNvPr>
          <p:cNvSpPr>
            <a:spLocks noGrp="1"/>
          </p:cNvSpPr>
          <p:nvPr>
            <p:ph type="sldNum" sz="quarter" idx="12"/>
          </p:nvPr>
        </p:nvSpPr>
        <p:spPr/>
        <p:txBody>
          <a:bodyPr/>
          <a:lstStyle/>
          <a:p>
            <a:fld id="{D9C3F661-A4D2-4547-83D5-5D3927ED40BF}" type="slidenum">
              <a:rPr lang="en-GB" smtClean="0"/>
              <a:t>‹#›</a:t>
            </a:fld>
            <a:endParaRPr lang="en-GB"/>
          </a:p>
        </p:txBody>
      </p:sp>
    </p:spTree>
    <p:extLst>
      <p:ext uri="{BB962C8B-B14F-4D97-AF65-F5344CB8AC3E}">
        <p14:creationId xmlns:p14="http://schemas.microsoft.com/office/powerpoint/2010/main" val="9113718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A6253-AB9F-0251-6A4D-5070ECF184B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7998E5C-755A-8074-CA2C-17F76A50264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9F654AF-598E-0235-B56E-AF235EA8385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58EC8F3-171F-F291-4005-991BCE25A99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DB7795E-2DAE-61D6-A067-CEFE646AB13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AA97736-B0CD-00BA-0DA8-A2151BF9BBF8}"/>
              </a:ext>
            </a:extLst>
          </p:cNvPr>
          <p:cNvSpPr>
            <a:spLocks noGrp="1"/>
          </p:cNvSpPr>
          <p:nvPr>
            <p:ph type="dt" sz="half" idx="10"/>
          </p:nvPr>
        </p:nvSpPr>
        <p:spPr/>
        <p:txBody>
          <a:bodyPr/>
          <a:lstStyle/>
          <a:p>
            <a:fld id="{32E443ED-94E1-4DFC-AB52-10D7355227A4}" type="datetimeFigureOut">
              <a:rPr lang="en-GB" smtClean="0"/>
              <a:t>18/09/2024</a:t>
            </a:fld>
            <a:endParaRPr lang="en-GB"/>
          </a:p>
        </p:txBody>
      </p:sp>
      <p:sp>
        <p:nvSpPr>
          <p:cNvPr id="8" name="Footer Placeholder 7">
            <a:extLst>
              <a:ext uri="{FF2B5EF4-FFF2-40B4-BE49-F238E27FC236}">
                <a16:creationId xmlns:a16="http://schemas.microsoft.com/office/drawing/2014/main" id="{B5872BEE-1C93-848A-8FBA-66E8D8AF0D6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BD62D86-2C4C-2731-A0B3-6BE1F0203A46}"/>
              </a:ext>
            </a:extLst>
          </p:cNvPr>
          <p:cNvSpPr>
            <a:spLocks noGrp="1"/>
          </p:cNvSpPr>
          <p:nvPr>
            <p:ph type="sldNum" sz="quarter" idx="12"/>
          </p:nvPr>
        </p:nvSpPr>
        <p:spPr/>
        <p:txBody>
          <a:bodyPr/>
          <a:lstStyle/>
          <a:p>
            <a:fld id="{D9C3F661-A4D2-4547-83D5-5D3927ED40BF}" type="slidenum">
              <a:rPr lang="en-GB" smtClean="0"/>
              <a:t>‹#›</a:t>
            </a:fld>
            <a:endParaRPr lang="en-GB"/>
          </a:p>
        </p:txBody>
      </p:sp>
    </p:spTree>
    <p:extLst>
      <p:ext uri="{BB962C8B-B14F-4D97-AF65-F5344CB8AC3E}">
        <p14:creationId xmlns:p14="http://schemas.microsoft.com/office/powerpoint/2010/main" val="11925400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B1985-9DAB-DE1C-84DE-3F72992494E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D092313-155E-D574-84D4-05C46783324F}"/>
              </a:ext>
            </a:extLst>
          </p:cNvPr>
          <p:cNvSpPr>
            <a:spLocks noGrp="1"/>
          </p:cNvSpPr>
          <p:nvPr>
            <p:ph type="dt" sz="half" idx="10"/>
          </p:nvPr>
        </p:nvSpPr>
        <p:spPr/>
        <p:txBody>
          <a:bodyPr/>
          <a:lstStyle/>
          <a:p>
            <a:fld id="{32E443ED-94E1-4DFC-AB52-10D7355227A4}" type="datetimeFigureOut">
              <a:rPr lang="en-GB" smtClean="0"/>
              <a:t>18/09/2024</a:t>
            </a:fld>
            <a:endParaRPr lang="en-GB"/>
          </a:p>
        </p:txBody>
      </p:sp>
      <p:sp>
        <p:nvSpPr>
          <p:cNvPr id="4" name="Footer Placeholder 3">
            <a:extLst>
              <a:ext uri="{FF2B5EF4-FFF2-40B4-BE49-F238E27FC236}">
                <a16:creationId xmlns:a16="http://schemas.microsoft.com/office/drawing/2014/main" id="{0683279B-DB0A-AFC1-29DF-DD43604DDAA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AF27D15-BBA9-D56C-EF30-8D138F897B21}"/>
              </a:ext>
            </a:extLst>
          </p:cNvPr>
          <p:cNvSpPr>
            <a:spLocks noGrp="1"/>
          </p:cNvSpPr>
          <p:nvPr>
            <p:ph type="sldNum" sz="quarter" idx="12"/>
          </p:nvPr>
        </p:nvSpPr>
        <p:spPr/>
        <p:txBody>
          <a:bodyPr/>
          <a:lstStyle/>
          <a:p>
            <a:fld id="{D9C3F661-A4D2-4547-83D5-5D3927ED40BF}" type="slidenum">
              <a:rPr lang="en-GB" smtClean="0"/>
              <a:t>‹#›</a:t>
            </a:fld>
            <a:endParaRPr lang="en-GB"/>
          </a:p>
        </p:txBody>
      </p:sp>
    </p:spTree>
    <p:extLst>
      <p:ext uri="{BB962C8B-B14F-4D97-AF65-F5344CB8AC3E}">
        <p14:creationId xmlns:p14="http://schemas.microsoft.com/office/powerpoint/2010/main" val="3963324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6DF9B9B-894C-DB10-5D5A-E18483BBCB33}"/>
              </a:ext>
            </a:extLst>
          </p:cNvPr>
          <p:cNvSpPr>
            <a:spLocks noGrp="1"/>
          </p:cNvSpPr>
          <p:nvPr>
            <p:ph type="dt" sz="half" idx="10"/>
          </p:nvPr>
        </p:nvSpPr>
        <p:spPr/>
        <p:txBody>
          <a:bodyPr/>
          <a:lstStyle/>
          <a:p>
            <a:fld id="{32E443ED-94E1-4DFC-AB52-10D7355227A4}" type="datetimeFigureOut">
              <a:rPr lang="en-GB" smtClean="0"/>
              <a:t>18/09/2024</a:t>
            </a:fld>
            <a:endParaRPr lang="en-GB"/>
          </a:p>
        </p:txBody>
      </p:sp>
      <p:sp>
        <p:nvSpPr>
          <p:cNvPr id="3" name="Footer Placeholder 2">
            <a:extLst>
              <a:ext uri="{FF2B5EF4-FFF2-40B4-BE49-F238E27FC236}">
                <a16:creationId xmlns:a16="http://schemas.microsoft.com/office/drawing/2014/main" id="{87D68F3E-E89B-1475-ACE4-0703BC5DF58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54F60F2-B4A8-F9C8-AC27-A1D42BF8794E}"/>
              </a:ext>
            </a:extLst>
          </p:cNvPr>
          <p:cNvSpPr>
            <a:spLocks noGrp="1"/>
          </p:cNvSpPr>
          <p:nvPr>
            <p:ph type="sldNum" sz="quarter" idx="12"/>
          </p:nvPr>
        </p:nvSpPr>
        <p:spPr/>
        <p:txBody>
          <a:bodyPr/>
          <a:lstStyle/>
          <a:p>
            <a:fld id="{D9C3F661-A4D2-4547-83D5-5D3927ED40BF}" type="slidenum">
              <a:rPr lang="en-GB" smtClean="0"/>
              <a:t>‹#›</a:t>
            </a:fld>
            <a:endParaRPr lang="en-GB"/>
          </a:p>
        </p:txBody>
      </p:sp>
    </p:spTree>
    <p:extLst>
      <p:ext uri="{BB962C8B-B14F-4D97-AF65-F5344CB8AC3E}">
        <p14:creationId xmlns:p14="http://schemas.microsoft.com/office/powerpoint/2010/main" val="939479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A3B18-1AD7-B4FA-F6AE-405B9641D4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AEFBCB6-4EC5-E5DE-2015-230382C6C6A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413FFF3-79DB-6F60-99BB-9F9B13ED8B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3804ED-31EC-959F-6964-409D37780291}"/>
              </a:ext>
            </a:extLst>
          </p:cNvPr>
          <p:cNvSpPr>
            <a:spLocks noGrp="1"/>
          </p:cNvSpPr>
          <p:nvPr>
            <p:ph type="dt" sz="half" idx="10"/>
          </p:nvPr>
        </p:nvSpPr>
        <p:spPr/>
        <p:txBody>
          <a:bodyPr/>
          <a:lstStyle/>
          <a:p>
            <a:fld id="{32E443ED-94E1-4DFC-AB52-10D7355227A4}" type="datetimeFigureOut">
              <a:rPr lang="en-GB" smtClean="0"/>
              <a:t>18/09/2024</a:t>
            </a:fld>
            <a:endParaRPr lang="en-GB"/>
          </a:p>
        </p:txBody>
      </p:sp>
      <p:sp>
        <p:nvSpPr>
          <p:cNvPr id="6" name="Footer Placeholder 5">
            <a:extLst>
              <a:ext uri="{FF2B5EF4-FFF2-40B4-BE49-F238E27FC236}">
                <a16:creationId xmlns:a16="http://schemas.microsoft.com/office/drawing/2014/main" id="{DE7B168E-723B-BCA2-F47A-A90806C36EE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20DF70C-DB9D-0E22-E27B-9D99B6F832AE}"/>
              </a:ext>
            </a:extLst>
          </p:cNvPr>
          <p:cNvSpPr>
            <a:spLocks noGrp="1"/>
          </p:cNvSpPr>
          <p:nvPr>
            <p:ph type="sldNum" sz="quarter" idx="12"/>
          </p:nvPr>
        </p:nvSpPr>
        <p:spPr/>
        <p:txBody>
          <a:bodyPr/>
          <a:lstStyle/>
          <a:p>
            <a:fld id="{D9C3F661-A4D2-4547-83D5-5D3927ED40BF}" type="slidenum">
              <a:rPr lang="en-GB" smtClean="0"/>
              <a:t>‹#›</a:t>
            </a:fld>
            <a:endParaRPr lang="en-GB"/>
          </a:p>
        </p:txBody>
      </p:sp>
    </p:spTree>
    <p:extLst>
      <p:ext uri="{BB962C8B-B14F-4D97-AF65-F5344CB8AC3E}">
        <p14:creationId xmlns:p14="http://schemas.microsoft.com/office/powerpoint/2010/main" val="2263285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28A81-F8D9-23AA-ED36-737CB917D3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9D925F3-20B7-4B32-BE09-0E7B86EA2B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689E62D-770B-C918-B2FB-24F9356ADE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66E1EEF-0472-BA05-485A-2B4FBBD85042}"/>
              </a:ext>
            </a:extLst>
          </p:cNvPr>
          <p:cNvSpPr>
            <a:spLocks noGrp="1"/>
          </p:cNvSpPr>
          <p:nvPr>
            <p:ph type="dt" sz="half" idx="10"/>
          </p:nvPr>
        </p:nvSpPr>
        <p:spPr/>
        <p:txBody>
          <a:bodyPr/>
          <a:lstStyle/>
          <a:p>
            <a:fld id="{32E443ED-94E1-4DFC-AB52-10D7355227A4}" type="datetimeFigureOut">
              <a:rPr lang="en-GB" smtClean="0"/>
              <a:t>18/09/2024</a:t>
            </a:fld>
            <a:endParaRPr lang="en-GB"/>
          </a:p>
        </p:txBody>
      </p:sp>
      <p:sp>
        <p:nvSpPr>
          <p:cNvPr id="6" name="Footer Placeholder 5">
            <a:extLst>
              <a:ext uri="{FF2B5EF4-FFF2-40B4-BE49-F238E27FC236}">
                <a16:creationId xmlns:a16="http://schemas.microsoft.com/office/drawing/2014/main" id="{6914CBD8-5C53-12E1-5ED6-2DF51980863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0672C8A-67FB-E84A-689A-750EF1003898}"/>
              </a:ext>
            </a:extLst>
          </p:cNvPr>
          <p:cNvSpPr>
            <a:spLocks noGrp="1"/>
          </p:cNvSpPr>
          <p:nvPr>
            <p:ph type="sldNum" sz="quarter" idx="12"/>
          </p:nvPr>
        </p:nvSpPr>
        <p:spPr/>
        <p:txBody>
          <a:bodyPr/>
          <a:lstStyle/>
          <a:p>
            <a:fld id="{D9C3F661-A4D2-4547-83D5-5D3927ED40BF}" type="slidenum">
              <a:rPr lang="en-GB" smtClean="0"/>
              <a:t>‹#›</a:t>
            </a:fld>
            <a:endParaRPr lang="en-GB"/>
          </a:p>
        </p:txBody>
      </p:sp>
    </p:spTree>
    <p:extLst>
      <p:ext uri="{BB962C8B-B14F-4D97-AF65-F5344CB8AC3E}">
        <p14:creationId xmlns:p14="http://schemas.microsoft.com/office/powerpoint/2010/main" val="16173145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48E4B-51AD-8125-F09B-A5732F68C30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8F49F4B-353E-0481-C28E-A8511DE61F9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33EC5D7-8F19-C038-AF9A-860C5EF097CD}"/>
              </a:ext>
            </a:extLst>
          </p:cNvPr>
          <p:cNvSpPr>
            <a:spLocks noGrp="1"/>
          </p:cNvSpPr>
          <p:nvPr>
            <p:ph type="dt" sz="half" idx="10"/>
          </p:nvPr>
        </p:nvSpPr>
        <p:spPr/>
        <p:txBody>
          <a:bodyPr/>
          <a:lstStyle/>
          <a:p>
            <a:fld id="{32E443ED-94E1-4DFC-AB52-10D7355227A4}" type="datetimeFigureOut">
              <a:rPr lang="en-GB" smtClean="0"/>
              <a:t>18/09/2024</a:t>
            </a:fld>
            <a:endParaRPr lang="en-GB"/>
          </a:p>
        </p:txBody>
      </p:sp>
      <p:sp>
        <p:nvSpPr>
          <p:cNvPr id="5" name="Footer Placeholder 4">
            <a:extLst>
              <a:ext uri="{FF2B5EF4-FFF2-40B4-BE49-F238E27FC236}">
                <a16:creationId xmlns:a16="http://schemas.microsoft.com/office/drawing/2014/main" id="{545BB88F-547B-F9AE-A148-42187DC94D0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D06C387-4B83-883C-510C-954E5ACD5597}"/>
              </a:ext>
            </a:extLst>
          </p:cNvPr>
          <p:cNvSpPr>
            <a:spLocks noGrp="1"/>
          </p:cNvSpPr>
          <p:nvPr>
            <p:ph type="sldNum" sz="quarter" idx="12"/>
          </p:nvPr>
        </p:nvSpPr>
        <p:spPr/>
        <p:txBody>
          <a:bodyPr/>
          <a:lstStyle/>
          <a:p>
            <a:fld id="{D9C3F661-A4D2-4547-83D5-5D3927ED40BF}" type="slidenum">
              <a:rPr lang="en-GB" smtClean="0"/>
              <a:t>‹#›</a:t>
            </a:fld>
            <a:endParaRPr lang="en-GB"/>
          </a:p>
        </p:txBody>
      </p:sp>
    </p:spTree>
    <p:extLst>
      <p:ext uri="{BB962C8B-B14F-4D97-AF65-F5344CB8AC3E}">
        <p14:creationId xmlns:p14="http://schemas.microsoft.com/office/powerpoint/2010/main" val="22729408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61890A0-BFE2-98BF-F305-CEBD1712A82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646EBCB-A4B6-936C-555B-53CF5784E01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7377ECC-B17F-D69B-ABCB-08704435BE71}"/>
              </a:ext>
            </a:extLst>
          </p:cNvPr>
          <p:cNvSpPr>
            <a:spLocks noGrp="1"/>
          </p:cNvSpPr>
          <p:nvPr>
            <p:ph type="dt" sz="half" idx="10"/>
          </p:nvPr>
        </p:nvSpPr>
        <p:spPr/>
        <p:txBody>
          <a:bodyPr/>
          <a:lstStyle/>
          <a:p>
            <a:fld id="{32E443ED-94E1-4DFC-AB52-10D7355227A4}" type="datetimeFigureOut">
              <a:rPr lang="en-GB" smtClean="0"/>
              <a:t>18/09/2024</a:t>
            </a:fld>
            <a:endParaRPr lang="en-GB"/>
          </a:p>
        </p:txBody>
      </p:sp>
      <p:sp>
        <p:nvSpPr>
          <p:cNvPr id="5" name="Footer Placeholder 4">
            <a:extLst>
              <a:ext uri="{FF2B5EF4-FFF2-40B4-BE49-F238E27FC236}">
                <a16:creationId xmlns:a16="http://schemas.microsoft.com/office/drawing/2014/main" id="{B2951F77-6833-AE2B-7346-478C9261C28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C8E2C85-D847-BF75-3F72-66D2516E125C}"/>
              </a:ext>
            </a:extLst>
          </p:cNvPr>
          <p:cNvSpPr>
            <a:spLocks noGrp="1"/>
          </p:cNvSpPr>
          <p:nvPr>
            <p:ph type="sldNum" sz="quarter" idx="12"/>
          </p:nvPr>
        </p:nvSpPr>
        <p:spPr/>
        <p:txBody>
          <a:bodyPr/>
          <a:lstStyle/>
          <a:p>
            <a:fld id="{D9C3F661-A4D2-4547-83D5-5D3927ED40BF}" type="slidenum">
              <a:rPr lang="en-GB" smtClean="0"/>
              <a:t>‹#›</a:t>
            </a:fld>
            <a:endParaRPr lang="en-GB"/>
          </a:p>
        </p:txBody>
      </p:sp>
    </p:spTree>
    <p:extLst>
      <p:ext uri="{BB962C8B-B14F-4D97-AF65-F5344CB8AC3E}">
        <p14:creationId xmlns:p14="http://schemas.microsoft.com/office/powerpoint/2010/main" val="16924792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3D65E-7C29-48F0-EBC2-36A8F4C1AF7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B45033B-54A7-884C-7CD3-B4DD92BBB0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C621543-0736-43B5-1054-68756CB70058}"/>
              </a:ext>
            </a:extLst>
          </p:cNvPr>
          <p:cNvSpPr>
            <a:spLocks noGrp="1"/>
          </p:cNvSpPr>
          <p:nvPr>
            <p:ph type="dt" sz="half" idx="10"/>
          </p:nvPr>
        </p:nvSpPr>
        <p:spPr/>
        <p:txBody>
          <a:bodyPr/>
          <a:lstStyle/>
          <a:p>
            <a:fld id="{32E443ED-94E1-4DFC-AB52-10D7355227A4}" type="datetimeFigureOut">
              <a:rPr lang="en-GB" smtClean="0"/>
              <a:t>18/09/2024</a:t>
            </a:fld>
            <a:endParaRPr lang="en-GB"/>
          </a:p>
        </p:txBody>
      </p:sp>
      <p:sp>
        <p:nvSpPr>
          <p:cNvPr id="5" name="Footer Placeholder 4">
            <a:extLst>
              <a:ext uri="{FF2B5EF4-FFF2-40B4-BE49-F238E27FC236}">
                <a16:creationId xmlns:a16="http://schemas.microsoft.com/office/drawing/2014/main" id="{BB7E92C2-62E7-9AB8-7375-CE00FAEB4A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B16F896-BA63-98F1-0309-D67BD6712B6C}"/>
              </a:ext>
            </a:extLst>
          </p:cNvPr>
          <p:cNvSpPr>
            <a:spLocks noGrp="1"/>
          </p:cNvSpPr>
          <p:nvPr>
            <p:ph type="sldNum" sz="quarter" idx="12"/>
          </p:nvPr>
        </p:nvSpPr>
        <p:spPr/>
        <p:txBody>
          <a:bodyPr/>
          <a:lstStyle/>
          <a:p>
            <a:fld id="{D9C3F661-A4D2-4547-83D5-5D3927ED40BF}" type="slidenum">
              <a:rPr lang="en-GB" smtClean="0"/>
              <a:t>‹#›</a:t>
            </a:fld>
            <a:endParaRPr lang="en-GB"/>
          </a:p>
        </p:txBody>
      </p:sp>
    </p:spTree>
    <p:extLst>
      <p:ext uri="{BB962C8B-B14F-4D97-AF65-F5344CB8AC3E}">
        <p14:creationId xmlns:p14="http://schemas.microsoft.com/office/powerpoint/2010/main" val="20599561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FE0D7-8360-127E-51E7-E6727E52E96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4E91DBD-6E43-AAA5-9EA5-8AD312A7D39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414A451-162A-36B3-77F1-56A11777E722}"/>
              </a:ext>
            </a:extLst>
          </p:cNvPr>
          <p:cNvSpPr>
            <a:spLocks noGrp="1"/>
          </p:cNvSpPr>
          <p:nvPr>
            <p:ph type="dt" sz="half" idx="10"/>
          </p:nvPr>
        </p:nvSpPr>
        <p:spPr/>
        <p:txBody>
          <a:bodyPr/>
          <a:lstStyle/>
          <a:p>
            <a:fld id="{32E443ED-94E1-4DFC-AB52-10D7355227A4}" type="datetimeFigureOut">
              <a:rPr lang="en-GB" smtClean="0"/>
              <a:t>18/09/2024</a:t>
            </a:fld>
            <a:endParaRPr lang="en-GB"/>
          </a:p>
        </p:txBody>
      </p:sp>
      <p:sp>
        <p:nvSpPr>
          <p:cNvPr id="5" name="Footer Placeholder 4">
            <a:extLst>
              <a:ext uri="{FF2B5EF4-FFF2-40B4-BE49-F238E27FC236}">
                <a16:creationId xmlns:a16="http://schemas.microsoft.com/office/drawing/2014/main" id="{719F5066-F7F0-8CF8-CB41-3D69AF1D1D0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D2AB096-89B3-41CE-0BF1-986DE392C0C3}"/>
              </a:ext>
            </a:extLst>
          </p:cNvPr>
          <p:cNvSpPr>
            <a:spLocks noGrp="1"/>
          </p:cNvSpPr>
          <p:nvPr>
            <p:ph type="sldNum" sz="quarter" idx="12"/>
          </p:nvPr>
        </p:nvSpPr>
        <p:spPr/>
        <p:txBody>
          <a:bodyPr/>
          <a:lstStyle/>
          <a:p>
            <a:fld id="{D9C3F661-A4D2-4547-83D5-5D3927ED40BF}" type="slidenum">
              <a:rPr lang="en-GB" smtClean="0"/>
              <a:t>‹#›</a:t>
            </a:fld>
            <a:endParaRPr lang="en-GB"/>
          </a:p>
        </p:txBody>
      </p:sp>
    </p:spTree>
    <p:extLst>
      <p:ext uri="{BB962C8B-B14F-4D97-AF65-F5344CB8AC3E}">
        <p14:creationId xmlns:p14="http://schemas.microsoft.com/office/powerpoint/2010/main" val="33735109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1C03E-FAA2-C58B-270F-D9E55D40ABF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7EC632C-D58D-CEB3-5DEC-3C826BC33AA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AA7625C-26B5-9F55-4DC5-CDE0B78FFEF8}"/>
              </a:ext>
            </a:extLst>
          </p:cNvPr>
          <p:cNvSpPr>
            <a:spLocks noGrp="1"/>
          </p:cNvSpPr>
          <p:nvPr>
            <p:ph type="dt" sz="half" idx="10"/>
          </p:nvPr>
        </p:nvSpPr>
        <p:spPr/>
        <p:txBody>
          <a:bodyPr/>
          <a:lstStyle/>
          <a:p>
            <a:fld id="{32E443ED-94E1-4DFC-AB52-10D7355227A4}" type="datetimeFigureOut">
              <a:rPr lang="en-GB" smtClean="0"/>
              <a:t>18/09/2024</a:t>
            </a:fld>
            <a:endParaRPr lang="en-GB"/>
          </a:p>
        </p:txBody>
      </p:sp>
      <p:sp>
        <p:nvSpPr>
          <p:cNvPr id="5" name="Footer Placeholder 4">
            <a:extLst>
              <a:ext uri="{FF2B5EF4-FFF2-40B4-BE49-F238E27FC236}">
                <a16:creationId xmlns:a16="http://schemas.microsoft.com/office/drawing/2014/main" id="{920C27D6-2D14-1364-2EAB-7BACDF06ECB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6EE96EE-A1CD-9D41-931D-FFE4FE53E6CB}"/>
              </a:ext>
            </a:extLst>
          </p:cNvPr>
          <p:cNvSpPr>
            <a:spLocks noGrp="1"/>
          </p:cNvSpPr>
          <p:nvPr>
            <p:ph type="sldNum" sz="quarter" idx="12"/>
          </p:nvPr>
        </p:nvSpPr>
        <p:spPr/>
        <p:txBody>
          <a:bodyPr/>
          <a:lstStyle/>
          <a:p>
            <a:fld id="{D9C3F661-A4D2-4547-83D5-5D3927ED40BF}" type="slidenum">
              <a:rPr lang="en-GB" smtClean="0"/>
              <a:t>‹#›</a:t>
            </a:fld>
            <a:endParaRPr lang="en-GB"/>
          </a:p>
        </p:txBody>
      </p:sp>
    </p:spTree>
    <p:extLst>
      <p:ext uri="{BB962C8B-B14F-4D97-AF65-F5344CB8AC3E}">
        <p14:creationId xmlns:p14="http://schemas.microsoft.com/office/powerpoint/2010/main" val="34714501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846E4-87B9-9825-5EA7-51B90D5D5CC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906D36A-4949-DF1E-78C0-668A2269B14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876BE92-597E-A652-02CE-59A6C5B4291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9BB65BB-CDBD-BC3D-C9D3-81B499EC471E}"/>
              </a:ext>
            </a:extLst>
          </p:cNvPr>
          <p:cNvSpPr>
            <a:spLocks noGrp="1"/>
          </p:cNvSpPr>
          <p:nvPr>
            <p:ph type="dt" sz="half" idx="10"/>
          </p:nvPr>
        </p:nvSpPr>
        <p:spPr/>
        <p:txBody>
          <a:bodyPr/>
          <a:lstStyle/>
          <a:p>
            <a:fld id="{32E443ED-94E1-4DFC-AB52-10D7355227A4}" type="datetimeFigureOut">
              <a:rPr lang="en-GB" smtClean="0"/>
              <a:t>18/09/2024</a:t>
            </a:fld>
            <a:endParaRPr lang="en-GB"/>
          </a:p>
        </p:txBody>
      </p:sp>
      <p:sp>
        <p:nvSpPr>
          <p:cNvPr id="6" name="Footer Placeholder 5">
            <a:extLst>
              <a:ext uri="{FF2B5EF4-FFF2-40B4-BE49-F238E27FC236}">
                <a16:creationId xmlns:a16="http://schemas.microsoft.com/office/drawing/2014/main" id="{C2E9C786-D95B-6131-5F93-2A3FEF15BBD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CF3121A-880C-BD08-58B7-BED173B30E77}"/>
              </a:ext>
            </a:extLst>
          </p:cNvPr>
          <p:cNvSpPr>
            <a:spLocks noGrp="1"/>
          </p:cNvSpPr>
          <p:nvPr>
            <p:ph type="sldNum" sz="quarter" idx="12"/>
          </p:nvPr>
        </p:nvSpPr>
        <p:spPr/>
        <p:txBody>
          <a:bodyPr/>
          <a:lstStyle/>
          <a:p>
            <a:fld id="{D9C3F661-A4D2-4547-83D5-5D3927ED40BF}" type="slidenum">
              <a:rPr lang="en-GB" smtClean="0"/>
              <a:t>‹#›</a:t>
            </a:fld>
            <a:endParaRPr lang="en-GB"/>
          </a:p>
        </p:txBody>
      </p:sp>
    </p:spTree>
    <p:extLst>
      <p:ext uri="{BB962C8B-B14F-4D97-AF65-F5344CB8AC3E}">
        <p14:creationId xmlns:p14="http://schemas.microsoft.com/office/powerpoint/2010/main" val="1989459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A1408-113D-B83F-7E2B-263152C0252C}"/>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C692D72-D1FD-8687-CCC3-9C82AB7E212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863FD3C-D389-0F2C-56A9-04A12D7EB91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1FF477D-E511-3998-C1D7-5B456BB862A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DF7ABA5-27DD-3B59-BC82-9D4D9147D2C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3B02E7C-2AE0-ED8D-7B26-770532521F4A}"/>
              </a:ext>
            </a:extLst>
          </p:cNvPr>
          <p:cNvSpPr>
            <a:spLocks noGrp="1"/>
          </p:cNvSpPr>
          <p:nvPr>
            <p:ph type="dt" sz="half" idx="10"/>
          </p:nvPr>
        </p:nvSpPr>
        <p:spPr/>
        <p:txBody>
          <a:bodyPr/>
          <a:lstStyle/>
          <a:p>
            <a:fld id="{32E443ED-94E1-4DFC-AB52-10D7355227A4}" type="datetimeFigureOut">
              <a:rPr lang="en-GB" smtClean="0"/>
              <a:t>18/09/2024</a:t>
            </a:fld>
            <a:endParaRPr lang="en-GB"/>
          </a:p>
        </p:txBody>
      </p:sp>
      <p:sp>
        <p:nvSpPr>
          <p:cNvPr id="8" name="Footer Placeholder 7">
            <a:extLst>
              <a:ext uri="{FF2B5EF4-FFF2-40B4-BE49-F238E27FC236}">
                <a16:creationId xmlns:a16="http://schemas.microsoft.com/office/drawing/2014/main" id="{F9C9FEE5-DBF8-B451-4DCD-2CAE15608F6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9A60E2D-887A-3D02-456F-12F2508DAB0C}"/>
              </a:ext>
            </a:extLst>
          </p:cNvPr>
          <p:cNvSpPr>
            <a:spLocks noGrp="1"/>
          </p:cNvSpPr>
          <p:nvPr>
            <p:ph type="sldNum" sz="quarter" idx="12"/>
          </p:nvPr>
        </p:nvSpPr>
        <p:spPr/>
        <p:txBody>
          <a:bodyPr/>
          <a:lstStyle/>
          <a:p>
            <a:fld id="{D9C3F661-A4D2-4547-83D5-5D3927ED40BF}" type="slidenum">
              <a:rPr lang="en-GB" smtClean="0"/>
              <a:t>‹#›</a:t>
            </a:fld>
            <a:endParaRPr lang="en-GB"/>
          </a:p>
        </p:txBody>
      </p:sp>
    </p:spTree>
    <p:extLst>
      <p:ext uri="{BB962C8B-B14F-4D97-AF65-F5344CB8AC3E}">
        <p14:creationId xmlns:p14="http://schemas.microsoft.com/office/powerpoint/2010/main" val="893971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46F44-72B3-86A5-0068-0BA1C034713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9E9164D-3378-AA17-778E-D44130744179}"/>
              </a:ext>
            </a:extLst>
          </p:cNvPr>
          <p:cNvSpPr>
            <a:spLocks noGrp="1"/>
          </p:cNvSpPr>
          <p:nvPr>
            <p:ph type="dt" sz="half" idx="10"/>
          </p:nvPr>
        </p:nvSpPr>
        <p:spPr/>
        <p:txBody>
          <a:bodyPr/>
          <a:lstStyle/>
          <a:p>
            <a:fld id="{32E443ED-94E1-4DFC-AB52-10D7355227A4}" type="datetimeFigureOut">
              <a:rPr lang="en-GB" smtClean="0"/>
              <a:t>18/09/2024</a:t>
            </a:fld>
            <a:endParaRPr lang="en-GB"/>
          </a:p>
        </p:txBody>
      </p:sp>
      <p:sp>
        <p:nvSpPr>
          <p:cNvPr id="4" name="Footer Placeholder 3">
            <a:extLst>
              <a:ext uri="{FF2B5EF4-FFF2-40B4-BE49-F238E27FC236}">
                <a16:creationId xmlns:a16="http://schemas.microsoft.com/office/drawing/2014/main" id="{192DF77E-3DC5-1CA6-B28F-19BD9963E2F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EAD3DD4-A2E6-D5BD-E0CC-5C02F7030C91}"/>
              </a:ext>
            </a:extLst>
          </p:cNvPr>
          <p:cNvSpPr>
            <a:spLocks noGrp="1"/>
          </p:cNvSpPr>
          <p:nvPr>
            <p:ph type="sldNum" sz="quarter" idx="12"/>
          </p:nvPr>
        </p:nvSpPr>
        <p:spPr/>
        <p:txBody>
          <a:bodyPr/>
          <a:lstStyle/>
          <a:p>
            <a:fld id="{D9C3F661-A4D2-4547-83D5-5D3927ED40BF}" type="slidenum">
              <a:rPr lang="en-GB" smtClean="0"/>
              <a:t>‹#›</a:t>
            </a:fld>
            <a:endParaRPr lang="en-GB"/>
          </a:p>
        </p:txBody>
      </p:sp>
    </p:spTree>
    <p:extLst>
      <p:ext uri="{BB962C8B-B14F-4D97-AF65-F5344CB8AC3E}">
        <p14:creationId xmlns:p14="http://schemas.microsoft.com/office/powerpoint/2010/main" val="32467137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2B8BD3C-0CB2-1188-F8B3-F44C053962C1}"/>
              </a:ext>
            </a:extLst>
          </p:cNvPr>
          <p:cNvSpPr>
            <a:spLocks noGrp="1"/>
          </p:cNvSpPr>
          <p:nvPr>
            <p:ph type="dt" sz="half" idx="10"/>
          </p:nvPr>
        </p:nvSpPr>
        <p:spPr/>
        <p:txBody>
          <a:bodyPr/>
          <a:lstStyle/>
          <a:p>
            <a:fld id="{32E443ED-94E1-4DFC-AB52-10D7355227A4}" type="datetimeFigureOut">
              <a:rPr lang="en-GB" smtClean="0"/>
              <a:t>18/09/2024</a:t>
            </a:fld>
            <a:endParaRPr lang="en-GB"/>
          </a:p>
        </p:txBody>
      </p:sp>
      <p:sp>
        <p:nvSpPr>
          <p:cNvPr id="3" name="Footer Placeholder 2">
            <a:extLst>
              <a:ext uri="{FF2B5EF4-FFF2-40B4-BE49-F238E27FC236}">
                <a16:creationId xmlns:a16="http://schemas.microsoft.com/office/drawing/2014/main" id="{8292BC65-595A-DD6D-F5E3-5258C0D80C2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5D8048A-10E7-422C-18F6-0CAA008CCF46}"/>
              </a:ext>
            </a:extLst>
          </p:cNvPr>
          <p:cNvSpPr>
            <a:spLocks noGrp="1"/>
          </p:cNvSpPr>
          <p:nvPr>
            <p:ph type="sldNum" sz="quarter" idx="12"/>
          </p:nvPr>
        </p:nvSpPr>
        <p:spPr/>
        <p:txBody>
          <a:bodyPr/>
          <a:lstStyle/>
          <a:p>
            <a:fld id="{D9C3F661-A4D2-4547-83D5-5D3927ED40BF}" type="slidenum">
              <a:rPr lang="en-GB" smtClean="0"/>
              <a:t>‹#›</a:t>
            </a:fld>
            <a:endParaRPr lang="en-GB"/>
          </a:p>
        </p:txBody>
      </p:sp>
    </p:spTree>
    <p:extLst>
      <p:ext uri="{BB962C8B-B14F-4D97-AF65-F5344CB8AC3E}">
        <p14:creationId xmlns:p14="http://schemas.microsoft.com/office/powerpoint/2010/main" val="36852880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2AFA8-9F1A-6265-11DD-A28AAC8144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552EAA0-EB2A-5007-5A19-A01EB0A1C59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F9F12A8-CE6E-4ABA-5D9F-B6ACE99236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C631E61-9B2E-7A72-7268-0D26FAEC9216}"/>
              </a:ext>
            </a:extLst>
          </p:cNvPr>
          <p:cNvSpPr>
            <a:spLocks noGrp="1"/>
          </p:cNvSpPr>
          <p:nvPr>
            <p:ph type="dt" sz="half" idx="10"/>
          </p:nvPr>
        </p:nvSpPr>
        <p:spPr/>
        <p:txBody>
          <a:bodyPr/>
          <a:lstStyle/>
          <a:p>
            <a:fld id="{32E443ED-94E1-4DFC-AB52-10D7355227A4}" type="datetimeFigureOut">
              <a:rPr lang="en-GB" smtClean="0"/>
              <a:t>18/09/2024</a:t>
            </a:fld>
            <a:endParaRPr lang="en-GB"/>
          </a:p>
        </p:txBody>
      </p:sp>
      <p:sp>
        <p:nvSpPr>
          <p:cNvPr id="6" name="Footer Placeholder 5">
            <a:extLst>
              <a:ext uri="{FF2B5EF4-FFF2-40B4-BE49-F238E27FC236}">
                <a16:creationId xmlns:a16="http://schemas.microsoft.com/office/drawing/2014/main" id="{26117F8F-1008-A2D1-301A-01D9D4C6F66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7B2515F-4F2F-F2A9-B980-395E837C3018}"/>
              </a:ext>
            </a:extLst>
          </p:cNvPr>
          <p:cNvSpPr>
            <a:spLocks noGrp="1"/>
          </p:cNvSpPr>
          <p:nvPr>
            <p:ph type="sldNum" sz="quarter" idx="12"/>
          </p:nvPr>
        </p:nvSpPr>
        <p:spPr/>
        <p:txBody>
          <a:bodyPr/>
          <a:lstStyle/>
          <a:p>
            <a:fld id="{D9C3F661-A4D2-4547-83D5-5D3927ED40BF}" type="slidenum">
              <a:rPr lang="en-GB" smtClean="0"/>
              <a:t>‹#›</a:t>
            </a:fld>
            <a:endParaRPr lang="en-GB"/>
          </a:p>
        </p:txBody>
      </p:sp>
    </p:spTree>
    <p:extLst>
      <p:ext uri="{BB962C8B-B14F-4D97-AF65-F5344CB8AC3E}">
        <p14:creationId xmlns:p14="http://schemas.microsoft.com/office/powerpoint/2010/main" val="22005491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2EA7C-4733-247D-B2B4-25F070EFD1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C8966A9-02C0-4E84-3F5D-5EF7F8B4C0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E70F888-FF8A-B313-FA9E-FE1D35BD71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2957E7-8CBD-F356-0193-E9E6295C8182}"/>
              </a:ext>
            </a:extLst>
          </p:cNvPr>
          <p:cNvSpPr>
            <a:spLocks noGrp="1"/>
          </p:cNvSpPr>
          <p:nvPr>
            <p:ph type="dt" sz="half" idx="10"/>
          </p:nvPr>
        </p:nvSpPr>
        <p:spPr/>
        <p:txBody>
          <a:bodyPr/>
          <a:lstStyle/>
          <a:p>
            <a:fld id="{32E443ED-94E1-4DFC-AB52-10D7355227A4}" type="datetimeFigureOut">
              <a:rPr lang="en-GB" smtClean="0"/>
              <a:t>18/09/2024</a:t>
            </a:fld>
            <a:endParaRPr lang="en-GB"/>
          </a:p>
        </p:txBody>
      </p:sp>
      <p:sp>
        <p:nvSpPr>
          <p:cNvPr id="6" name="Footer Placeholder 5">
            <a:extLst>
              <a:ext uri="{FF2B5EF4-FFF2-40B4-BE49-F238E27FC236}">
                <a16:creationId xmlns:a16="http://schemas.microsoft.com/office/drawing/2014/main" id="{4E468C6E-6593-7977-EA26-1D2C5FB174A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BFDBA4C-25B5-1486-D022-C06FCF8877B8}"/>
              </a:ext>
            </a:extLst>
          </p:cNvPr>
          <p:cNvSpPr>
            <a:spLocks noGrp="1"/>
          </p:cNvSpPr>
          <p:nvPr>
            <p:ph type="sldNum" sz="quarter" idx="12"/>
          </p:nvPr>
        </p:nvSpPr>
        <p:spPr/>
        <p:txBody>
          <a:bodyPr/>
          <a:lstStyle/>
          <a:p>
            <a:fld id="{D9C3F661-A4D2-4547-83D5-5D3927ED40BF}" type="slidenum">
              <a:rPr lang="en-GB" smtClean="0"/>
              <a:t>‹#›</a:t>
            </a:fld>
            <a:endParaRPr lang="en-GB"/>
          </a:p>
        </p:txBody>
      </p:sp>
    </p:spTree>
    <p:extLst>
      <p:ext uri="{BB962C8B-B14F-4D97-AF65-F5344CB8AC3E}">
        <p14:creationId xmlns:p14="http://schemas.microsoft.com/office/powerpoint/2010/main" val="17144736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786DC-1462-15CF-C572-20EBA6CB59B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3C967AF-5624-D628-705A-83CD92614CE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4C39EF1-8ACB-AB50-9727-E3BEA370A626}"/>
              </a:ext>
            </a:extLst>
          </p:cNvPr>
          <p:cNvSpPr>
            <a:spLocks noGrp="1"/>
          </p:cNvSpPr>
          <p:nvPr>
            <p:ph type="dt" sz="half" idx="10"/>
          </p:nvPr>
        </p:nvSpPr>
        <p:spPr/>
        <p:txBody>
          <a:bodyPr/>
          <a:lstStyle/>
          <a:p>
            <a:fld id="{32E443ED-94E1-4DFC-AB52-10D7355227A4}" type="datetimeFigureOut">
              <a:rPr lang="en-GB" smtClean="0"/>
              <a:t>18/09/2024</a:t>
            </a:fld>
            <a:endParaRPr lang="en-GB"/>
          </a:p>
        </p:txBody>
      </p:sp>
      <p:sp>
        <p:nvSpPr>
          <p:cNvPr id="5" name="Footer Placeholder 4">
            <a:extLst>
              <a:ext uri="{FF2B5EF4-FFF2-40B4-BE49-F238E27FC236}">
                <a16:creationId xmlns:a16="http://schemas.microsoft.com/office/drawing/2014/main" id="{CB548A0E-2481-B3FE-46A3-47F3E5B324E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6730A24-5121-445D-9EEB-F65143B69EB0}"/>
              </a:ext>
            </a:extLst>
          </p:cNvPr>
          <p:cNvSpPr>
            <a:spLocks noGrp="1"/>
          </p:cNvSpPr>
          <p:nvPr>
            <p:ph type="sldNum" sz="quarter" idx="12"/>
          </p:nvPr>
        </p:nvSpPr>
        <p:spPr/>
        <p:txBody>
          <a:bodyPr/>
          <a:lstStyle/>
          <a:p>
            <a:fld id="{D9C3F661-A4D2-4547-83D5-5D3927ED40BF}" type="slidenum">
              <a:rPr lang="en-GB" smtClean="0"/>
              <a:t>‹#›</a:t>
            </a:fld>
            <a:endParaRPr lang="en-GB"/>
          </a:p>
        </p:txBody>
      </p:sp>
    </p:spTree>
    <p:extLst>
      <p:ext uri="{BB962C8B-B14F-4D97-AF65-F5344CB8AC3E}">
        <p14:creationId xmlns:p14="http://schemas.microsoft.com/office/powerpoint/2010/main" val="5365631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347CC5-438F-62C7-FA02-9677CB5BA2E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6253378-0C7D-9211-5DAE-23292FCDF1B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7870420-DDA6-AF9F-6B8E-2FDCF09D3B92}"/>
              </a:ext>
            </a:extLst>
          </p:cNvPr>
          <p:cNvSpPr>
            <a:spLocks noGrp="1"/>
          </p:cNvSpPr>
          <p:nvPr>
            <p:ph type="dt" sz="half" idx="10"/>
          </p:nvPr>
        </p:nvSpPr>
        <p:spPr/>
        <p:txBody>
          <a:bodyPr/>
          <a:lstStyle/>
          <a:p>
            <a:fld id="{32E443ED-94E1-4DFC-AB52-10D7355227A4}" type="datetimeFigureOut">
              <a:rPr lang="en-GB" smtClean="0"/>
              <a:t>18/09/2024</a:t>
            </a:fld>
            <a:endParaRPr lang="en-GB"/>
          </a:p>
        </p:txBody>
      </p:sp>
      <p:sp>
        <p:nvSpPr>
          <p:cNvPr id="5" name="Footer Placeholder 4">
            <a:extLst>
              <a:ext uri="{FF2B5EF4-FFF2-40B4-BE49-F238E27FC236}">
                <a16:creationId xmlns:a16="http://schemas.microsoft.com/office/drawing/2014/main" id="{303BC266-E49F-E07B-67BB-94403DE4FE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6A3E0B2-C5DB-DC1B-89FF-87AA4C75EA95}"/>
              </a:ext>
            </a:extLst>
          </p:cNvPr>
          <p:cNvSpPr>
            <a:spLocks noGrp="1"/>
          </p:cNvSpPr>
          <p:nvPr>
            <p:ph type="sldNum" sz="quarter" idx="12"/>
          </p:nvPr>
        </p:nvSpPr>
        <p:spPr/>
        <p:txBody>
          <a:bodyPr/>
          <a:lstStyle/>
          <a:p>
            <a:fld id="{D9C3F661-A4D2-4547-83D5-5D3927ED40BF}" type="slidenum">
              <a:rPr lang="en-GB" smtClean="0"/>
              <a:t>‹#›</a:t>
            </a:fld>
            <a:endParaRPr lang="en-GB"/>
          </a:p>
        </p:txBody>
      </p:sp>
    </p:spTree>
    <p:extLst>
      <p:ext uri="{BB962C8B-B14F-4D97-AF65-F5344CB8AC3E}">
        <p14:creationId xmlns:p14="http://schemas.microsoft.com/office/powerpoint/2010/main" val="9165736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1C67729-FD70-8AAD-BA51-630E39CBC6D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D87D9BC-6F7A-6586-BFEF-D9C94DC2C2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CD8D590-4AF3-48E2-FF64-55CD5B9AAE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2E443ED-94E1-4DFC-AB52-10D7355227A4}" type="datetimeFigureOut">
              <a:rPr lang="en-GB" smtClean="0"/>
              <a:t>18/09/2024</a:t>
            </a:fld>
            <a:endParaRPr lang="en-GB"/>
          </a:p>
        </p:txBody>
      </p:sp>
      <p:sp>
        <p:nvSpPr>
          <p:cNvPr id="5" name="Footer Placeholder 4">
            <a:extLst>
              <a:ext uri="{FF2B5EF4-FFF2-40B4-BE49-F238E27FC236}">
                <a16:creationId xmlns:a16="http://schemas.microsoft.com/office/drawing/2014/main" id="{2726B4DA-7B73-5203-2CDF-4B1DDB2ACC4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1B374FFC-51F2-7144-2272-D80A3A052CC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9C3F661-A4D2-4547-83D5-5D3927ED40BF}" type="slidenum">
              <a:rPr lang="en-GB" smtClean="0"/>
              <a:t>‹#›</a:t>
            </a:fld>
            <a:endParaRPr lang="en-GB"/>
          </a:p>
        </p:txBody>
      </p:sp>
    </p:spTree>
    <p:extLst>
      <p:ext uri="{BB962C8B-B14F-4D97-AF65-F5344CB8AC3E}">
        <p14:creationId xmlns:p14="http://schemas.microsoft.com/office/powerpoint/2010/main" val="1755558629"/>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A573330-09F9-D8C7-5F19-EDC05F9BD9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AC785A3-7D15-89B1-C18C-AA5774EB46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9554A5F-1EBB-9EEE-9E44-7195C26F9D0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E443ED-94E1-4DFC-AB52-10D7355227A4}" type="datetimeFigureOut">
              <a:rPr lang="en-GB" smtClean="0"/>
              <a:t>18/09/2024</a:t>
            </a:fld>
            <a:endParaRPr lang="en-GB"/>
          </a:p>
        </p:txBody>
      </p:sp>
      <p:sp>
        <p:nvSpPr>
          <p:cNvPr id="5" name="Footer Placeholder 4">
            <a:extLst>
              <a:ext uri="{FF2B5EF4-FFF2-40B4-BE49-F238E27FC236}">
                <a16:creationId xmlns:a16="http://schemas.microsoft.com/office/drawing/2014/main" id="{7424E172-FF63-A2DD-FFB9-C74E4E84778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EA20F6EA-4419-70FF-0C07-E0140C319A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C3F661-A4D2-4547-83D5-5D3927ED40BF}" type="slidenum">
              <a:rPr lang="en-GB" smtClean="0"/>
              <a:t>‹#›</a:t>
            </a:fld>
            <a:endParaRPr lang="en-GB"/>
          </a:p>
        </p:txBody>
      </p:sp>
    </p:spTree>
    <p:extLst>
      <p:ext uri="{BB962C8B-B14F-4D97-AF65-F5344CB8AC3E}">
        <p14:creationId xmlns:p14="http://schemas.microsoft.com/office/powerpoint/2010/main" val="4022587317"/>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jpeg"/><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3.emf"/><Relationship Id="rId5" Type="http://schemas.openxmlformats.org/officeDocument/2006/relationships/image" Target="../media/image12.emf"/><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jpeg"/><Relationship Id="rId7" Type="http://schemas.openxmlformats.org/officeDocument/2006/relationships/diagramColors" Target="../diagrams/colors2.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0.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8" Type="http://schemas.microsoft.com/office/2007/relationships/diagramDrawing" Target="../diagrams/drawing4.xml"/><Relationship Id="rId13" Type="http://schemas.openxmlformats.org/officeDocument/2006/relationships/image" Target="../media/image1.jpeg"/><Relationship Id="rId3" Type="http://schemas.openxmlformats.org/officeDocument/2006/relationships/image" Target="../media/image14.png"/><Relationship Id="rId7" Type="http://schemas.openxmlformats.org/officeDocument/2006/relationships/diagramColors" Target="../diagrams/colors4.xml"/><Relationship Id="rId12" Type="http://schemas.microsoft.com/office/2007/relationships/hdphoto" Target="../media/hdphoto2.wdp"/><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QuickStyle" Target="../diagrams/quickStyle4.xml"/><Relationship Id="rId11" Type="http://schemas.openxmlformats.org/officeDocument/2006/relationships/image" Target="../media/image16.png"/><Relationship Id="rId5" Type="http://schemas.openxmlformats.org/officeDocument/2006/relationships/diagramLayout" Target="../diagrams/layout4.xml"/><Relationship Id="rId10" Type="http://schemas.microsoft.com/office/2007/relationships/hdphoto" Target="../media/hdphoto1.wdp"/><Relationship Id="rId4" Type="http://schemas.openxmlformats.org/officeDocument/2006/relationships/diagramData" Target="../diagrams/data4.xml"/><Relationship Id="rId9"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9.png"/><Relationship Id="rId7"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jpe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s://www.contextualsafeguarding.org.uk/media/cwzczmyq/risk-outside-of-the-home-child-protection-pathways-learning-from-phase-2-pilots.pdf"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olorful circle with white text and silhouettes of people&#10;&#10;Description automatically generated">
            <a:extLst>
              <a:ext uri="{FF2B5EF4-FFF2-40B4-BE49-F238E27FC236}">
                <a16:creationId xmlns:a16="http://schemas.microsoft.com/office/drawing/2014/main" id="{D39AA452-9255-ADFB-BDE8-32FA35AB137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6619" r="6706"/>
          <a:stretch/>
        </p:blipFill>
        <p:spPr bwMode="auto">
          <a:xfrm>
            <a:off x="7432190" y="1079821"/>
            <a:ext cx="4087368" cy="4091183"/>
          </a:xfrm>
          <a:prstGeom prst="rect">
            <a:avLst/>
          </a:prstGeom>
        </p:spPr>
      </p:pic>
      <p:pic>
        <p:nvPicPr>
          <p:cNvPr id="9" name="Picture 8" descr="A pink and brown text&#10;&#10;Description automatically generated">
            <a:extLst>
              <a:ext uri="{FF2B5EF4-FFF2-40B4-BE49-F238E27FC236}">
                <a16:creationId xmlns:a16="http://schemas.microsoft.com/office/drawing/2014/main" id="{CA9EA8FF-B473-02B3-3409-42C3407D603F}"/>
              </a:ext>
            </a:extLst>
          </p:cNvPr>
          <p:cNvPicPr>
            <a:picLocks noChangeAspect="1"/>
          </p:cNvPicPr>
          <p:nvPr/>
        </p:nvPicPr>
        <p:blipFill rotWithShape="1">
          <a:blip r:embed="rId4">
            <a:extLst>
              <a:ext uri="{28A0092B-C50C-407E-A947-70E740481C1C}">
                <a14:useLocalDpi xmlns:a14="http://schemas.microsoft.com/office/drawing/2010/main" val="0"/>
              </a:ext>
            </a:extLst>
          </a:blip>
          <a:srcRect t="6792"/>
          <a:stretch/>
        </p:blipFill>
        <p:spPr>
          <a:xfrm>
            <a:off x="1279076" y="211836"/>
            <a:ext cx="5431254" cy="5056704"/>
          </a:xfrm>
          <a:prstGeom prst="rect">
            <a:avLst/>
          </a:prstGeom>
        </p:spPr>
      </p:pic>
      <p:pic>
        <p:nvPicPr>
          <p:cNvPr id="2" name="Picture 1">
            <a:extLst>
              <a:ext uri="{FF2B5EF4-FFF2-40B4-BE49-F238E27FC236}">
                <a16:creationId xmlns:a16="http://schemas.microsoft.com/office/drawing/2014/main" id="{E53EF41C-7588-73AC-EEB2-7BCFDD48D849}"/>
              </a:ext>
            </a:extLst>
          </p:cNvPr>
          <p:cNvPicPr>
            <a:picLocks noChangeAspect="1"/>
          </p:cNvPicPr>
          <p:nvPr/>
        </p:nvPicPr>
        <p:blipFill>
          <a:blip r:embed="rId5"/>
          <a:stretch>
            <a:fillRect/>
          </a:stretch>
        </p:blipFill>
        <p:spPr>
          <a:xfrm>
            <a:off x="10058400" y="4770655"/>
            <a:ext cx="2024829" cy="2015048"/>
          </a:xfrm>
          <a:prstGeom prst="rect">
            <a:avLst/>
          </a:prstGeom>
        </p:spPr>
      </p:pic>
      <p:sp>
        <p:nvSpPr>
          <p:cNvPr id="3" name="Title 1">
            <a:extLst>
              <a:ext uri="{FF2B5EF4-FFF2-40B4-BE49-F238E27FC236}">
                <a16:creationId xmlns:a16="http://schemas.microsoft.com/office/drawing/2014/main" id="{18A7569E-F7A2-3682-B8AC-4546365D45EB}"/>
              </a:ext>
            </a:extLst>
          </p:cNvPr>
          <p:cNvSpPr txBox="1">
            <a:spLocks/>
          </p:cNvSpPr>
          <p:nvPr/>
        </p:nvSpPr>
        <p:spPr>
          <a:xfrm>
            <a:off x="292608" y="5469243"/>
            <a:ext cx="8253984" cy="1018221"/>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b="1" dirty="0">
                <a:solidFill>
                  <a:schemeClr val="accent4">
                    <a:lumMod val="25000"/>
                  </a:schemeClr>
                </a:solidFill>
                <a:latin typeface="Avenir Next LT Pro" panose="020B0504020202020204" pitchFamily="34" charset="0"/>
              </a:rPr>
              <a:t>Rebecca Cheesman (Team Manager)</a:t>
            </a:r>
          </a:p>
          <a:p>
            <a:r>
              <a:rPr lang="en-US" sz="3200" b="1" dirty="0">
                <a:solidFill>
                  <a:schemeClr val="accent4">
                    <a:lumMod val="25000"/>
                  </a:schemeClr>
                </a:solidFill>
                <a:latin typeface="Avenir Next LT Pro" panose="020B0504020202020204" pitchFamily="34" charset="0"/>
              </a:rPr>
              <a:t>Louise Stephens (Deputy Team Manager)</a:t>
            </a:r>
          </a:p>
        </p:txBody>
      </p:sp>
    </p:spTree>
    <p:extLst>
      <p:ext uri="{BB962C8B-B14F-4D97-AF65-F5344CB8AC3E}">
        <p14:creationId xmlns:p14="http://schemas.microsoft.com/office/powerpoint/2010/main" val="2118994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8E473-3C7C-4FC3-B056-6D866F428E80}"/>
              </a:ext>
            </a:extLst>
          </p:cNvPr>
          <p:cNvSpPr>
            <a:spLocks noGrp="1"/>
          </p:cNvSpPr>
          <p:nvPr>
            <p:ph type="title"/>
          </p:nvPr>
        </p:nvSpPr>
        <p:spPr>
          <a:xfrm>
            <a:off x="657490" y="452916"/>
            <a:ext cx="9756619" cy="1001756"/>
          </a:xfrm>
        </p:spPr>
        <p:txBody>
          <a:bodyPr vert="horz" lIns="91440" tIns="45720" rIns="91440" bIns="45720" rtlCol="0" anchor="ctr">
            <a:noAutofit/>
          </a:bodyPr>
          <a:lstStyle/>
          <a:p>
            <a:r>
              <a:rPr lang="en-US" sz="3600" b="1" kern="1200" dirty="0">
                <a:solidFill>
                  <a:schemeClr val="accent4">
                    <a:lumMod val="25000"/>
                  </a:schemeClr>
                </a:solidFill>
                <a:latin typeface="Avenir Next LT Pro" panose="020B0504020202020204" pitchFamily="34" charset="0"/>
              </a:rPr>
              <a:t>Why do we need to do things differently? </a:t>
            </a:r>
          </a:p>
        </p:txBody>
      </p:sp>
      <p:sp>
        <p:nvSpPr>
          <p:cNvPr id="14" name="Content Placeholder 2">
            <a:extLst>
              <a:ext uri="{FF2B5EF4-FFF2-40B4-BE49-F238E27FC236}">
                <a16:creationId xmlns:a16="http://schemas.microsoft.com/office/drawing/2014/main" id="{4D7D1428-7C12-4933-A56D-8AD6BA572FBC}"/>
              </a:ext>
            </a:extLst>
          </p:cNvPr>
          <p:cNvSpPr txBox="1">
            <a:spLocks/>
          </p:cNvSpPr>
          <p:nvPr/>
        </p:nvSpPr>
        <p:spPr>
          <a:xfrm>
            <a:off x="542590" y="1793174"/>
            <a:ext cx="10811210" cy="483609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In 2018, a young person, Tom, died following a significant assault whilst he was riding an off-road bike through his community. The learning lessons review identified he was deemed to present a high level of anti-social behaviour (ASB) in his community particularly as this related to off road motorbikes. There was a significant history of ASB, intra and extra familial harm and likelihood that he was distributing cannabis in his community (indicative of the current exploitation model).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In early 2020,  a young person suffered life-changing injuries following loss of limb after he was shot. Daniel was an exploited young person and went on to be the Principal member of an Organised Crime Gang (OCG). He is currently serving a lengthy custodial sentence.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A third, thematic review has been completed following a young person being charged and trialed for murder, with a history of intra and extra familial harm related to drug activity, exploitation and serious violence. Also, a child death where a young person died following a motorbike accident. There were concerns around exploitation and associated harm as a victim and alleged perpetrator of serious violence.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In recent months we have all seen a serious escalation in the use of serious violence and crime in </a:t>
            </a:r>
            <a:r>
              <a:rPr lang="en-US" sz="1600" dirty="0">
                <a:solidFill>
                  <a:prstClr val="black"/>
                </a:solidFill>
                <a:latin typeface="Avenir Next LT Pro" panose="020B0504020202020204" pitchFamily="34" charset="0"/>
              </a:rPr>
              <a:t>Redcar &amp; Cleveland</a:t>
            </a:r>
            <a:r>
              <a:rPr kumimoji="0" lang="en-US" sz="16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including offences of attempted murder and section18 woundings. As a result several Osman Warnings (Serious risk to life issued by the police) have been issued, requiring an immediate response by Children’s Services.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As providers of services to children, we need to respond quickly and differently to children who are experiencing risk outside the family home (ROTH).</a:t>
            </a:r>
          </a:p>
        </p:txBody>
      </p:sp>
      <p:sp>
        <p:nvSpPr>
          <p:cNvPr id="8" name="Content Placeholder 2">
            <a:extLst>
              <a:ext uri="{FF2B5EF4-FFF2-40B4-BE49-F238E27FC236}">
                <a16:creationId xmlns:a16="http://schemas.microsoft.com/office/drawing/2014/main" id="{6162BC9E-00B5-484F-9021-3867D9EBD8E1}"/>
              </a:ext>
            </a:extLst>
          </p:cNvPr>
          <p:cNvSpPr txBox="1">
            <a:spLocks/>
          </p:cNvSpPr>
          <p:nvPr/>
        </p:nvSpPr>
        <p:spPr>
          <a:xfrm>
            <a:off x="341050" y="1126082"/>
            <a:ext cx="11308360" cy="402671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800" b="0" i="0" u="none" strike="noStrike" kern="1200" cap="none" spc="0" normalizeH="0" baseline="0" noProof="0" dirty="0">
              <a:ln>
                <a:noFill/>
              </a:ln>
              <a:solidFill>
                <a:prstClr val="black"/>
              </a:solidFill>
              <a:effectLst/>
              <a:uLnTx/>
              <a:uFillTx/>
              <a:latin typeface="Avenir LT Std 35 Light" panose="020B0402020203020204" pitchFamily="34" charset="0"/>
              <a:ea typeface="+mn-ea"/>
              <a:cs typeface="+mn-cs"/>
            </a:endParaRPr>
          </a:p>
        </p:txBody>
      </p:sp>
      <p:pic>
        <p:nvPicPr>
          <p:cNvPr id="3" name="Picture 2" descr="A colorful circle with white text and silhouettes of people&#10;&#10;Description automatically generated">
            <a:extLst>
              <a:ext uri="{FF2B5EF4-FFF2-40B4-BE49-F238E27FC236}">
                <a16:creationId xmlns:a16="http://schemas.microsoft.com/office/drawing/2014/main" id="{A7E63D57-828C-C0FF-0B65-6F1BFBE0B7D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6619" r="6706"/>
          <a:stretch/>
        </p:blipFill>
        <p:spPr bwMode="auto">
          <a:xfrm>
            <a:off x="10319657" y="1"/>
            <a:ext cx="1841327" cy="1843045"/>
          </a:xfrm>
          <a:prstGeom prst="rect">
            <a:avLst/>
          </a:prstGeom>
        </p:spPr>
      </p:pic>
    </p:spTree>
    <p:extLst>
      <p:ext uri="{BB962C8B-B14F-4D97-AF65-F5344CB8AC3E}">
        <p14:creationId xmlns:p14="http://schemas.microsoft.com/office/powerpoint/2010/main" val="28981107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65C3C-10DB-4CE3-B8ED-E3E7D7150A6F}"/>
              </a:ext>
            </a:extLst>
          </p:cNvPr>
          <p:cNvSpPr>
            <a:spLocks noGrp="1"/>
          </p:cNvSpPr>
          <p:nvPr>
            <p:ph type="ctrTitle"/>
          </p:nvPr>
        </p:nvSpPr>
        <p:spPr>
          <a:xfrm>
            <a:off x="938472" y="2348211"/>
            <a:ext cx="10520889" cy="2387600"/>
          </a:xfrm>
        </p:spPr>
        <p:txBody>
          <a:bodyPr>
            <a:normAutofit/>
          </a:bodyPr>
          <a:lstStyle/>
          <a:p>
            <a:br>
              <a:rPr lang="en-GB" sz="1400" b="0" i="0" u="none" strike="noStrike" baseline="0">
                <a:solidFill>
                  <a:srgbClr val="000000"/>
                </a:solidFill>
                <a:latin typeface="Chaparral Pro"/>
              </a:rPr>
            </a:br>
            <a:br>
              <a:rPr lang="en-GB" sz="1400" b="0" i="0" u="none" strike="noStrike" baseline="0">
                <a:latin typeface="Chaparral Pro"/>
              </a:rPr>
            </a:br>
            <a:r>
              <a:rPr lang="en-GB" sz="1400" b="0" i="0" u="none" strike="noStrike" baseline="0">
                <a:latin typeface="Chaparral Pro"/>
              </a:rPr>
              <a:t> </a:t>
            </a:r>
            <a:br>
              <a:rPr lang="en-GB" sz="1400" b="0" i="0" u="none" strike="noStrike" baseline="0">
                <a:latin typeface="Chaparral Pro"/>
              </a:rPr>
            </a:br>
            <a:br>
              <a:rPr lang="en-GB" sz="1400" b="0" i="0" u="none" strike="noStrike" baseline="0">
                <a:latin typeface="Chaparral Pro"/>
              </a:rPr>
            </a:br>
            <a:br>
              <a:rPr lang="en-GB" sz="4400" b="0" i="0" u="none" strike="noStrike" baseline="0">
                <a:latin typeface="Calibri" panose="020F0502020204030204" pitchFamily="34" charset="0"/>
                <a:cs typeface="Calibri" panose="020F0502020204030204" pitchFamily="34" charset="0"/>
              </a:rPr>
            </a:br>
            <a:endParaRPr lang="en-GB" dirty="0"/>
          </a:p>
        </p:txBody>
      </p:sp>
      <p:pic>
        <p:nvPicPr>
          <p:cNvPr id="6" name="Picture 5">
            <a:extLst>
              <a:ext uri="{FF2B5EF4-FFF2-40B4-BE49-F238E27FC236}">
                <a16:creationId xmlns:a16="http://schemas.microsoft.com/office/drawing/2014/main" id="{60B06F16-7B62-D510-63FB-DAE4A6C677FC}"/>
              </a:ext>
            </a:extLst>
          </p:cNvPr>
          <p:cNvPicPr>
            <a:picLocks noChangeAspect="1"/>
          </p:cNvPicPr>
          <p:nvPr/>
        </p:nvPicPr>
        <p:blipFill>
          <a:blip r:embed="rId3"/>
          <a:stretch>
            <a:fillRect/>
          </a:stretch>
        </p:blipFill>
        <p:spPr>
          <a:xfrm>
            <a:off x="4057059" y="2753061"/>
            <a:ext cx="3883314" cy="2861389"/>
          </a:xfrm>
          <a:prstGeom prst="rect">
            <a:avLst/>
          </a:prstGeom>
        </p:spPr>
      </p:pic>
      <p:pic>
        <p:nvPicPr>
          <p:cNvPr id="8" name="Picture 7">
            <a:extLst>
              <a:ext uri="{FF2B5EF4-FFF2-40B4-BE49-F238E27FC236}">
                <a16:creationId xmlns:a16="http://schemas.microsoft.com/office/drawing/2014/main" id="{49CC4DB5-8B4C-A2A5-BB1A-9D9D37EA67BB}"/>
              </a:ext>
            </a:extLst>
          </p:cNvPr>
          <p:cNvPicPr>
            <a:picLocks noChangeAspect="1"/>
          </p:cNvPicPr>
          <p:nvPr/>
        </p:nvPicPr>
        <p:blipFill>
          <a:blip r:embed="rId4"/>
          <a:stretch>
            <a:fillRect/>
          </a:stretch>
        </p:blipFill>
        <p:spPr>
          <a:xfrm>
            <a:off x="316645" y="3168185"/>
            <a:ext cx="3629880" cy="2028822"/>
          </a:xfrm>
          <a:prstGeom prst="rect">
            <a:avLst/>
          </a:prstGeom>
        </p:spPr>
      </p:pic>
      <p:pic>
        <p:nvPicPr>
          <p:cNvPr id="10" name="Picture 9">
            <a:extLst>
              <a:ext uri="{FF2B5EF4-FFF2-40B4-BE49-F238E27FC236}">
                <a16:creationId xmlns:a16="http://schemas.microsoft.com/office/drawing/2014/main" id="{1B2E0251-054B-2AE7-DF1E-26D4EE591BAC}"/>
              </a:ext>
            </a:extLst>
          </p:cNvPr>
          <p:cNvPicPr>
            <a:picLocks noChangeAspect="1"/>
          </p:cNvPicPr>
          <p:nvPr/>
        </p:nvPicPr>
        <p:blipFill>
          <a:blip r:embed="rId5"/>
          <a:stretch>
            <a:fillRect/>
          </a:stretch>
        </p:blipFill>
        <p:spPr>
          <a:xfrm>
            <a:off x="8050907" y="3168185"/>
            <a:ext cx="3955378" cy="2031140"/>
          </a:xfrm>
          <a:prstGeom prst="rect">
            <a:avLst/>
          </a:prstGeom>
        </p:spPr>
      </p:pic>
      <p:sp>
        <p:nvSpPr>
          <p:cNvPr id="11" name="Title 1">
            <a:extLst>
              <a:ext uri="{FF2B5EF4-FFF2-40B4-BE49-F238E27FC236}">
                <a16:creationId xmlns:a16="http://schemas.microsoft.com/office/drawing/2014/main" id="{CF67EFE0-4EC2-106E-1D5C-1C18E0F31730}"/>
              </a:ext>
            </a:extLst>
          </p:cNvPr>
          <p:cNvSpPr txBox="1">
            <a:spLocks/>
          </p:cNvSpPr>
          <p:nvPr/>
        </p:nvSpPr>
        <p:spPr>
          <a:xfrm>
            <a:off x="316645" y="856902"/>
            <a:ext cx="11764542" cy="108132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12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FCA6DD">
                    <a:lumMod val="25000"/>
                  </a:srgbClr>
                </a:solidFill>
                <a:effectLst/>
                <a:uLnTx/>
                <a:uFillTx/>
                <a:latin typeface="Avenir Next LT Pro" panose="020B0504020202020204" pitchFamily="34" charset="0"/>
                <a:ea typeface="+mj-ea"/>
                <a:cs typeface="+mj-cs"/>
              </a:rPr>
              <a:t>Findings from 4 recent and Local </a:t>
            </a:r>
          </a:p>
          <a:p>
            <a:pPr marL="0" marR="0" lvl="0" indent="0" algn="ctr" defTabSz="914400" rtl="0" eaLnBrk="1" fontAlgn="auto" latinLnBrk="0" hangingPunct="1">
              <a:lnSpc>
                <a:spcPct val="12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FCA6DD">
                    <a:lumMod val="25000"/>
                  </a:srgbClr>
                </a:solidFill>
                <a:effectLst/>
                <a:uLnTx/>
                <a:uFillTx/>
                <a:latin typeface="Avenir Next LT Pro" panose="020B0504020202020204" pitchFamily="34" charset="0"/>
                <a:ea typeface="+mj-ea"/>
                <a:cs typeface="+mj-cs"/>
              </a:rPr>
              <a:t>Thematic &amp; Safeguarding Practice Reviews</a:t>
            </a:r>
          </a:p>
        </p:txBody>
      </p:sp>
      <p:pic>
        <p:nvPicPr>
          <p:cNvPr id="4" name="Picture 3" descr="A colorful circle with white text and silhouettes of people&#10;&#10;Description automatically generated">
            <a:extLst>
              <a:ext uri="{FF2B5EF4-FFF2-40B4-BE49-F238E27FC236}">
                <a16:creationId xmlns:a16="http://schemas.microsoft.com/office/drawing/2014/main" id="{5F4D8F93-B6F8-A960-73A0-41BA965C4127}"/>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6619" r="6706"/>
          <a:stretch/>
        </p:blipFill>
        <p:spPr bwMode="auto">
          <a:xfrm>
            <a:off x="10532556" y="5197006"/>
            <a:ext cx="1659444" cy="1660993"/>
          </a:xfrm>
          <a:prstGeom prst="rect">
            <a:avLst/>
          </a:prstGeom>
        </p:spPr>
      </p:pic>
    </p:spTree>
    <p:extLst>
      <p:ext uri="{BB962C8B-B14F-4D97-AF65-F5344CB8AC3E}">
        <p14:creationId xmlns:p14="http://schemas.microsoft.com/office/powerpoint/2010/main" val="20359142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colorful circle with white text and silhouettes of people&#10;&#10;Description automatically generated">
            <a:extLst>
              <a:ext uri="{FF2B5EF4-FFF2-40B4-BE49-F238E27FC236}">
                <a16:creationId xmlns:a16="http://schemas.microsoft.com/office/drawing/2014/main" id="{6A2B52E7-B4B2-F473-C39E-E0526EF966EB}"/>
              </a:ext>
            </a:extLst>
          </p:cNvPr>
          <p:cNvPicPr>
            <a:picLocks noChangeAspect="1"/>
          </p:cNvPicPr>
          <p:nvPr/>
        </p:nvPicPr>
        <p:blipFill rotWithShape="1">
          <a:blip r:embed="rId3" cstate="print">
            <a:alphaModFix amt="35000"/>
            <a:extLst>
              <a:ext uri="{28A0092B-C50C-407E-A947-70E740481C1C}">
                <a14:useLocalDpi xmlns:a14="http://schemas.microsoft.com/office/drawing/2010/main" val="0"/>
              </a:ext>
            </a:extLst>
          </a:blip>
          <a:srcRect t="20998" b="22752"/>
          <a:stretch/>
        </p:blipFill>
        <p:spPr bwMode="auto">
          <a:xfrm>
            <a:off x="20" y="10"/>
            <a:ext cx="12191980" cy="6857990"/>
          </a:xfrm>
          <a:prstGeom prst="rect">
            <a:avLst/>
          </a:prstGeom>
        </p:spPr>
      </p:pic>
      <p:sp>
        <p:nvSpPr>
          <p:cNvPr id="4" name="Title 1">
            <a:extLst>
              <a:ext uri="{FF2B5EF4-FFF2-40B4-BE49-F238E27FC236}">
                <a16:creationId xmlns:a16="http://schemas.microsoft.com/office/drawing/2014/main" id="{E7863D0D-9811-5863-364F-C88645E405DE}"/>
              </a:ext>
            </a:extLst>
          </p:cNvPr>
          <p:cNvSpPr>
            <a:spLocks noGrp="1"/>
          </p:cNvSpPr>
          <p:nvPr>
            <p:ph type="title"/>
          </p:nvPr>
        </p:nvSpPr>
        <p:spPr>
          <a:xfrm>
            <a:off x="838200" y="365125"/>
            <a:ext cx="10515600" cy="1325563"/>
          </a:xfrm>
        </p:spPr>
        <p:txBody>
          <a:bodyPr vert="horz" lIns="91440" tIns="45720" rIns="91440" bIns="45720" rtlCol="0">
            <a:normAutofit/>
          </a:bodyPr>
          <a:lstStyle/>
          <a:p>
            <a:r>
              <a:rPr lang="en-US" b="1" kern="1200">
                <a:solidFill>
                  <a:srgbClr val="FFFFFF"/>
                </a:solidFill>
                <a:latin typeface="Avenir Next LT Pro" panose="020B0504020202020204" pitchFamily="34" charset="0"/>
              </a:rPr>
              <a:t>What have we done? </a:t>
            </a:r>
          </a:p>
        </p:txBody>
      </p:sp>
      <p:graphicFrame>
        <p:nvGraphicFramePr>
          <p:cNvPr id="6" name="Content Placeholder 2">
            <a:extLst>
              <a:ext uri="{FF2B5EF4-FFF2-40B4-BE49-F238E27FC236}">
                <a16:creationId xmlns:a16="http://schemas.microsoft.com/office/drawing/2014/main" id="{4BC5F4FD-BB62-7191-6847-09618CE7C0E9}"/>
              </a:ext>
            </a:extLst>
          </p:cNvPr>
          <p:cNvGraphicFramePr/>
          <p:nvPr>
            <p:extLst>
              <p:ext uri="{D42A27DB-BD31-4B8C-83A1-F6EECF244321}">
                <p14:modId xmlns:p14="http://schemas.microsoft.com/office/powerpoint/2010/main" val="74623020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917431536"/>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olorful circle with white text and silhouettes of people&#10;&#10;Description automatically generated">
            <a:extLst>
              <a:ext uri="{FF2B5EF4-FFF2-40B4-BE49-F238E27FC236}">
                <a16:creationId xmlns:a16="http://schemas.microsoft.com/office/drawing/2014/main" id="{AD10986A-D8C4-D6CF-369C-9AEF85DD4CB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6619" r="6706"/>
          <a:stretch/>
        </p:blipFill>
        <p:spPr bwMode="auto">
          <a:xfrm>
            <a:off x="10308090" y="98317"/>
            <a:ext cx="1722783" cy="1724387"/>
          </a:xfrm>
          <a:prstGeom prst="rect">
            <a:avLst/>
          </a:prstGeom>
        </p:spPr>
      </p:pic>
      <p:sp>
        <p:nvSpPr>
          <p:cNvPr id="3" name="Title 1">
            <a:extLst>
              <a:ext uri="{FF2B5EF4-FFF2-40B4-BE49-F238E27FC236}">
                <a16:creationId xmlns:a16="http://schemas.microsoft.com/office/drawing/2014/main" id="{F139C2EF-EFB9-5CA3-5908-1631449C29F7}"/>
              </a:ext>
            </a:extLst>
          </p:cNvPr>
          <p:cNvSpPr txBox="1">
            <a:spLocks/>
          </p:cNvSpPr>
          <p:nvPr/>
        </p:nvSpPr>
        <p:spPr>
          <a:xfrm>
            <a:off x="1043136" y="-12823"/>
            <a:ext cx="9687339" cy="1198169"/>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4400" b="1" i="0" u="none" strike="noStrike" kern="1200" cap="none" spc="0" normalizeH="0" baseline="0" noProof="0" dirty="0">
                <a:ln>
                  <a:noFill/>
                </a:ln>
                <a:solidFill>
                  <a:srgbClr val="FFC000">
                    <a:lumMod val="25000"/>
                  </a:srgbClr>
                </a:solidFill>
                <a:effectLst/>
                <a:uLnTx/>
                <a:uFillTx/>
                <a:latin typeface="Avenir Next LT Pro" panose="020B0504020202020204" pitchFamily="34" charset="0"/>
                <a:ea typeface="+mj-ea"/>
                <a:cs typeface="Arial" panose="020B0604020202020204" pitchFamily="34" charset="0"/>
              </a:rPr>
              <a:t>Our Team</a:t>
            </a:r>
            <a:endParaRPr kumimoji="0" lang="en-GB" sz="4400" b="0" i="0" u="none" strike="noStrike" kern="1200" cap="none" spc="0" normalizeH="0" baseline="0" noProof="0" dirty="0">
              <a:ln>
                <a:noFill/>
              </a:ln>
              <a:solidFill>
                <a:srgbClr val="FFC000">
                  <a:lumMod val="25000"/>
                </a:srgbClr>
              </a:solidFill>
              <a:effectLst/>
              <a:uLnTx/>
              <a:uFillTx/>
              <a:latin typeface="Avenir Next LT Pro" panose="020B0504020202020204" pitchFamily="34" charset="0"/>
              <a:ea typeface="+mj-ea"/>
              <a:cs typeface="Arial" panose="020B0604020202020204" pitchFamily="34" charset="0"/>
            </a:endParaRPr>
          </a:p>
        </p:txBody>
      </p:sp>
      <p:pic>
        <p:nvPicPr>
          <p:cNvPr id="2" name="Picture 1">
            <a:extLst>
              <a:ext uri="{FF2B5EF4-FFF2-40B4-BE49-F238E27FC236}">
                <a16:creationId xmlns:a16="http://schemas.microsoft.com/office/drawing/2014/main" id="{674D1F4B-542C-5338-9FE5-28154791D522}"/>
              </a:ext>
            </a:extLst>
          </p:cNvPr>
          <p:cNvPicPr>
            <a:picLocks noChangeAspect="1"/>
          </p:cNvPicPr>
          <p:nvPr/>
        </p:nvPicPr>
        <p:blipFill>
          <a:blip r:embed="rId4"/>
          <a:stretch>
            <a:fillRect/>
          </a:stretch>
        </p:blipFill>
        <p:spPr>
          <a:xfrm>
            <a:off x="329184" y="730900"/>
            <a:ext cx="11701689" cy="5474827"/>
          </a:xfrm>
          <a:prstGeom prst="rect">
            <a:avLst/>
          </a:prstGeom>
        </p:spPr>
      </p:pic>
    </p:spTree>
    <p:extLst>
      <p:ext uri="{BB962C8B-B14F-4D97-AF65-F5344CB8AC3E}">
        <p14:creationId xmlns:p14="http://schemas.microsoft.com/office/powerpoint/2010/main" val="10265706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diagram of different colored clouds&#10;&#10;Description automatically generated">
            <a:extLst>
              <a:ext uri="{FF2B5EF4-FFF2-40B4-BE49-F238E27FC236}">
                <a16:creationId xmlns:a16="http://schemas.microsoft.com/office/drawing/2014/main" id="{2B914354-0917-7309-D9EE-C494C15D17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0403923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colorful circle with white text and silhouettes of people&#10;&#10;Description automatically generated">
            <a:extLst>
              <a:ext uri="{FF2B5EF4-FFF2-40B4-BE49-F238E27FC236}">
                <a16:creationId xmlns:a16="http://schemas.microsoft.com/office/drawing/2014/main" id="{AD10986A-D8C4-D6CF-369C-9AEF85DD4CB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6619" r="6706"/>
          <a:stretch/>
        </p:blipFill>
        <p:spPr bwMode="auto">
          <a:xfrm>
            <a:off x="419940" y="1711564"/>
            <a:ext cx="2999904" cy="3002704"/>
          </a:xfrm>
          <a:prstGeom prst="rect">
            <a:avLst/>
          </a:prstGeom>
        </p:spPr>
      </p:pic>
      <p:sp>
        <p:nvSpPr>
          <p:cNvPr id="3" name="Title 1">
            <a:extLst>
              <a:ext uri="{FF2B5EF4-FFF2-40B4-BE49-F238E27FC236}">
                <a16:creationId xmlns:a16="http://schemas.microsoft.com/office/drawing/2014/main" id="{F139C2EF-EFB9-5CA3-5908-1631449C29F7}"/>
              </a:ext>
            </a:extLst>
          </p:cNvPr>
          <p:cNvSpPr txBox="1">
            <a:spLocks/>
          </p:cNvSpPr>
          <p:nvPr/>
        </p:nvSpPr>
        <p:spPr>
          <a:xfrm>
            <a:off x="1043134" y="513395"/>
            <a:ext cx="9687339" cy="1198169"/>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GB" dirty="0">
              <a:solidFill>
                <a:schemeClr val="accent4">
                  <a:lumMod val="25000"/>
                </a:schemeClr>
              </a:solidFill>
              <a:latin typeface="Avenir Next LT Pro" panose="020B0504020202020204" pitchFamily="34" charset="0"/>
              <a:cs typeface="Arial" panose="020B0604020202020204" pitchFamily="34" charset="0"/>
            </a:endParaRPr>
          </a:p>
        </p:txBody>
      </p:sp>
      <p:pic>
        <p:nvPicPr>
          <p:cNvPr id="9" name="Picture 8" descr="A colorful rainbow colored hand with white text&#10;&#10;Description automatically generated with medium confidence">
            <a:extLst>
              <a:ext uri="{FF2B5EF4-FFF2-40B4-BE49-F238E27FC236}">
                <a16:creationId xmlns:a16="http://schemas.microsoft.com/office/drawing/2014/main" id="{17E197F8-B4FE-EC21-81DB-FF980FE539F3}"/>
              </a:ext>
            </a:extLst>
          </p:cNvPr>
          <p:cNvPicPr>
            <a:picLocks noChangeAspect="1"/>
          </p:cNvPicPr>
          <p:nvPr/>
        </p:nvPicPr>
        <p:blipFill rotWithShape="1">
          <a:blip r:embed="rId4">
            <a:extLst>
              <a:ext uri="{28A0092B-C50C-407E-A947-70E740481C1C}">
                <a14:useLocalDpi xmlns:a14="http://schemas.microsoft.com/office/drawing/2010/main" val="0"/>
              </a:ext>
            </a:extLst>
          </a:blip>
          <a:srcRect b="821"/>
          <a:stretch/>
        </p:blipFill>
        <p:spPr>
          <a:xfrm>
            <a:off x="4043038" y="56272"/>
            <a:ext cx="7502080" cy="6801728"/>
          </a:xfrm>
          <a:prstGeom prst="rect">
            <a:avLst/>
          </a:prstGeom>
        </p:spPr>
      </p:pic>
    </p:spTree>
    <p:extLst>
      <p:ext uri="{BB962C8B-B14F-4D97-AF65-F5344CB8AC3E}">
        <p14:creationId xmlns:p14="http://schemas.microsoft.com/office/powerpoint/2010/main" val="18675309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9B74F2F-295F-A743-8F9D-F44CD79A9754}"/>
              </a:ext>
            </a:extLst>
          </p:cNvPr>
          <p:cNvPicPr>
            <a:picLocks noChangeAspect="1"/>
          </p:cNvPicPr>
          <p:nvPr/>
        </p:nvPicPr>
        <p:blipFill>
          <a:blip r:embed="rId3"/>
          <a:stretch>
            <a:fillRect/>
          </a:stretch>
        </p:blipFill>
        <p:spPr>
          <a:xfrm>
            <a:off x="7128517" y="3174315"/>
            <a:ext cx="5063483" cy="3683685"/>
          </a:xfrm>
          <a:prstGeom prst="rect">
            <a:avLst/>
          </a:prstGeom>
        </p:spPr>
      </p:pic>
      <p:pic>
        <p:nvPicPr>
          <p:cNvPr id="9" name="Picture 8" descr="A hand holding a coin&#10;&#10;Description automatically generated">
            <a:extLst>
              <a:ext uri="{FF2B5EF4-FFF2-40B4-BE49-F238E27FC236}">
                <a16:creationId xmlns:a16="http://schemas.microsoft.com/office/drawing/2014/main" id="{1614CC73-70C3-C869-0347-D8CB6E860D5E}"/>
              </a:ext>
            </a:extLst>
          </p:cNvPr>
          <p:cNvPicPr>
            <a:picLocks noChangeAspect="1"/>
          </p:cNvPicPr>
          <p:nvPr/>
        </p:nvPicPr>
        <p:blipFill>
          <a:blip r:embed="rId4">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478749" y="3042363"/>
            <a:ext cx="1644663" cy="1644663"/>
          </a:xfrm>
          <a:prstGeom prst="rect">
            <a:avLst/>
          </a:prstGeom>
        </p:spPr>
      </p:pic>
      <p:sp>
        <p:nvSpPr>
          <p:cNvPr id="10" name="Arrow: Striped Right 9">
            <a:extLst>
              <a:ext uri="{FF2B5EF4-FFF2-40B4-BE49-F238E27FC236}">
                <a16:creationId xmlns:a16="http://schemas.microsoft.com/office/drawing/2014/main" id="{7DCDF1F7-6F18-776E-4368-881BF0F27AE0}"/>
              </a:ext>
            </a:extLst>
          </p:cNvPr>
          <p:cNvSpPr/>
          <p:nvPr/>
        </p:nvSpPr>
        <p:spPr>
          <a:xfrm rot="987343">
            <a:off x="1314756" y="2450543"/>
            <a:ext cx="3704590" cy="1183640"/>
          </a:xfrm>
          <a:prstGeom prst="stripedRightArrow">
            <a:avLst/>
          </a:prstGeom>
          <a:solidFill>
            <a:srgbClr val="C5076B"/>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800"/>
              </a:spcAft>
            </a:pPr>
            <a:r>
              <a:rPr lang="en-GB" sz="1800" b="1" kern="100" dirty="0">
                <a:solidFill>
                  <a:srgbClr val="FFFFFF"/>
                </a:solidFill>
                <a:effectLst/>
                <a:latin typeface="Calibri" panose="020F0502020204030204" pitchFamily="34" charset="0"/>
                <a:ea typeface="Aptos" panose="020B0004020202020204" pitchFamily="34" charset="0"/>
                <a:cs typeface="Times New Roman" panose="02020603050405020304" pitchFamily="18" charset="0"/>
              </a:rPr>
              <a:t>SAVING 1</a:t>
            </a:r>
            <a:r>
              <a:rPr lang="en-GB" sz="1800" b="1" kern="100" baseline="30000" dirty="0">
                <a:solidFill>
                  <a:srgbClr val="FFFFFF"/>
                </a:solidFill>
                <a:effectLst/>
                <a:latin typeface="Calibri" panose="020F0502020204030204" pitchFamily="34" charset="0"/>
                <a:ea typeface="Aptos" panose="020B0004020202020204" pitchFamily="34" charset="0"/>
                <a:cs typeface="Times New Roman" panose="02020603050405020304" pitchFamily="18" charset="0"/>
              </a:rPr>
              <a:t>ST</a:t>
            </a:r>
            <a:r>
              <a:rPr lang="en-GB" sz="1800" b="1" kern="100" dirty="0">
                <a:solidFill>
                  <a:srgbClr val="FFFFFF"/>
                </a:solidFill>
                <a:effectLst/>
                <a:latin typeface="Calibri" panose="020F0502020204030204" pitchFamily="34" charset="0"/>
                <a:ea typeface="Aptos" panose="020B0004020202020204" pitchFamily="34" charset="0"/>
                <a:cs typeface="Times New Roman" panose="02020603050405020304" pitchFamily="18" charset="0"/>
              </a:rPr>
              <a:t> QUARTER £22023</a:t>
            </a:r>
            <a:endParaRPr lang="en-GB" sz="1200" kern="100" dirty="0">
              <a:effectLst/>
              <a:ea typeface="Aptos" panose="020B0004020202020204" pitchFamily="34" charset="0"/>
              <a:cs typeface="Times New Roman" panose="02020603050405020304" pitchFamily="18" charset="0"/>
            </a:endParaRPr>
          </a:p>
        </p:txBody>
      </p:sp>
      <p:sp>
        <p:nvSpPr>
          <p:cNvPr id="11" name="Arrow: Striped Right 10">
            <a:extLst>
              <a:ext uri="{FF2B5EF4-FFF2-40B4-BE49-F238E27FC236}">
                <a16:creationId xmlns:a16="http://schemas.microsoft.com/office/drawing/2014/main" id="{8E66FB0F-14C7-BFF7-D178-82B634897708}"/>
              </a:ext>
            </a:extLst>
          </p:cNvPr>
          <p:cNvSpPr/>
          <p:nvPr/>
        </p:nvSpPr>
        <p:spPr>
          <a:xfrm rot="987343">
            <a:off x="2541905" y="3719641"/>
            <a:ext cx="3704590" cy="1183640"/>
          </a:xfrm>
          <a:prstGeom prst="stripedRightArrow">
            <a:avLst/>
          </a:prstGeom>
          <a:solidFill>
            <a:srgbClr val="FFE171"/>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75000"/>
              </a:lnSpc>
              <a:spcBef>
                <a:spcPts val="600"/>
              </a:spcBef>
              <a:spcAft>
                <a:spcPts val="600"/>
              </a:spcAft>
            </a:pPr>
            <a:r>
              <a:rPr lang="en-GB" sz="1800" b="1"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PROJECTED SAVING NEXT QUARTER £17,923</a:t>
            </a:r>
            <a:endParaRPr lang="en-GB" sz="1200" kern="100" dirty="0">
              <a:effectLst/>
              <a:ea typeface="Aptos" panose="020B0004020202020204" pitchFamily="34" charset="0"/>
              <a:cs typeface="Times New Roman" panose="02020603050405020304" pitchFamily="18" charset="0"/>
            </a:endParaRPr>
          </a:p>
        </p:txBody>
      </p:sp>
      <p:pic>
        <p:nvPicPr>
          <p:cNvPr id="25" name="Picture 24">
            <a:extLst>
              <a:ext uri="{FF2B5EF4-FFF2-40B4-BE49-F238E27FC236}">
                <a16:creationId xmlns:a16="http://schemas.microsoft.com/office/drawing/2014/main" id="{1B331CDE-CEAF-781F-E3CF-5D4EB62E4B68}"/>
              </a:ext>
            </a:extLst>
          </p:cNvPr>
          <p:cNvPicPr>
            <a:picLocks noChangeAspect="1"/>
          </p:cNvPicPr>
          <p:nvPr/>
        </p:nvPicPr>
        <p:blipFill rotWithShape="1">
          <a:blip r:embed="rId5"/>
          <a:srcRect l="23028" r="22038"/>
          <a:stretch/>
        </p:blipFill>
        <p:spPr>
          <a:xfrm>
            <a:off x="101440" y="5050125"/>
            <a:ext cx="6851969" cy="1644663"/>
          </a:xfrm>
          <a:prstGeom prst="rect">
            <a:avLst/>
          </a:prstGeom>
        </p:spPr>
      </p:pic>
      <p:pic>
        <p:nvPicPr>
          <p:cNvPr id="26" name="Picture 25">
            <a:extLst>
              <a:ext uri="{FF2B5EF4-FFF2-40B4-BE49-F238E27FC236}">
                <a16:creationId xmlns:a16="http://schemas.microsoft.com/office/drawing/2014/main" id="{4621664E-A091-16D4-2E43-405A619274FD}"/>
              </a:ext>
            </a:extLst>
          </p:cNvPr>
          <p:cNvPicPr>
            <a:picLocks noChangeAspect="1"/>
          </p:cNvPicPr>
          <p:nvPr/>
        </p:nvPicPr>
        <p:blipFill rotWithShape="1">
          <a:blip r:embed="rId6"/>
          <a:srcRect l="23593" b="13542"/>
          <a:stretch/>
        </p:blipFill>
        <p:spPr>
          <a:xfrm>
            <a:off x="3023844" y="163212"/>
            <a:ext cx="8811575" cy="3011103"/>
          </a:xfrm>
          <a:prstGeom prst="rect">
            <a:avLst/>
          </a:prstGeom>
        </p:spPr>
      </p:pic>
      <p:sp>
        <p:nvSpPr>
          <p:cNvPr id="28" name="Oval 27">
            <a:extLst>
              <a:ext uri="{FF2B5EF4-FFF2-40B4-BE49-F238E27FC236}">
                <a16:creationId xmlns:a16="http://schemas.microsoft.com/office/drawing/2014/main" id="{17FE3DD0-7C74-37C3-A66A-D27CDBF2B3B1}"/>
              </a:ext>
            </a:extLst>
          </p:cNvPr>
          <p:cNvSpPr/>
          <p:nvPr/>
        </p:nvSpPr>
        <p:spPr>
          <a:xfrm>
            <a:off x="10427053" y="118352"/>
            <a:ext cx="1408366" cy="1252229"/>
          </a:xfrm>
          <a:prstGeom prst="ellipse">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800"/>
              </a:spcAft>
            </a:pPr>
            <a:r>
              <a:rPr lang="en-GB" sz="2800" b="1"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52% </a:t>
            </a:r>
            <a:r>
              <a:rPr lang="en-GB" sz="1000" b="1"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REDUCTION</a:t>
            </a:r>
            <a:endParaRPr lang="en-GB" sz="1200" kern="100">
              <a:effectLst/>
              <a:ea typeface="Aptos" panose="020B0004020202020204" pitchFamily="34" charset="0"/>
              <a:cs typeface="Times New Roman" panose="02020603050405020304" pitchFamily="18" charset="0"/>
            </a:endParaRPr>
          </a:p>
        </p:txBody>
      </p:sp>
      <p:pic>
        <p:nvPicPr>
          <p:cNvPr id="29" name="Picture 28" descr="A colorful circle with white text and silhouettes of people&#10;&#10;Description automatically generated">
            <a:extLst>
              <a:ext uri="{FF2B5EF4-FFF2-40B4-BE49-F238E27FC236}">
                <a16:creationId xmlns:a16="http://schemas.microsoft.com/office/drawing/2014/main" id="{7014AACE-C754-F242-9E66-D4EC1B013AB2}"/>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6619" r="6706"/>
          <a:stretch/>
        </p:blipFill>
        <p:spPr bwMode="auto">
          <a:xfrm>
            <a:off x="44205" y="0"/>
            <a:ext cx="1806189" cy="1807875"/>
          </a:xfrm>
          <a:prstGeom prst="rect">
            <a:avLst/>
          </a:prstGeom>
        </p:spPr>
      </p:pic>
    </p:spTree>
    <p:extLst>
      <p:ext uri="{BB962C8B-B14F-4D97-AF65-F5344CB8AC3E}">
        <p14:creationId xmlns:p14="http://schemas.microsoft.com/office/powerpoint/2010/main" val="31979764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7517A47C-B2E5-4B79-8061-D74B1311A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Freeform: Shape 17">
            <a:extLst>
              <a:ext uri="{FF2B5EF4-FFF2-40B4-BE49-F238E27FC236}">
                <a16:creationId xmlns:a16="http://schemas.microsoft.com/office/drawing/2014/main" id="{C505E780-2083-4CB5-A42A-5E0E2908EC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0" name="Freeform: Shape 19">
            <a:extLst>
              <a:ext uri="{FF2B5EF4-FFF2-40B4-BE49-F238E27FC236}">
                <a16:creationId xmlns:a16="http://schemas.microsoft.com/office/drawing/2014/main" id="{D2C0AE1C-0118-41AE-8A10-7CDCBF10E9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DFE2A72C-8279-9D0F-B371-6F4E2138A102}"/>
              </a:ext>
            </a:extLst>
          </p:cNvPr>
          <p:cNvSpPr>
            <a:spLocks noGrp="1"/>
          </p:cNvSpPr>
          <p:nvPr>
            <p:ph type="title"/>
          </p:nvPr>
        </p:nvSpPr>
        <p:spPr>
          <a:xfrm>
            <a:off x="621792" y="1161288"/>
            <a:ext cx="3602736" cy="4526280"/>
          </a:xfrm>
        </p:spPr>
        <p:txBody>
          <a:bodyPr vert="horz" lIns="91440" tIns="45720" rIns="91440" bIns="45720" rtlCol="0" anchor="ctr">
            <a:normAutofit/>
          </a:bodyPr>
          <a:lstStyle/>
          <a:p>
            <a:r>
              <a:rPr lang="en-US" sz="4000" b="1" kern="1200">
                <a:solidFill>
                  <a:schemeClr val="tx1"/>
                </a:solidFill>
                <a:latin typeface="+mj-lt"/>
                <a:ea typeface="+mj-ea"/>
                <a:cs typeface="+mj-cs"/>
              </a:rPr>
              <a:t>Feedback from young people to the SAFE Team</a:t>
            </a:r>
          </a:p>
        </p:txBody>
      </p:sp>
      <p:sp>
        <p:nvSpPr>
          <p:cNvPr id="22" name="Rectangle 21">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08152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pic>
        <p:nvPicPr>
          <p:cNvPr id="10" name="Picture 9" descr="A colorful circle with white text and silhouettes of people&#10;&#10;Description automatically generated">
            <a:extLst>
              <a:ext uri="{FF2B5EF4-FFF2-40B4-BE49-F238E27FC236}">
                <a16:creationId xmlns:a16="http://schemas.microsoft.com/office/drawing/2014/main" id="{454D0D52-E2EC-351D-B6BF-AA63DE52C5F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6619" r="6706"/>
          <a:stretch/>
        </p:blipFill>
        <p:spPr bwMode="auto">
          <a:xfrm>
            <a:off x="0" y="42672"/>
            <a:ext cx="1266786" cy="1267968"/>
          </a:xfrm>
          <a:prstGeom prst="rect">
            <a:avLst/>
          </a:prstGeom>
        </p:spPr>
      </p:pic>
      <p:graphicFrame>
        <p:nvGraphicFramePr>
          <p:cNvPr id="12" name="TextBox 7">
            <a:extLst>
              <a:ext uri="{FF2B5EF4-FFF2-40B4-BE49-F238E27FC236}">
                <a16:creationId xmlns:a16="http://schemas.microsoft.com/office/drawing/2014/main" id="{9E087475-D2E7-B4DE-D7BB-4E69B583B12D}"/>
              </a:ext>
            </a:extLst>
          </p:cNvPr>
          <p:cNvGraphicFramePr/>
          <p:nvPr>
            <p:extLst>
              <p:ext uri="{D42A27DB-BD31-4B8C-83A1-F6EECF244321}">
                <p14:modId xmlns:p14="http://schemas.microsoft.com/office/powerpoint/2010/main" val="799893107"/>
              </p:ext>
            </p:extLst>
          </p:nvPr>
        </p:nvGraphicFramePr>
        <p:xfrm>
          <a:off x="5303520" y="676656"/>
          <a:ext cx="6364224" cy="551383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9821093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26C1C-6A06-3C00-1DFC-4A3CE5929CD4}"/>
              </a:ext>
            </a:extLst>
          </p:cNvPr>
          <p:cNvSpPr>
            <a:spLocks noGrp="1"/>
          </p:cNvSpPr>
          <p:nvPr>
            <p:ph type="title"/>
          </p:nvPr>
        </p:nvSpPr>
        <p:spPr>
          <a:xfrm>
            <a:off x="838200" y="633985"/>
            <a:ext cx="10515600" cy="1133499"/>
          </a:xfrm>
        </p:spPr>
        <p:txBody>
          <a:bodyPr>
            <a:noAutofit/>
          </a:bodyPr>
          <a:lstStyle/>
          <a:p>
            <a:pPr algn="ctr"/>
            <a:r>
              <a:rPr lang="en-GB" sz="4300" b="1" dirty="0">
                <a:solidFill>
                  <a:srgbClr val="002060"/>
                </a:solidFill>
                <a:latin typeface="Avenir Next LT Pro" panose="020B0504020202020204" pitchFamily="34" charset="0"/>
              </a:rPr>
              <a:t>Audit feedback from the carer of a young person open to the SAFE team</a:t>
            </a:r>
          </a:p>
        </p:txBody>
      </p:sp>
      <p:graphicFrame>
        <p:nvGraphicFramePr>
          <p:cNvPr id="5" name="Content Placeholder 2">
            <a:extLst>
              <a:ext uri="{FF2B5EF4-FFF2-40B4-BE49-F238E27FC236}">
                <a16:creationId xmlns:a16="http://schemas.microsoft.com/office/drawing/2014/main" id="{37495659-3A8A-3D00-742F-B2D8D48091F6}"/>
              </a:ext>
            </a:extLst>
          </p:cNvPr>
          <p:cNvGraphicFramePr>
            <a:graphicFrameLocks noGrp="1"/>
          </p:cNvGraphicFramePr>
          <p:nvPr>
            <p:ph idx="1"/>
            <p:extLst>
              <p:ext uri="{D42A27DB-BD31-4B8C-83A1-F6EECF244321}">
                <p14:modId xmlns:p14="http://schemas.microsoft.com/office/powerpoint/2010/main" val="1042863441"/>
              </p:ext>
            </p:extLst>
          </p:nvPr>
        </p:nvGraphicFramePr>
        <p:xfrm>
          <a:off x="838200" y="2133600"/>
          <a:ext cx="10515600" cy="4352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descr="A colorful circle with white text and silhouettes of people&#10;&#10;Description automatically generated">
            <a:extLst>
              <a:ext uri="{FF2B5EF4-FFF2-40B4-BE49-F238E27FC236}">
                <a16:creationId xmlns:a16="http://schemas.microsoft.com/office/drawing/2014/main" id="{20DC2FBB-1873-8670-AB74-943B150D7B0B}"/>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6619" r="6706"/>
          <a:stretch/>
        </p:blipFill>
        <p:spPr bwMode="auto">
          <a:xfrm>
            <a:off x="0" y="42672"/>
            <a:ext cx="1266786" cy="1267968"/>
          </a:xfrm>
          <a:prstGeom prst="rect">
            <a:avLst/>
          </a:prstGeom>
        </p:spPr>
      </p:pic>
    </p:spTree>
    <p:extLst>
      <p:ext uri="{BB962C8B-B14F-4D97-AF65-F5344CB8AC3E}">
        <p14:creationId xmlns:p14="http://schemas.microsoft.com/office/powerpoint/2010/main" val="14287105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B5AD5-C217-3A8F-C537-A43C1FAA3292}"/>
              </a:ext>
            </a:extLst>
          </p:cNvPr>
          <p:cNvSpPr>
            <a:spLocks noGrp="1"/>
          </p:cNvSpPr>
          <p:nvPr>
            <p:ph type="title"/>
          </p:nvPr>
        </p:nvSpPr>
        <p:spPr>
          <a:xfrm>
            <a:off x="3973634" y="1483995"/>
            <a:ext cx="4355265" cy="1616203"/>
          </a:xfrm>
        </p:spPr>
        <p:txBody>
          <a:bodyPr anchor="b">
            <a:normAutofit/>
          </a:bodyPr>
          <a:lstStyle/>
          <a:p>
            <a:pPr algn="ctr"/>
            <a:br>
              <a:rPr lang="en-GB" sz="3200"/>
            </a:br>
            <a:endParaRPr lang="en-GB" sz="3200" dirty="0"/>
          </a:p>
        </p:txBody>
      </p:sp>
      <p:pic>
        <p:nvPicPr>
          <p:cNvPr id="4" name="Picture 3">
            <a:extLst>
              <a:ext uri="{FF2B5EF4-FFF2-40B4-BE49-F238E27FC236}">
                <a16:creationId xmlns:a16="http://schemas.microsoft.com/office/drawing/2014/main" id="{4F94BBCF-D170-71A1-0D67-EAA4DE897B52}"/>
              </a:ext>
            </a:extLst>
          </p:cNvPr>
          <p:cNvPicPr>
            <a:picLocks noChangeAspect="1"/>
          </p:cNvPicPr>
          <p:nvPr/>
        </p:nvPicPr>
        <p:blipFill>
          <a:blip r:embed="rId3"/>
          <a:srcRect r="1" b="137"/>
          <a:stretch/>
        </p:blipFill>
        <p:spPr>
          <a:xfrm>
            <a:off x="4848373" y="1268763"/>
            <a:ext cx="2114254" cy="2378532"/>
          </a:xfrm>
          <a:prstGeom prst="rect">
            <a:avLst/>
          </a:prstGeom>
        </p:spPr>
      </p:pic>
      <p:graphicFrame>
        <p:nvGraphicFramePr>
          <p:cNvPr id="21" name="TextBox 6">
            <a:extLst>
              <a:ext uri="{FF2B5EF4-FFF2-40B4-BE49-F238E27FC236}">
                <a16:creationId xmlns:a16="http://schemas.microsoft.com/office/drawing/2014/main" id="{5F31FE6A-EC74-6561-22FC-161BCE262738}"/>
              </a:ext>
            </a:extLst>
          </p:cNvPr>
          <p:cNvGraphicFramePr/>
          <p:nvPr>
            <p:extLst>
              <p:ext uri="{D42A27DB-BD31-4B8C-83A1-F6EECF244321}">
                <p14:modId xmlns:p14="http://schemas.microsoft.com/office/powerpoint/2010/main" val="2759632855"/>
              </p:ext>
            </p:extLst>
          </p:nvPr>
        </p:nvGraphicFramePr>
        <p:xfrm>
          <a:off x="350729" y="2517732"/>
          <a:ext cx="11601077" cy="464618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 name="Picture 6" descr="A screenshot of a computer screen&#10;&#10;Description automatically generated">
            <a:extLst>
              <a:ext uri="{FF2B5EF4-FFF2-40B4-BE49-F238E27FC236}">
                <a16:creationId xmlns:a16="http://schemas.microsoft.com/office/drawing/2014/main" id="{A713DCA2-0B99-1969-25A3-7CDA3459BBEF}"/>
              </a:ext>
            </a:extLst>
          </p:cNvPr>
          <p:cNvPicPr>
            <a:picLocks noChangeAspect="1"/>
          </p:cNvPicPr>
          <p:nvPr/>
        </p:nvPicPr>
        <p:blipFill rotWithShape="1">
          <a:blip r:embed="rId9">
            <a:extLst>
              <a:ext uri="{BEBA8EAE-BF5A-486C-A8C5-ECC9F3942E4B}">
                <a14:imgProps xmlns:a14="http://schemas.microsoft.com/office/drawing/2010/main">
                  <a14:imgLayer r:embed="rId10">
                    <a14:imgEffect>
                      <a14:artisticPastelsSmooth/>
                    </a14:imgEffect>
                  </a14:imgLayer>
                </a14:imgProps>
              </a:ext>
            </a:extLst>
          </a:blip>
          <a:srcRect l="59360" t="10288" r="1542" b="5149"/>
          <a:stretch/>
        </p:blipFill>
        <p:spPr>
          <a:xfrm>
            <a:off x="7057877" y="306657"/>
            <a:ext cx="5078033" cy="3102694"/>
          </a:xfrm>
          <a:prstGeom prst="rect">
            <a:avLst/>
          </a:prstGeom>
        </p:spPr>
      </p:pic>
      <p:pic>
        <p:nvPicPr>
          <p:cNvPr id="11" name="Picture 10">
            <a:extLst>
              <a:ext uri="{FF2B5EF4-FFF2-40B4-BE49-F238E27FC236}">
                <a16:creationId xmlns:a16="http://schemas.microsoft.com/office/drawing/2014/main" id="{4565D5FC-40F9-2A13-B851-EDAFCC44BF64}"/>
              </a:ext>
            </a:extLst>
          </p:cNvPr>
          <p:cNvPicPr>
            <a:picLocks noChangeAspect="1"/>
          </p:cNvPicPr>
          <p:nvPr/>
        </p:nvPicPr>
        <p:blipFill rotWithShape="1">
          <a:blip r:embed="rId11">
            <a:extLst>
              <a:ext uri="{BEBA8EAE-BF5A-486C-A8C5-ECC9F3942E4B}">
                <a14:imgProps xmlns:a14="http://schemas.microsoft.com/office/drawing/2010/main">
                  <a14:imgLayer r:embed="rId12">
                    <a14:imgEffect>
                      <a14:artisticPastelsSmooth/>
                    </a14:imgEffect>
                  </a14:imgLayer>
                </a14:imgProps>
              </a:ext>
            </a:extLst>
          </a:blip>
          <a:srcRect l="61704" t="9516" r="2877" b="4149"/>
          <a:stretch/>
        </p:blipFill>
        <p:spPr>
          <a:xfrm>
            <a:off x="400883" y="306657"/>
            <a:ext cx="4318253" cy="2960418"/>
          </a:xfrm>
          <a:prstGeom prst="rect">
            <a:avLst/>
          </a:prstGeom>
        </p:spPr>
      </p:pic>
      <p:pic>
        <p:nvPicPr>
          <p:cNvPr id="12" name="Picture 11" descr="A colorful circle with white text and silhouettes of people&#10;&#10;Description automatically generated">
            <a:extLst>
              <a:ext uri="{FF2B5EF4-FFF2-40B4-BE49-F238E27FC236}">
                <a16:creationId xmlns:a16="http://schemas.microsoft.com/office/drawing/2014/main" id="{7F9FE5EE-B90B-A8AA-441E-F6E8C95F395B}"/>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t="6619" r="6706"/>
          <a:stretch/>
        </p:blipFill>
        <p:spPr bwMode="auto">
          <a:xfrm>
            <a:off x="11033760" y="5698678"/>
            <a:ext cx="1158240" cy="1159321"/>
          </a:xfrm>
          <a:prstGeom prst="rect">
            <a:avLst/>
          </a:prstGeom>
        </p:spPr>
      </p:pic>
    </p:spTree>
    <p:extLst>
      <p:ext uri="{BB962C8B-B14F-4D97-AF65-F5344CB8AC3E}">
        <p14:creationId xmlns:p14="http://schemas.microsoft.com/office/powerpoint/2010/main" val="15287380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D5F543B-4636-33B9-2EE7-74B040B357F8}"/>
              </a:ext>
            </a:extLst>
          </p:cNvPr>
          <p:cNvPicPr>
            <a:picLocks noChangeAspect="1"/>
          </p:cNvPicPr>
          <p:nvPr/>
        </p:nvPicPr>
        <p:blipFill>
          <a:blip r:embed="rId3"/>
          <a:stretch>
            <a:fillRect/>
          </a:stretch>
        </p:blipFill>
        <p:spPr>
          <a:xfrm>
            <a:off x="1322324" y="1307391"/>
            <a:ext cx="9547350" cy="2906714"/>
          </a:xfrm>
          <a:prstGeom prst="rect">
            <a:avLst/>
          </a:prstGeom>
        </p:spPr>
      </p:pic>
      <p:pic>
        <p:nvPicPr>
          <p:cNvPr id="7" name="Picture 6">
            <a:extLst>
              <a:ext uri="{FF2B5EF4-FFF2-40B4-BE49-F238E27FC236}">
                <a16:creationId xmlns:a16="http://schemas.microsoft.com/office/drawing/2014/main" id="{B7870D02-EC40-4FDC-5967-E46CB9FF101F}"/>
              </a:ext>
            </a:extLst>
          </p:cNvPr>
          <p:cNvPicPr>
            <a:picLocks noChangeAspect="1"/>
          </p:cNvPicPr>
          <p:nvPr/>
        </p:nvPicPr>
        <p:blipFill>
          <a:blip r:embed="rId4"/>
          <a:stretch>
            <a:fillRect/>
          </a:stretch>
        </p:blipFill>
        <p:spPr>
          <a:xfrm>
            <a:off x="4672435" y="4214105"/>
            <a:ext cx="2847129" cy="2220238"/>
          </a:xfrm>
          <a:prstGeom prst="rect">
            <a:avLst/>
          </a:prstGeom>
        </p:spPr>
      </p:pic>
      <p:sp>
        <p:nvSpPr>
          <p:cNvPr id="8" name="Title 1">
            <a:extLst>
              <a:ext uri="{FF2B5EF4-FFF2-40B4-BE49-F238E27FC236}">
                <a16:creationId xmlns:a16="http://schemas.microsoft.com/office/drawing/2014/main" id="{E69D4C23-ECE6-EF0B-A88C-38942352BFDB}"/>
              </a:ext>
            </a:extLst>
          </p:cNvPr>
          <p:cNvSpPr>
            <a:spLocks noGrp="1"/>
          </p:cNvSpPr>
          <p:nvPr>
            <p:ph type="title"/>
          </p:nvPr>
        </p:nvSpPr>
        <p:spPr>
          <a:xfrm>
            <a:off x="838199" y="173892"/>
            <a:ext cx="10515600" cy="1133499"/>
          </a:xfrm>
        </p:spPr>
        <p:txBody>
          <a:bodyPr>
            <a:noAutofit/>
          </a:bodyPr>
          <a:lstStyle/>
          <a:p>
            <a:pPr algn="ctr"/>
            <a:r>
              <a:rPr lang="en-GB" sz="4300" b="1" dirty="0">
                <a:solidFill>
                  <a:srgbClr val="002060"/>
                </a:solidFill>
                <a:latin typeface="Avenir Next LT Pro" panose="020B0504020202020204" pitchFamily="34" charset="0"/>
              </a:rPr>
              <a:t>Disruption</a:t>
            </a:r>
          </a:p>
        </p:txBody>
      </p:sp>
      <p:pic>
        <p:nvPicPr>
          <p:cNvPr id="9" name="Picture 8" descr="A colorful circle with white text and silhouettes of people&#10;&#10;Description automatically generated">
            <a:extLst>
              <a:ext uri="{FF2B5EF4-FFF2-40B4-BE49-F238E27FC236}">
                <a16:creationId xmlns:a16="http://schemas.microsoft.com/office/drawing/2014/main" id="{5C4745AD-69FB-8062-B924-B2AA74C52D3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6619" r="6706"/>
          <a:stretch/>
        </p:blipFill>
        <p:spPr bwMode="auto">
          <a:xfrm>
            <a:off x="0" y="42672"/>
            <a:ext cx="1266786" cy="1267968"/>
          </a:xfrm>
          <a:prstGeom prst="rect">
            <a:avLst/>
          </a:prstGeom>
        </p:spPr>
      </p:pic>
    </p:spTree>
    <p:extLst>
      <p:ext uri="{BB962C8B-B14F-4D97-AF65-F5344CB8AC3E}">
        <p14:creationId xmlns:p14="http://schemas.microsoft.com/office/powerpoint/2010/main" val="29266316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615265E-702D-1DBF-F677-D741A2E05FC5}"/>
              </a:ext>
            </a:extLst>
          </p:cNvPr>
          <p:cNvPicPr>
            <a:picLocks noGrp="1" noChangeAspect="1"/>
          </p:cNvPicPr>
          <p:nvPr>
            <p:ph idx="1"/>
          </p:nvPr>
        </p:nvPicPr>
        <p:blipFill>
          <a:blip r:embed="rId3"/>
          <a:stretch>
            <a:fillRect/>
          </a:stretch>
        </p:blipFill>
        <p:spPr>
          <a:xfrm>
            <a:off x="5273757" y="125727"/>
            <a:ext cx="2387647" cy="2445280"/>
          </a:xfrm>
          <a:prstGeom prst="rect">
            <a:avLst/>
          </a:prstGeom>
        </p:spPr>
      </p:pic>
      <p:sp>
        <p:nvSpPr>
          <p:cNvPr id="2" name="Oval 1">
            <a:extLst>
              <a:ext uri="{FF2B5EF4-FFF2-40B4-BE49-F238E27FC236}">
                <a16:creationId xmlns:a16="http://schemas.microsoft.com/office/drawing/2014/main" id="{89458C6E-8317-333D-AE8B-723C3C629136}"/>
              </a:ext>
            </a:extLst>
          </p:cNvPr>
          <p:cNvSpPr/>
          <p:nvPr/>
        </p:nvSpPr>
        <p:spPr>
          <a:xfrm>
            <a:off x="9793022" y="1906985"/>
            <a:ext cx="1668705" cy="1462453"/>
          </a:xfrm>
          <a:prstGeom prst="ellipse">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800"/>
              </a:spcAft>
            </a:pPr>
            <a:r>
              <a:rPr lang="en-GB" sz="2800" b="1"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616 </a:t>
            </a:r>
            <a:r>
              <a:rPr lang="en-GB" sz="1000" b="1"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PRIMARY</a:t>
            </a:r>
            <a:endParaRPr lang="en-GB" sz="1200" kern="100" dirty="0">
              <a:effectLst/>
              <a:ea typeface="Aptos" panose="020B0004020202020204" pitchFamily="34" charset="0"/>
              <a:cs typeface="Times New Roman" panose="02020603050405020304" pitchFamily="18" charset="0"/>
            </a:endParaRPr>
          </a:p>
        </p:txBody>
      </p:sp>
      <p:sp>
        <p:nvSpPr>
          <p:cNvPr id="3" name="Oval 2">
            <a:extLst>
              <a:ext uri="{FF2B5EF4-FFF2-40B4-BE49-F238E27FC236}">
                <a16:creationId xmlns:a16="http://schemas.microsoft.com/office/drawing/2014/main" id="{828B767C-294E-3F6A-5905-C8A907E2553F}"/>
              </a:ext>
            </a:extLst>
          </p:cNvPr>
          <p:cNvSpPr/>
          <p:nvPr/>
        </p:nvSpPr>
        <p:spPr>
          <a:xfrm>
            <a:off x="3508185" y="333921"/>
            <a:ext cx="1664113" cy="1588689"/>
          </a:xfrm>
          <a:prstGeom prst="ellipse">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800"/>
              </a:spcAft>
            </a:pPr>
            <a:r>
              <a:rPr lang="en-GB" sz="2800" b="1"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1529 </a:t>
            </a:r>
            <a:r>
              <a:rPr lang="en-GB" sz="1000" b="1"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TOTAL STAFF</a:t>
            </a:r>
            <a:endParaRPr lang="en-GB" sz="1200" kern="100" dirty="0">
              <a:effectLst/>
              <a:ea typeface="Aptos" panose="020B0004020202020204" pitchFamily="34" charset="0"/>
              <a:cs typeface="Times New Roman" panose="02020603050405020304" pitchFamily="18" charset="0"/>
            </a:endParaRPr>
          </a:p>
        </p:txBody>
      </p:sp>
      <p:sp>
        <p:nvSpPr>
          <p:cNvPr id="6" name="Oval 5">
            <a:extLst>
              <a:ext uri="{FF2B5EF4-FFF2-40B4-BE49-F238E27FC236}">
                <a16:creationId xmlns:a16="http://schemas.microsoft.com/office/drawing/2014/main" id="{8801F942-1A22-C848-4BE9-014E46C7C5B3}"/>
              </a:ext>
            </a:extLst>
          </p:cNvPr>
          <p:cNvSpPr/>
          <p:nvPr/>
        </p:nvSpPr>
        <p:spPr>
          <a:xfrm>
            <a:off x="7839746" y="702423"/>
            <a:ext cx="1832655" cy="1743604"/>
          </a:xfrm>
          <a:prstGeom prst="ellipse">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800"/>
              </a:spcAft>
            </a:pPr>
            <a:r>
              <a:rPr lang="en-GB" sz="2800" b="1"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913 </a:t>
            </a:r>
            <a:r>
              <a:rPr lang="en-GB" sz="1000" b="1"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SECONDARY &amp; ALT PROVISION</a:t>
            </a:r>
            <a:endParaRPr lang="en-GB" sz="1200" kern="100">
              <a:effectLst/>
              <a:ea typeface="Aptos" panose="020B0004020202020204" pitchFamily="34" charset="0"/>
              <a:cs typeface="Times New Roman" panose="02020603050405020304" pitchFamily="18" charset="0"/>
            </a:endParaRPr>
          </a:p>
        </p:txBody>
      </p:sp>
      <p:pic>
        <p:nvPicPr>
          <p:cNvPr id="7" name="Picture 6" descr="A colorful circle with white text and silhouettes of people&#10;&#10;Description automatically generated">
            <a:extLst>
              <a:ext uri="{FF2B5EF4-FFF2-40B4-BE49-F238E27FC236}">
                <a16:creationId xmlns:a16="http://schemas.microsoft.com/office/drawing/2014/main" id="{BD527758-11F7-3F8D-6133-55CE21875A9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6619" r="6706"/>
          <a:stretch/>
        </p:blipFill>
        <p:spPr bwMode="auto">
          <a:xfrm>
            <a:off x="10645567" y="136491"/>
            <a:ext cx="1461089" cy="1462453"/>
          </a:xfrm>
          <a:prstGeom prst="rect">
            <a:avLst/>
          </a:prstGeom>
        </p:spPr>
      </p:pic>
      <p:pic>
        <p:nvPicPr>
          <p:cNvPr id="9" name="Picture 8">
            <a:extLst>
              <a:ext uri="{FF2B5EF4-FFF2-40B4-BE49-F238E27FC236}">
                <a16:creationId xmlns:a16="http://schemas.microsoft.com/office/drawing/2014/main" id="{EFB2F354-D6A2-14EE-FD34-7072553B304C}"/>
              </a:ext>
            </a:extLst>
          </p:cNvPr>
          <p:cNvPicPr>
            <a:picLocks noChangeAspect="1"/>
          </p:cNvPicPr>
          <p:nvPr/>
        </p:nvPicPr>
        <p:blipFill>
          <a:blip r:embed="rId5"/>
          <a:stretch>
            <a:fillRect/>
          </a:stretch>
        </p:blipFill>
        <p:spPr>
          <a:xfrm>
            <a:off x="7479391" y="3633643"/>
            <a:ext cx="4627265" cy="2834886"/>
          </a:xfrm>
          <a:prstGeom prst="rect">
            <a:avLst/>
          </a:prstGeom>
        </p:spPr>
      </p:pic>
      <p:pic>
        <p:nvPicPr>
          <p:cNvPr id="10" name="Picture 9">
            <a:extLst>
              <a:ext uri="{FF2B5EF4-FFF2-40B4-BE49-F238E27FC236}">
                <a16:creationId xmlns:a16="http://schemas.microsoft.com/office/drawing/2014/main" id="{F56B8765-CBAA-B83D-BCBB-4F015F918956}"/>
              </a:ext>
            </a:extLst>
          </p:cNvPr>
          <p:cNvPicPr>
            <a:picLocks noChangeAspect="1"/>
          </p:cNvPicPr>
          <p:nvPr/>
        </p:nvPicPr>
        <p:blipFill>
          <a:blip r:embed="rId6"/>
          <a:stretch>
            <a:fillRect/>
          </a:stretch>
        </p:blipFill>
        <p:spPr>
          <a:xfrm>
            <a:off x="0" y="3664115"/>
            <a:ext cx="5354698" cy="3218516"/>
          </a:xfrm>
          <a:prstGeom prst="rect">
            <a:avLst/>
          </a:prstGeom>
        </p:spPr>
      </p:pic>
      <p:pic>
        <p:nvPicPr>
          <p:cNvPr id="11" name="Content Placeholder 3" descr="A group of white squares with black text&#10;&#10;Description automatically generated">
            <a:extLst>
              <a:ext uri="{FF2B5EF4-FFF2-40B4-BE49-F238E27FC236}">
                <a16:creationId xmlns:a16="http://schemas.microsoft.com/office/drawing/2014/main" id="{AB63A876-7FC7-E1CA-826C-6B75989D2771}"/>
              </a:ext>
            </a:extLst>
          </p:cNvPr>
          <p:cNvPicPr>
            <a:picLocks noChangeAspect="1"/>
          </p:cNvPicPr>
          <p:nvPr/>
        </p:nvPicPr>
        <p:blipFill rotWithShape="1">
          <a:blip r:embed="rId7"/>
          <a:srcRect l="66658" t="52405" r="2458" b="10499"/>
          <a:stretch/>
        </p:blipFill>
        <p:spPr>
          <a:xfrm>
            <a:off x="5332309" y="2740454"/>
            <a:ext cx="2724912" cy="1841040"/>
          </a:xfrm>
          <a:prstGeom prst="rect">
            <a:avLst/>
          </a:prstGeom>
        </p:spPr>
      </p:pic>
      <p:pic>
        <p:nvPicPr>
          <p:cNvPr id="12" name="Picture 11" descr="A group of notes with black text&#10;&#10;Description automatically generated">
            <a:extLst>
              <a:ext uri="{FF2B5EF4-FFF2-40B4-BE49-F238E27FC236}">
                <a16:creationId xmlns:a16="http://schemas.microsoft.com/office/drawing/2014/main" id="{924418D4-854A-2107-4798-1DF42FC86B52}"/>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65734" t="12074" r="2125" b="50000"/>
          <a:stretch/>
        </p:blipFill>
        <p:spPr>
          <a:xfrm>
            <a:off x="180432" y="136491"/>
            <a:ext cx="2924381" cy="1941034"/>
          </a:xfrm>
          <a:prstGeom prst="rect">
            <a:avLst/>
          </a:prstGeom>
        </p:spPr>
      </p:pic>
      <p:pic>
        <p:nvPicPr>
          <p:cNvPr id="13" name="Picture 12" descr="A group of notes with black text&#10;&#10;Description automatically generated">
            <a:extLst>
              <a:ext uri="{FF2B5EF4-FFF2-40B4-BE49-F238E27FC236}">
                <a16:creationId xmlns:a16="http://schemas.microsoft.com/office/drawing/2014/main" id="{924418D4-854A-2107-4798-1DF42FC86B52}"/>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4751" t="12074" r="65985" b="50000"/>
          <a:stretch/>
        </p:blipFill>
        <p:spPr>
          <a:xfrm>
            <a:off x="1532669" y="1922611"/>
            <a:ext cx="2388851" cy="1741503"/>
          </a:xfrm>
          <a:prstGeom prst="rect">
            <a:avLst/>
          </a:prstGeom>
        </p:spPr>
      </p:pic>
      <p:pic>
        <p:nvPicPr>
          <p:cNvPr id="4" name="Content Placeholder 3" descr="A group of white squares with black text&#10;&#10;Description automatically generated">
            <a:extLst>
              <a:ext uri="{FF2B5EF4-FFF2-40B4-BE49-F238E27FC236}">
                <a16:creationId xmlns:a16="http://schemas.microsoft.com/office/drawing/2014/main" id="{0A636D08-CEC0-6596-9ADE-C3391C6C314F}"/>
              </a:ext>
            </a:extLst>
          </p:cNvPr>
          <p:cNvPicPr>
            <a:picLocks noChangeAspect="1"/>
          </p:cNvPicPr>
          <p:nvPr/>
        </p:nvPicPr>
        <p:blipFill rotWithShape="1">
          <a:blip r:embed="rId7"/>
          <a:srcRect l="3716" t="52405" r="65320" b="10499"/>
          <a:stretch/>
        </p:blipFill>
        <p:spPr>
          <a:xfrm>
            <a:off x="4522531" y="4750941"/>
            <a:ext cx="2732000" cy="1841040"/>
          </a:xfrm>
          <a:prstGeom prst="rect">
            <a:avLst/>
          </a:prstGeom>
        </p:spPr>
      </p:pic>
    </p:spTree>
    <p:extLst>
      <p:ext uri="{BB962C8B-B14F-4D97-AF65-F5344CB8AC3E}">
        <p14:creationId xmlns:p14="http://schemas.microsoft.com/office/powerpoint/2010/main" val="3898596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114ED94A-C85D-4CD3-4205-438D21CE6B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9217" y="-1"/>
            <a:ext cx="5213267" cy="6883030"/>
            <a:chOff x="-19217" y="-1"/>
            <a:chExt cx="5213267" cy="6883030"/>
          </a:xfrm>
        </p:grpSpPr>
        <p:sp>
          <p:nvSpPr>
            <p:cNvPr id="15" name="Rectangle 14">
              <a:extLst>
                <a:ext uri="{FF2B5EF4-FFF2-40B4-BE49-F238E27FC236}">
                  <a16:creationId xmlns:a16="http://schemas.microsoft.com/office/drawing/2014/main" id="{E642BDB2-BF67-1D53-1C70-0B41D709E4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06" y="0"/>
              <a:ext cx="5204956" cy="6883029"/>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8E0D8CE-5DBF-B664-EB48-C29BF8AB48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19217" y="1731909"/>
              <a:ext cx="5204963" cy="5144400"/>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7" name="Rectangle 16">
              <a:extLst>
                <a:ext uri="{FF2B5EF4-FFF2-40B4-BE49-F238E27FC236}">
                  <a16:creationId xmlns:a16="http://schemas.microsoft.com/office/drawing/2014/main" id="{DFD140CE-7DE2-C88F-5EAE-F45EB69E6A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10" y="6723"/>
              <a:ext cx="3834567" cy="6876300"/>
            </a:xfrm>
            <a:prstGeom prst="rect">
              <a:avLst/>
            </a:prstGeom>
            <a:gradFill flip="none" rotWithShape="1">
              <a:gsLst>
                <a:gs pos="3000">
                  <a:schemeClr val="accent2">
                    <a:lumMod val="60000"/>
                    <a:lumOff val="40000"/>
                    <a:alpha val="78000"/>
                  </a:schemeClr>
                </a:gs>
                <a:gs pos="42000">
                  <a:schemeClr val="accent2">
                    <a:alpha val="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57E87E3-413F-10EF-63D8-6016E986C9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44601" y="833689"/>
              <a:ext cx="6872341" cy="5204961"/>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A7128028-7384-8C60-C756-5A6DE6349ED9}"/>
              </a:ext>
            </a:extLst>
          </p:cNvPr>
          <p:cNvSpPr>
            <a:spLocks noGrp="1"/>
          </p:cNvSpPr>
          <p:nvPr>
            <p:ph type="title"/>
          </p:nvPr>
        </p:nvSpPr>
        <p:spPr>
          <a:xfrm>
            <a:off x="726918" y="656315"/>
            <a:ext cx="3702580" cy="785323"/>
          </a:xfrm>
        </p:spPr>
        <p:txBody>
          <a:bodyPr vert="horz" lIns="91440" tIns="45720" rIns="91440" bIns="45720" rtlCol="0" anchor="b">
            <a:normAutofit/>
          </a:bodyPr>
          <a:lstStyle/>
          <a:p>
            <a:r>
              <a:rPr lang="en-US" sz="4800" b="1" kern="1200" dirty="0">
                <a:solidFill>
                  <a:srgbClr val="FFFFFF"/>
                </a:solidFill>
                <a:latin typeface="+mj-lt"/>
                <a:ea typeface="+mj-ea"/>
                <a:cs typeface="+mj-cs"/>
              </a:rPr>
              <a:t>Next steps</a:t>
            </a:r>
          </a:p>
        </p:txBody>
      </p:sp>
      <p:sp>
        <p:nvSpPr>
          <p:cNvPr id="9" name="TextBox 8">
            <a:extLst>
              <a:ext uri="{FF2B5EF4-FFF2-40B4-BE49-F238E27FC236}">
                <a16:creationId xmlns:a16="http://schemas.microsoft.com/office/drawing/2014/main" id="{87F4B9E0-5C5E-083F-8FD4-C2F898275192}"/>
              </a:ext>
            </a:extLst>
          </p:cNvPr>
          <p:cNvSpPr txBox="1"/>
          <p:nvPr/>
        </p:nvSpPr>
        <p:spPr>
          <a:xfrm>
            <a:off x="755484" y="2459116"/>
            <a:ext cx="4288154" cy="3524823"/>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000" b="1" dirty="0">
                <a:solidFill>
                  <a:srgbClr val="FFFFFF"/>
                </a:solidFill>
                <a:latin typeface="Avenir Next LT Pro" panose="020B0504020202020204" pitchFamily="34" charset="0"/>
              </a:rPr>
              <a:t>School and Education work</a:t>
            </a:r>
          </a:p>
          <a:p>
            <a:pPr indent="-228600">
              <a:lnSpc>
                <a:spcPct val="90000"/>
              </a:lnSpc>
              <a:spcAft>
                <a:spcPts val="600"/>
              </a:spcAft>
              <a:buFont typeface="Arial" panose="020B0604020202020204" pitchFamily="34" charset="0"/>
              <a:buChar char="•"/>
            </a:pPr>
            <a:r>
              <a:rPr lang="en-US" sz="2000" b="1" dirty="0">
                <a:solidFill>
                  <a:srgbClr val="FFFFFF"/>
                </a:solidFill>
                <a:latin typeface="Avenir Next LT Pro" panose="020B0504020202020204" pitchFamily="34" charset="0"/>
              </a:rPr>
              <a:t>Social Media</a:t>
            </a:r>
          </a:p>
          <a:p>
            <a:pPr indent="-228600">
              <a:lnSpc>
                <a:spcPct val="90000"/>
              </a:lnSpc>
              <a:spcAft>
                <a:spcPts val="600"/>
              </a:spcAft>
              <a:buFont typeface="Arial" panose="020B0604020202020204" pitchFamily="34" charset="0"/>
              <a:buChar char="•"/>
            </a:pPr>
            <a:r>
              <a:rPr lang="en-US" sz="2000" b="1" dirty="0">
                <a:solidFill>
                  <a:srgbClr val="FFFFFF"/>
                </a:solidFill>
                <a:latin typeface="Avenir Next LT Pro" panose="020B0504020202020204" pitchFamily="34" charset="0"/>
              </a:rPr>
              <a:t>Community Engagement</a:t>
            </a:r>
          </a:p>
          <a:p>
            <a:pPr indent="-228600">
              <a:lnSpc>
                <a:spcPct val="90000"/>
              </a:lnSpc>
              <a:spcAft>
                <a:spcPts val="600"/>
              </a:spcAft>
              <a:buFont typeface="Arial" panose="020B0604020202020204" pitchFamily="34" charset="0"/>
              <a:buChar char="•"/>
            </a:pPr>
            <a:r>
              <a:rPr lang="en-US" sz="2000" b="1" dirty="0">
                <a:solidFill>
                  <a:srgbClr val="FFFFFF"/>
                </a:solidFill>
                <a:latin typeface="Avenir Next LT Pro" panose="020B0504020202020204" pitchFamily="34" charset="0"/>
              </a:rPr>
              <a:t>Upskilling workforce</a:t>
            </a:r>
          </a:p>
          <a:p>
            <a:pPr indent="-228600">
              <a:lnSpc>
                <a:spcPct val="90000"/>
              </a:lnSpc>
              <a:spcAft>
                <a:spcPts val="600"/>
              </a:spcAft>
              <a:buFont typeface="Arial" panose="020B0604020202020204" pitchFamily="34" charset="0"/>
              <a:buChar char="•"/>
            </a:pPr>
            <a:r>
              <a:rPr lang="en-US" sz="2000" b="1" dirty="0">
                <a:solidFill>
                  <a:srgbClr val="FFFFFF"/>
                </a:solidFill>
                <a:latin typeface="Avenir Next LT Pro" panose="020B0504020202020204" pitchFamily="34" charset="0"/>
              </a:rPr>
              <a:t>Work with external partners</a:t>
            </a:r>
          </a:p>
          <a:p>
            <a:pPr indent="-228600">
              <a:lnSpc>
                <a:spcPct val="90000"/>
              </a:lnSpc>
              <a:spcAft>
                <a:spcPts val="600"/>
              </a:spcAft>
              <a:buFont typeface="Arial" panose="020B0604020202020204" pitchFamily="34" charset="0"/>
              <a:buChar char="•"/>
            </a:pPr>
            <a:r>
              <a:rPr lang="en-US" sz="2000" b="1" dirty="0">
                <a:solidFill>
                  <a:srgbClr val="FFFFFF"/>
                </a:solidFill>
                <a:latin typeface="Avenir Next LT Pro" panose="020B0504020202020204" pitchFamily="34" charset="0"/>
              </a:rPr>
              <a:t>Disruption activity</a:t>
            </a:r>
          </a:p>
          <a:p>
            <a:pPr indent="-228600">
              <a:lnSpc>
                <a:spcPct val="90000"/>
              </a:lnSpc>
              <a:spcAft>
                <a:spcPts val="600"/>
              </a:spcAft>
              <a:buFont typeface="Arial" panose="020B0604020202020204" pitchFamily="34" charset="0"/>
              <a:buChar char="•"/>
            </a:pPr>
            <a:r>
              <a:rPr lang="en-US" sz="2000" b="1" dirty="0">
                <a:solidFill>
                  <a:srgbClr val="FFFFFF"/>
                </a:solidFill>
                <a:latin typeface="Avenir Next LT Pro" panose="020B0504020202020204" pitchFamily="34" charset="0"/>
              </a:rPr>
              <a:t>Prevention</a:t>
            </a:r>
          </a:p>
          <a:p>
            <a:pPr indent="-228600">
              <a:lnSpc>
                <a:spcPct val="90000"/>
              </a:lnSpc>
              <a:spcAft>
                <a:spcPts val="600"/>
              </a:spcAft>
              <a:buFont typeface="Arial" panose="020B0604020202020204" pitchFamily="34" charset="0"/>
              <a:buChar char="•"/>
            </a:pPr>
            <a:r>
              <a:rPr lang="en-US" sz="2000" b="1" dirty="0">
                <a:solidFill>
                  <a:srgbClr val="FFFFFF"/>
                </a:solidFill>
                <a:latin typeface="Avenir Next LT Pro" panose="020B0504020202020204" pitchFamily="34" charset="0"/>
              </a:rPr>
              <a:t>Direct work</a:t>
            </a:r>
          </a:p>
          <a:p>
            <a:pPr indent="-228600">
              <a:lnSpc>
                <a:spcPct val="90000"/>
              </a:lnSpc>
              <a:spcAft>
                <a:spcPts val="600"/>
              </a:spcAft>
              <a:buFont typeface="Arial" panose="020B0604020202020204" pitchFamily="34" charset="0"/>
              <a:buChar char="•"/>
            </a:pPr>
            <a:r>
              <a:rPr lang="en-US" sz="2000" b="1" dirty="0">
                <a:solidFill>
                  <a:srgbClr val="FFFFFF"/>
                </a:solidFill>
                <a:latin typeface="Avenir Next LT Pro" panose="020B0504020202020204" pitchFamily="34" charset="0"/>
              </a:rPr>
              <a:t>Raising awareness</a:t>
            </a:r>
          </a:p>
          <a:p>
            <a:pPr indent="-228600">
              <a:lnSpc>
                <a:spcPct val="90000"/>
              </a:lnSpc>
              <a:spcAft>
                <a:spcPts val="600"/>
              </a:spcAft>
              <a:buFont typeface="Arial" panose="020B0604020202020204" pitchFamily="34" charset="0"/>
              <a:buChar char="•"/>
            </a:pPr>
            <a:endParaRPr lang="en-US" sz="2000" b="1" dirty="0">
              <a:solidFill>
                <a:srgbClr val="FFFFFF"/>
              </a:solidFill>
              <a:latin typeface="Avenir Next LT Pro" panose="020B0504020202020204" pitchFamily="34" charset="0"/>
            </a:endParaRPr>
          </a:p>
        </p:txBody>
      </p:sp>
      <p:pic>
        <p:nvPicPr>
          <p:cNvPr id="4" name="Picture 3" descr="A colorful circle with white text and silhouettes of people&#10;&#10;Description automatically generated">
            <a:extLst>
              <a:ext uri="{FF2B5EF4-FFF2-40B4-BE49-F238E27FC236}">
                <a16:creationId xmlns:a16="http://schemas.microsoft.com/office/drawing/2014/main" id="{B9446F01-5B31-2523-2738-432F5BC8E2F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6619" r="6706"/>
          <a:stretch/>
        </p:blipFill>
        <p:spPr bwMode="auto">
          <a:xfrm>
            <a:off x="6069384" y="787114"/>
            <a:ext cx="5278842" cy="5283771"/>
          </a:xfrm>
          <a:prstGeom prst="rect">
            <a:avLst/>
          </a:prstGeom>
        </p:spPr>
      </p:pic>
    </p:spTree>
    <p:extLst>
      <p:ext uri="{BB962C8B-B14F-4D97-AF65-F5344CB8AC3E}">
        <p14:creationId xmlns:p14="http://schemas.microsoft.com/office/powerpoint/2010/main" val="9746941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statue of a person holding keys&#10;&#10;Description automatically generated">
            <a:extLst>
              <a:ext uri="{FF2B5EF4-FFF2-40B4-BE49-F238E27FC236}">
                <a16:creationId xmlns:a16="http://schemas.microsoft.com/office/drawing/2014/main" id="{9CA8100B-05F5-EA88-CE87-623D14E6C3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85949" y="0"/>
            <a:ext cx="4704527" cy="6894923"/>
          </a:xfrm>
          <a:prstGeom prst="rect">
            <a:avLst/>
          </a:prstGeom>
        </p:spPr>
      </p:pic>
      <p:pic>
        <p:nvPicPr>
          <p:cNvPr id="5" name="Picture 4" descr="A picture containing graphical user interface&#10;&#10;Description automatically generated">
            <a:extLst>
              <a:ext uri="{FF2B5EF4-FFF2-40B4-BE49-F238E27FC236}">
                <a16:creationId xmlns:a16="http://schemas.microsoft.com/office/drawing/2014/main" id="{FC8839D8-863E-462D-8D06-EAFD3D59C0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
            <a:ext cx="12190476" cy="6857143"/>
          </a:xfrm>
          <a:prstGeom prst="rect">
            <a:avLst/>
          </a:prstGeom>
        </p:spPr>
      </p:pic>
      <p:sp>
        <p:nvSpPr>
          <p:cNvPr id="2" name="Title 1">
            <a:extLst>
              <a:ext uri="{FF2B5EF4-FFF2-40B4-BE49-F238E27FC236}">
                <a16:creationId xmlns:a16="http://schemas.microsoft.com/office/drawing/2014/main" id="{D0E65C3C-10DB-4CE3-B8ED-E3E7D7150A6F}"/>
              </a:ext>
            </a:extLst>
          </p:cNvPr>
          <p:cNvSpPr>
            <a:spLocks noGrp="1"/>
          </p:cNvSpPr>
          <p:nvPr>
            <p:ph type="ctrTitle"/>
          </p:nvPr>
        </p:nvSpPr>
        <p:spPr>
          <a:xfrm>
            <a:off x="1524000" y="1683537"/>
            <a:ext cx="9144000" cy="2387600"/>
          </a:xfrm>
        </p:spPr>
        <p:txBody>
          <a:bodyPr>
            <a:normAutofit/>
          </a:bodyPr>
          <a:lstStyle/>
          <a:p>
            <a:br>
              <a:rPr lang="en-GB" sz="1400" b="0" i="0" u="none" strike="noStrike" baseline="0" dirty="0">
                <a:solidFill>
                  <a:srgbClr val="000000"/>
                </a:solidFill>
                <a:latin typeface="Chaparral Pro"/>
              </a:rPr>
            </a:br>
            <a:br>
              <a:rPr lang="en-GB" sz="1400" b="0" i="0" u="none" strike="noStrike" baseline="0" dirty="0">
                <a:latin typeface="Chaparral Pro"/>
              </a:rPr>
            </a:br>
            <a:r>
              <a:rPr lang="en-GB" sz="1400" b="0" i="0" u="none" strike="noStrike" baseline="0" dirty="0">
                <a:latin typeface="Chaparral Pro"/>
              </a:rPr>
              <a:t> </a:t>
            </a:r>
            <a:br>
              <a:rPr lang="en-GB" sz="1400" b="0" i="0" u="none" strike="noStrike" baseline="0" dirty="0">
                <a:latin typeface="Chaparral Pro"/>
              </a:rPr>
            </a:br>
            <a:br>
              <a:rPr lang="en-GB" sz="1400" b="0" i="0" u="none" strike="noStrike" baseline="0" dirty="0">
                <a:latin typeface="Chaparral Pro"/>
              </a:rPr>
            </a:br>
            <a:br>
              <a:rPr lang="en-GB" sz="1400" b="0" i="0" u="none" strike="noStrike" baseline="0" dirty="0">
                <a:latin typeface="Chaparral Pro"/>
              </a:rPr>
            </a:br>
            <a:br>
              <a:rPr lang="en-GB" sz="2200" b="0" i="0" u="none" strike="noStrike" baseline="0" dirty="0">
                <a:solidFill>
                  <a:srgbClr val="4B338A"/>
                </a:solidFill>
                <a:latin typeface="Chaparral Pro"/>
              </a:rPr>
            </a:br>
            <a:endParaRPr lang="en-GB" dirty="0">
              <a:solidFill>
                <a:srgbClr val="4B338A"/>
              </a:solidFill>
            </a:endParaRPr>
          </a:p>
        </p:txBody>
      </p:sp>
      <p:sp>
        <p:nvSpPr>
          <p:cNvPr id="3" name="Subtitle 2">
            <a:extLst>
              <a:ext uri="{FF2B5EF4-FFF2-40B4-BE49-F238E27FC236}">
                <a16:creationId xmlns:a16="http://schemas.microsoft.com/office/drawing/2014/main" id="{3D42A6EE-82BD-4D70-A234-FA10911B5F2D}"/>
              </a:ext>
            </a:extLst>
          </p:cNvPr>
          <p:cNvSpPr>
            <a:spLocks noGrp="1"/>
          </p:cNvSpPr>
          <p:nvPr>
            <p:ph type="subTitle" idx="1"/>
          </p:nvPr>
        </p:nvSpPr>
        <p:spPr>
          <a:xfrm>
            <a:off x="1495108" y="1791104"/>
            <a:ext cx="5381624" cy="3274931"/>
          </a:xfrm>
        </p:spPr>
        <p:txBody>
          <a:bodyPr>
            <a:normAutofit/>
          </a:bodyPr>
          <a:lstStyle/>
          <a:p>
            <a:endParaRPr lang="en-GB" dirty="0">
              <a:solidFill>
                <a:srgbClr val="0068C3"/>
              </a:solidFill>
              <a:latin typeface="Avenir LT Std 35 Light" panose="020B0402020203020204" pitchFamily="34" charset="0"/>
            </a:endParaRPr>
          </a:p>
          <a:p>
            <a:r>
              <a:rPr lang="en-GB" sz="4800" b="1" dirty="0">
                <a:solidFill>
                  <a:srgbClr val="7030A0"/>
                </a:solidFill>
              </a:rPr>
              <a:t>ROTH</a:t>
            </a:r>
          </a:p>
          <a:p>
            <a:r>
              <a:rPr lang="en-GB" sz="4800" b="1" dirty="0">
                <a:solidFill>
                  <a:srgbClr val="7030A0"/>
                </a:solidFill>
              </a:rPr>
              <a:t>Risk Outside the Home </a:t>
            </a:r>
          </a:p>
          <a:p>
            <a:endParaRPr lang="en-GB" sz="1800" dirty="0">
              <a:solidFill>
                <a:srgbClr val="0068C3"/>
              </a:solidFill>
              <a:latin typeface="Avenir LT Std 35 Light" panose="020B0402020203020204" pitchFamily="34" charset="0"/>
            </a:endParaRPr>
          </a:p>
        </p:txBody>
      </p:sp>
    </p:spTree>
    <p:extLst>
      <p:ext uri="{BB962C8B-B14F-4D97-AF65-F5344CB8AC3E}">
        <p14:creationId xmlns:p14="http://schemas.microsoft.com/office/powerpoint/2010/main" val="20981105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graphical user interface&#10;&#10;Description automatically generated">
            <a:extLst>
              <a:ext uri="{FF2B5EF4-FFF2-40B4-BE49-F238E27FC236}">
                <a16:creationId xmlns:a16="http://schemas.microsoft.com/office/drawing/2014/main" id="{4BA48E9A-61B2-4253-85F6-D0C755F13A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57"/>
            <a:ext cx="12190476" cy="6857143"/>
          </a:xfrm>
          <a:prstGeom prst="rect">
            <a:avLst/>
          </a:prstGeom>
        </p:spPr>
      </p:pic>
      <p:sp>
        <p:nvSpPr>
          <p:cNvPr id="2" name="Title 1">
            <a:extLst>
              <a:ext uri="{FF2B5EF4-FFF2-40B4-BE49-F238E27FC236}">
                <a16:creationId xmlns:a16="http://schemas.microsoft.com/office/drawing/2014/main" id="{CBC026FE-36C1-4642-AE85-D08A93159BD7}"/>
              </a:ext>
            </a:extLst>
          </p:cNvPr>
          <p:cNvSpPr>
            <a:spLocks noGrp="1"/>
          </p:cNvSpPr>
          <p:nvPr>
            <p:ph type="title"/>
          </p:nvPr>
        </p:nvSpPr>
        <p:spPr>
          <a:xfrm>
            <a:off x="1033255" y="1118746"/>
            <a:ext cx="10515600" cy="1325563"/>
          </a:xfrm>
        </p:spPr>
        <p:txBody>
          <a:bodyPr>
            <a:normAutofit/>
          </a:bodyPr>
          <a:lstStyle/>
          <a:p>
            <a:pPr algn="ctr"/>
            <a:r>
              <a:rPr lang="en-GB" sz="3600" b="1" dirty="0">
                <a:solidFill>
                  <a:srgbClr val="7030A0"/>
                </a:solidFill>
                <a:latin typeface="+mn-lt"/>
              </a:rPr>
              <a:t>Risk Outside the Home (ROTH) </a:t>
            </a:r>
          </a:p>
        </p:txBody>
      </p:sp>
      <p:sp>
        <p:nvSpPr>
          <p:cNvPr id="3" name="Content Placeholder 2">
            <a:extLst>
              <a:ext uri="{FF2B5EF4-FFF2-40B4-BE49-F238E27FC236}">
                <a16:creationId xmlns:a16="http://schemas.microsoft.com/office/drawing/2014/main" id="{2DF130A3-8326-40E7-97BC-F4CDD98957F4}"/>
              </a:ext>
            </a:extLst>
          </p:cNvPr>
          <p:cNvSpPr>
            <a:spLocks noGrp="1"/>
          </p:cNvSpPr>
          <p:nvPr>
            <p:ph idx="1"/>
          </p:nvPr>
        </p:nvSpPr>
        <p:spPr>
          <a:xfrm>
            <a:off x="747505" y="2291909"/>
            <a:ext cx="10515600" cy="4413691"/>
          </a:xfrm>
        </p:spPr>
        <p:txBody>
          <a:bodyPr/>
          <a:lstStyle/>
          <a:p>
            <a:pPr>
              <a:lnSpc>
                <a:spcPct val="100000"/>
              </a:lnSpc>
            </a:pPr>
            <a:r>
              <a:rPr lang="en-GB" sz="2400" dirty="0"/>
              <a:t>ROTH takes a ‘Contextual Safeguarding Approach’ to understand and respond to children and young people who are exposed to or at risk of significant harm due to risk outside the home also referred to as extra-familial harm. </a:t>
            </a:r>
          </a:p>
          <a:p>
            <a:pPr>
              <a:lnSpc>
                <a:spcPct val="100000"/>
              </a:lnSpc>
            </a:pPr>
            <a:endParaRPr lang="en-GB" sz="2400" dirty="0"/>
          </a:p>
          <a:p>
            <a:pPr>
              <a:lnSpc>
                <a:spcPct val="100000"/>
              </a:lnSpc>
            </a:pPr>
            <a:r>
              <a:rPr lang="en-GB" sz="2400" dirty="0"/>
              <a:t>The ROTH pathway allows us to identify, assess and intervene with the contexts where this harm is happening. For example, this may be in a local park, on a high-street, in a school, an online platform, and in young person’s connections with similar-age peers as well as adults unconnected to their families. </a:t>
            </a:r>
          </a:p>
          <a:p>
            <a:pPr marL="0" marR="0" indent="0" algn="l">
              <a:lnSpc>
                <a:spcPct val="119000"/>
              </a:lnSpc>
              <a:spcBef>
                <a:spcPts val="0"/>
              </a:spcBef>
              <a:spcAft>
                <a:spcPts val="600"/>
              </a:spcAft>
              <a:buNone/>
            </a:pPr>
            <a:endParaRPr lang="en-GB" sz="1800" kern="1400" dirty="0">
              <a:ln>
                <a:noFill/>
              </a:ln>
              <a:solidFill>
                <a:srgbClr val="000000"/>
              </a:solidFill>
              <a:effectLst/>
              <a:latin typeface="Calibri" panose="020F0502020204030204" pitchFamily="34" charset="0"/>
            </a:endParaRPr>
          </a:p>
          <a:p>
            <a:pPr marL="0" indent="0" algn="ctr">
              <a:buNone/>
            </a:pPr>
            <a:endParaRPr lang="en-GB" dirty="0">
              <a:latin typeface="Avenir LT Std 35 Light" panose="020B0402020203020204" pitchFamily="34" charset="0"/>
            </a:endParaRPr>
          </a:p>
        </p:txBody>
      </p:sp>
    </p:spTree>
    <p:extLst>
      <p:ext uri="{BB962C8B-B14F-4D97-AF65-F5344CB8AC3E}">
        <p14:creationId xmlns:p14="http://schemas.microsoft.com/office/powerpoint/2010/main" val="8238954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graphical user interface&#10;&#10;Description automatically generated">
            <a:extLst>
              <a:ext uri="{FF2B5EF4-FFF2-40B4-BE49-F238E27FC236}">
                <a16:creationId xmlns:a16="http://schemas.microsoft.com/office/drawing/2014/main" id="{4BA48E9A-61B2-4253-85F6-D0C755F13A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 y="857"/>
            <a:ext cx="12190476" cy="6857143"/>
          </a:xfrm>
          <a:prstGeom prst="rect">
            <a:avLst/>
          </a:prstGeom>
        </p:spPr>
      </p:pic>
      <p:sp>
        <p:nvSpPr>
          <p:cNvPr id="3" name="Content Placeholder 2">
            <a:extLst>
              <a:ext uri="{FF2B5EF4-FFF2-40B4-BE49-F238E27FC236}">
                <a16:creationId xmlns:a16="http://schemas.microsoft.com/office/drawing/2014/main" id="{2DF130A3-8326-40E7-97BC-F4CDD98957F4}"/>
              </a:ext>
            </a:extLst>
          </p:cNvPr>
          <p:cNvSpPr>
            <a:spLocks noGrp="1"/>
          </p:cNvSpPr>
          <p:nvPr>
            <p:ph idx="1"/>
          </p:nvPr>
        </p:nvSpPr>
        <p:spPr>
          <a:xfrm>
            <a:off x="718930" y="3179428"/>
            <a:ext cx="10515600" cy="2827089"/>
          </a:xfrm>
        </p:spPr>
        <p:txBody>
          <a:bodyPr/>
          <a:lstStyle/>
          <a:p>
            <a:pPr marL="0" marR="0" indent="0" algn="l">
              <a:lnSpc>
                <a:spcPct val="119000"/>
              </a:lnSpc>
              <a:spcBef>
                <a:spcPts val="0"/>
              </a:spcBef>
              <a:spcAft>
                <a:spcPts val="600"/>
              </a:spcAft>
              <a:buNone/>
            </a:pPr>
            <a:endParaRPr lang="en-GB" sz="1800" kern="1400" dirty="0">
              <a:ln>
                <a:noFill/>
              </a:ln>
              <a:solidFill>
                <a:srgbClr val="000000"/>
              </a:solidFill>
              <a:effectLst/>
              <a:latin typeface="Calibri" panose="020F0502020204030204" pitchFamily="34" charset="0"/>
            </a:endParaRPr>
          </a:p>
          <a:p>
            <a:pPr marL="0" marR="0" indent="0" algn="l">
              <a:lnSpc>
                <a:spcPct val="119000"/>
              </a:lnSpc>
              <a:spcBef>
                <a:spcPts val="0"/>
              </a:spcBef>
              <a:spcAft>
                <a:spcPts val="600"/>
              </a:spcAft>
              <a:buNone/>
            </a:pPr>
            <a:endParaRPr lang="en-GB" sz="1800" kern="1400" dirty="0">
              <a:ln>
                <a:noFill/>
              </a:ln>
              <a:solidFill>
                <a:srgbClr val="000000"/>
              </a:solidFill>
              <a:effectLst/>
              <a:latin typeface="Calibri" panose="020F0502020204030204" pitchFamily="34" charset="0"/>
            </a:endParaRPr>
          </a:p>
          <a:p>
            <a:pPr marL="0" indent="0" algn="ctr">
              <a:buNone/>
            </a:pPr>
            <a:endParaRPr lang="en-GB" dirty="0">
              <a:latin typeface="Avenir LT Std 35 Light" panose="020B0402020203020204" pitchFamily="34" charset="0"/>
            </a:endParaRPr>
          </a:p>
        </p:txBody>
      </p:sp>
      <p:sp>
        <p:nvSpPr>
          <p:cNvPr id="6" name="TextBox 5">
            <a:extLst>
              <a:ext uri="{FF2B5EF4-FFF2-40B4-BE49-F238E27FC236}">
                <a16:creationId xmlns:a16="http://schemas.microsoft.com/office/drawing/2014/main" id="{43394E30-86C1-ABAD-CA79-DDD7FAB65F3C}"/>
              </a:ext>
            </a:extLst>
          </p:cNvPr>
          <p:cNvSpPr txBox="1"/>
          <p:nvPr/>
        </p:nvSpPr>
        <p:spPr>
          <a:xfrm>
            <a:off x="1197665" y="5031257"/>
            <a:ext cx="10515600" cy="830997"/>
          </a:xfrm>
          <a:prstGeom prst="rect">
            <a:avLst/>
          </a:prstGeom>
          <a:noFill/>
        </p:spPr>
        <p:txBody>
          <a:bodyPr wrap="square" rtlCol="0">
            <a:spAutoFit/>
          </a:bodyPr>
          <a:lstStyle/>
          <a:p>
            <a:r>
              <a:rPr lang="en-GB" sz="2400" dirty="0">
                <a:hlinkClick r:id="rId4"/>
              </a:rPr>
              <a:t>Risk Outside of the Home Child Protection Pathways: Learning from Phase 2 Pilots (contextualsafeguarding.org.uk)</a:t>
            </a:r>
            <a:endParaRPr lang="en-GB" sz="2400" dirty="0"/>
          </a:p>
        </p:txBody>
      </p:sp>
      <p:sp>
        <p:nvSpPr>
          <p:cNvPr id="12" name="Pentagon 11">
            <a:extLst>
              <a:ext uri="{FF2B5EF4-FFF2-40B4-BE49-F238E27FC236}">
                <a16:creationId xmlns:a16="http://schemas.microsoft.com/office/drawing/2014/main" id="{5A12FEF7-A368-C2C2-B505-E7F68F5D39B5}"/>
              </a:ext>
            </a:extLst>
          </p:cNvPr>
          <p:cNvSpPr/>
          <p:nvPr/>
        </p:nvSpPr>
        <p:spPr>
          <a:xfrm>
            <a:off x="920429" y="1598717"/>
            <a:ext cx="2961120" cy="2682826"/>
          </a:xfrm>
          <a:prstGeom prst="pentagon">
            <a:avLst/>
          </a:prstGeom>
          <a:solidFill>
            <a:srgbClr val="C9A4E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t>Phase 1: Wiltshire </a:t>
            </a:r>
          </a:p>
        </p:txBody>
      </p:sp>
      <p:sp>
        <p:nvSpPr>
          <p:cNvPr id="13" name="Pentagon 12">
            <a:extLst>
              <a:ext uri="{FF2B5EF4-FFF2-40B4-BE49-F238E27FC236}">
                <a16:creationId xmlns:a16="http://schemas.microsoft.com/office/drawing/2014/main" id="{94FB8D6B-56A3-2D7D-5625-3559745933EB}"/>
              </a:ext>
            </a:extLst>
          </p:cNvPr>
          <p:cNvSpPr/>
          <p:nvPr/>
        </p:nvSpPr>
        <p:spPr>
          <a:xfrm>
            <a:off x="8123565" y="1598717"/>
            <a:ext cx="3148006" cy="2682826"/>
          </a:xfrm>
          <a:prstGeom prst="pentagon">
            <a:avLst/>
          </a:prstGeom>
          <a:solidFill>
            <a:srgbClr val="8238B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t>Phase 3: </a:t>
            </a:r>
          </a:p>
          <a:p>
            <a:pPr algn="ctr"/>
            <a:r>
              <a:rPr lang="en-GB" sz="2400" dirty="0"/>
              <a:t>Redcar Southampton Leeds </a:t>
            </a:r>
          </a:p>
          <a:p>
            <a:pPr algn="ctr"/>
            <a:r>
              <a:rPr lang="en-GB" sz="2400" dirty="0"/>
              <a:t>Wiltshire </a:t>
            </a:r>
          </a:p>
        </p:txBody>
      </p:sp>
      <p:sp>
        <p:nvSpPr>
          <p:cNvPr id="14" name="Pentagon 13">
            <a:extLst>
              <a:ext uri="{FF2B5EF4-FFF2-40B4-BE49-F238E27FC236}">
                <a16:creationId xmlns:a16="http://schemas.microsoft.com/office/drawing/2014/main" id="{D9B658A3-2ABE-8318-B973-F0018F14091D}"/>
              </a:ext>
            </a:extLst>
          </p:cNvPr>
          <p:cNvSpPr/>
          <p:nvPr/>
        </p:nvSpPr>
        <p:spPr>
          <a:xfrm>
            <a:off x="4454080" y="1598717"/>
            <a:ext cx="3190750" cy="2682826"/>
          </a:xfrm>
          <a:prstGeom prst="pentagon">
            <a:avLst/>
          </a:prstGeom>
          <a:solidFill>
            <a:srgbClr val="9E5EC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bg1"/>
                </a:solidFill>
              </a:rPr>
              <a:t>Phase 2: </a:t>
            </a:r>
          </a:p>
          <a:p>
            <a:pPr algn="ctr"/>
            <a:r>
              <a:rPr lang="en-GB" sz="2400" b="1" dirty="0">
                <a:solidFill>
                  <a:schemeClr val="bg1"/>
                </a:solidFill>
              </a:rPr>
              <a:t>Redcar  Southampton</a:t>
            </a:r>
          </a:p>
          <a:p>
            <a:pPr algn="ctr"/>
            <a:r>
              <a:rPr lang="en-GB" sz="2400" b="1" dirty="0">
                <a:solidFill>
                  <a:schemeClr val="bg1"/>
                </a:solidFill>
              </a:rPr>
              <a:t> Leeds </a:t>
            </a:r>
          </a:p>
          <a:p>
            <a:pPr algn="ctr"/>
            <a:r>
              <a:rPr lang="en-GB" sz="2400" b="1" dirty="0">
                <a:solidFill>
                  <a:schemeClr val="bg1"/>
                </a:solidFill>
              </a:rPr>
              <a:t>Wiltshire </a:t>
            </a:r>
          </a:p>
        </p:txBody>
      </p:sp>
    </p:spTree>
    <p:extLst>
      <p:ext uri="{BB962C8B-B14F-4D97-AF65-F5344CB8AC3E}">
        <p14:creationId xmlns:p14="http://schemas.microsoft.com/office/powerpoint/2010/main" val="30507715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graphical user interface&#10;&#10;Description automatically generated">
            <a:extLst>
              <a:ext uri="{FF2B5EF4-FFF2-40B4-BE49-F238E27FC236}">
                <a16:creationId xmlns:a16="http://schemas.microsoft.com/office/drawing/2014/main" id="{4BA48E9A-61B2-4253-85F6-D0C755F13A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0476" cy="6857143"/>
          </a:xfrm>
          <a:prstGeom prst="rect">
            <a:avLst/>
          </a:prstGeom>
        </p:spPr>
      </p:pic>
      <p:sp>
        <p:nvSpPr>
          <p:cNvPr id="3" name="Content Placeholder 2">
            <a:extLst>
              <a:ext uri="{FF2B5EF4-FFF2-40B4-BE49-F238E27FC236}">
                <a16:creationId xmlns:a16="http://schemas.microsoft.com/office/drawing/2014/main" id="{2DF130A3-8326-40E7-97BC-F4CDD98957F4}"/>
              </a:ext>
            </a:extLst>
          </p:cNvPr>
          <p:cNvSpPr>
            <a:spLocks noGrp="1"/>
          </p:cNvSpPr>
          <p:nvPr>
            <p:ph idx="1"/>
          </p:nvPr>
        </p:nvSpPr>
        <p:spPr>
          <a:xfrm>
            <a:off x="391759" y="2969703"/>
            <a:ext cx="10515600" cy="2967181"/>
          </a:xfrm>
        </p:spPr>
        <p:txBody>
          <a:bodyPr>
            <a:normAutofit/>
          </a:bodyPr>
          <a:lstStyle/>
          <a:p>
            <a:pPr marL="0" marR="0" indent="0" algn="l">
              <a:lnSpc>
                <a:spcPct val="119000"/>
              </a:lnSpc>
              <a:spcBef>
                <a:spcPts val="0"/>
              </a:spcBef>
              <a:spcAft>
                <a:spcPts val="600"/>
              </a:spcAft>
              <a:buNone/>
            </a:pPr>
            <a:endParaRPr lang="en-GB" sz="1800" kern="1400" dirty="0">
              <a:ln>
                <a:noFill/>
              </a:ln>
              <a:solidFill>
                <a:srgbClr val="000000"/>
              </a:solidFill>
              <a:effectLst/>
              <a:latin typeface="Calibri" panose="020F0502020204030204" pitchFamily="34" charset="0"/>
            </a:endParaRPr>
          </a:p>
          <a:p>
            <a:pPr marL="0" marR="0" indent="0" algn="l">
              <a:lnSpc>
                <a:spcPct val="119000"/>
              </a:lnSpc>
              <a:spcBef>
                <a:spcPts val="0"/>
              </a:spcBef>
              <a:spcAft>
                <a:spcPts val="600"/>
              </a:spcAft>
              <a:buNone/>
            </a:pPr>
            <a:endParaRPr lang="en-GB" sz="1800" kern="1400" dirty="0">
              <a:ln>
                <a:noFill/>
              </a:ln>
              <a:solidFill>
                <a:srgbClr val="000000"/>
              </a:solidFill>
              <a:effectLst/>
              <a:latin typeface="Calibri" panose="020F0502020204030204" pitchFamily="34" charset="0"/>
            </a:endParaRPr>
          </a:p>
        </p:txBody>
      </p:sp>
      <p:sp>
        <p:nvSpPr>
          <p:cNvPr id="9" name="TextBox 8">
            <a:extLst>
              <a:ext uri="{FF2B5EF4-FFF2-40B4-BE49-F238E27FC236}">
                <a16:creationId xmlns:a16="http://schemas.microsoft.com/office/drawing/2014/main" id="{FF6BA1CE-5B2D-30C2-494A-F222E1633FD0}"/>
              </a:ext>
            </a:extLst>
          </p:cNvPr>
          <p:cNvSpPr txBox="1"/>
          <p:nvPr/>
        </p:nvSpPr>
        <p:spPr>
          <a:xfrm>
            <a:off x="226032" y="2039479"/>
            <a:ext cx="11882251" cy="4233659"/>
          </a:xfrm>
          <a:prstGeom prst="rect">
            <a:avLst/>
          </a:prstGeom>
          <a:noFill/>
        </p:spPr>
        <p:txBody>
          <a:bodyPr wrap="square" rtlCol="0">
            <a:spAutoFit/>
          </a:bodyPr>
          <a:lstStyle/>
          <a:p>
            <a:pPr>
              <a:lnSpc>
                <a:spcPct val="107000"/>
              </a:lnSpc>
              <a:spcAft>
                <a:spcPts val="800"/>
              </a:spcAft>
            </a:pPr>
            <a:r>
              <a:rPr lang="en-GB" sz="2400" kern="100" dirty="0">
                <a:effectLst/>
                <a:ea typeface="Calibri" panose="020F0502020204030204" pitchFamily="34" charset="0"/>
                <a:cs typeface="Times New Roman" panose="02020603050405020304" pitchFamily="18" charset="0"/>
              </a:rPr>
              <a:t>Over the past 5 years, we have seen a significant increase in the number of children and young people who we recognise are at risk of, or who are being exploited with links to OCG’s. </a:t>
            </a:r>
          </a:p>
          <a:p>
            <a:pPr>
              <a:lnSpc>
                <a:spcPct val="107000"/>
              </a:lnSpc>
              <a:spcAft>
                <a:spcPts val="800"/>
              </a:spcAft>
            </a:pPr>
            <a:r>
              <a:rPr lang="en-GB" sz="2400" kern="100" dirty="0">
                <a:effectLst/>
                <a:ea typeface="Calibri" panose="020F0502020204030204" pitchFamily="34" charset="0"/>
                <a:cs typeface="Times New Roman" panose="02020603050405020304" pitchFamily="18" charset="0"/>
              </a:rPr>
              <a:t>We are excited to share that we have been invited to join Phase 3 of the ROTH Pilot which commenced in March 2024. This builds upon our work within Phase 2 of the pilot which many of you have been involved in.   </a:t>
            </a:r>
          </a:p>
          <a:p>
            <a:pPr>
              <a:lnSpc>
                <a:spcPct val="107000"/>
              </a:lnSpc>
              <a:spcAft>
                <a:spcPts val="800"/>
              </a:spcAft>
            </a:pPr>
            <a:r>
              <a:rPr lang="en-GB" sz="2400" kern="100" dirty="0">
                <a:effectLst/>
                <a:ea typeface="Calibri" panose="020F0502020204030204" pitchFamily="34" charset="0"/>
                <a:cs typeface="Times New Roman" panose="02020603050405020304" pitchFamily="18" charset="0"/>
              </a:rPr>
              <a:t>Within Phase 3 we will continue to develop our knowledge and understanding of Contextual Safeguarding in the wider sense but more importantly within our local demographic. We will continue to hold ROTH CP conference and further develop this pathway. We will also look at how the pilot pathway can support other children and families including Children in Our Care. </a:t>
            </a:r>
          </a:p>
          <a:p>
            <a:endParaRPr lang="en-GB" dirty="0"/>
          </a:p>
        </p:txBody>
      </p:sp>
      <p:sp>
        <p:nvSpPr>
          <p:cNvPr id="10" name="TextBox 9">
            <a:extLst>
              <a:ext uri="{FF2B5EF4-FFF2-40B4-BE49-F238E27FC236}">
                <a16:creationId xmlns:a16="http://schemas.microsoft.com/office/drawing/2014/main" id="{738F2B95-288A-3719-FF83-65F411CFE285}"/>
              </a:ext>
            </a:extLst>
          </p:cNvPr>
          <p:cNvSpPr txBox="1"/>
          <p:nvPr/>
        </p:nvSpPr>
        <p:spPr>
          <a:xfrm>
            <a:off x="2824631" y="1163086"/>
            <a:ext cx="6541214" cy="646331"/>
          </a:xfrm>
          <a:prstGeom prst="rect">
            <a:avLst/>
          </a:prstGeom>
          <a:noFill/>
        </p:spPr>
        <p:txBody>
          <a:bodyPr wrap="square" rtlCol="0">
            <a:spAutoFit/>
          </a:bodyPr>
          <a:lstStyle/>
          <a:p>
            <a:pPr algn="ctr"/>
            <a:r>
              <a:rPr lang="en-GB" sz="3600" b="1" dirty="0">
                <a:solidFill>
                  <a:srgbClr val="7030A0"/>
                </a:solidFill>
              </a:rPr>
              <a:t>Redcar Journey </a:t>
            </a:r>
          </a:p>
        </p:txBody>
      </p:sp>
    </p:spTree>
    <p:extLst>
      <p:ext uri="{BB962C8B-B14F-4D97-AF65-F5344CB8AC3E}">
        <p14:creationId xmlns:p14="http://schemas.microsoft.com/office/powerpoint/2010/main" val="32095164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graphical user interface&#10;&#10;Description automatically generated">
            <a:extLst>
              <a:ext uri="{FF2B5EF4-FFF2-40B4-BE49-F238E27FC236}">
                <a16:creationId xmlns:a16="http://schemas.microsoft.com/office/drawing/2014/main" id="{4BA48E9A-61B2-4253-85F6-D0C755F13A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180"/>
            <a:ext cx="12190476" cy="6857143"/>
          </a:xfrm>
          <a:prstGeom prst="rect">
            <a:avLst/>
          </a:prstGeom>
        </p:spPr>
      </p:pic>
      <p:pic>
        <p:nvPicPr>
          <p:cNvPr id="9" name="Picture 8">
            <a:extLst>
              <a:ext uri="{FF2B5EF4-FFF2-40B4-BE49-F238E27FC236}">
                <a16:creationId xmlns:a16="http://schemas.microsoft.com/office/drawing/2014/main" id="{7D419E96-74C5-3D1E-0E5B-38F1D7DFBF23}"/>
              </a:ext>
            </a:extLst>
          </p:cNvPr>
          <p:cNvPicPr>
            <a:picLocks noChangeAspect="1"/>
          </p:cNvPicPr>
          <p:nvPr/>
        </p:nvPicPr>
        <p:blipFill>
          <a:blip r:embed="rId4"/>
          <a:stretch>
            <a:fillRect/>
          </a:stretch>
        </p:blipFill>
        <p:spPr>
          <a:xfrm>
            <a:off x="4908910" y="965771"/>
            <a:ext cx="7081032" cy="5298339"/>
          </a:xfrm>
          <a:prstGeom prst="rect">
            <a:avLst/>
          </a:prstGeom>
        </p:spPr>
      </p:pic>
      <p:sp>
        <p:nvSpPr>
          <p:cNvPr id="10" name="TextBox 9">
            <a:extLst>
              <a:ext uri="{FF2B5EF4-FFF2-40B4-BE49-F238E27FC236}">
                <a16:creationId xmlns:a16="http://schemas.microsoft.com/office/drawing/2014/main" id="{158E549F-0333-B4FC-B550-E6FA88C33AD8}"/>
              </a:ext>
            </a:extLst>
          </p:cNvPr>
          <p:cNvSpPr txBox="1"/>
          <p:nvPr/>
        </p:nvSpPr>
        <p:spPr>
          <a:xfrm>
            <a:off x="1191802" y="2883441"/>
            <a:ext cx="3369924" cy="1569660"/>
          </a:xfrm>
          <a:prstGeom prst="rect">
            <a:avLst/>
          </a:prstGeom>
          <a:noFill/>
        </p:spPr>
        <p:txBody>
          <a:bodyPr wrap="square" rtlCol="0">
            <a:spAutoFit/>
          </a:bodyPr>
          <a:lstStyle/>
          <a:p>
            <a:r>
              <a:rPr lang="en-GB" sz="4800" dirty="0">
                <a:solidFill>
                  <a:srgbClr val="7030A0"/>
                </a:solidFill>
              </a:rPr>
              <a:t>Context Weighting </a:t>
            </a:r>
          </a:p>
        </p:txBody>
      </p:sp>
    </p:spTree>
    <p:extLst>
      <p:ext uri="{BB962C8B-B14F-4D97-AF65-F5344CB8AC3E}">
        <p14:creationId xmlns:p14="http://schemas.microsoft.com/office/powerpoint/2010/main" val="22087506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 text&#10;&#10;Description automatically generated with medium confidence">
            <a:extLst>
              <a:ext uri="{FF2B5EF4-FFF2-40B4-BE49-F238E27FC236}">
                <a16:creationId xmlns:a16="http://schemas.microsoft.com/office/drawing/2014/main" id="{147323F4-892D-47CE-B6C4-D524DABECE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57"/>
            <a:ext cx="12190476" cy="6857143"/>
          </a:xfrm>
          <a:prstGeom prst="rect">
            <a:avLst/>
          </a:prstGeom>
        </p:spPr>
      </p:pic>
      <p:sp>
        <p:nvSpPr>
          <p:cNvPr id="11" name="Title 1">
            <a:extLst>
              <a:ext uri="{FF2B5EF4-FFF2-40B4-BE49-F238E27FC236}">
                <a16:creationId xmlns:a16="http://schemas.microsoft.com/office/drawing/2014/main" id="{ACFE1251-A646-9FC6-0E9A-E9F1F66479DE}"/>
              </a:ext>
            </a:extLst>
          </p:cNvPr>
          <p:cNvSpPr txBox="1">
            <a:spLocks/>
          </p:cNvSpPr>
          <p:nvPr/>
        </p:nvSpPr>
        <p:spPr>
          <a:xfrm>
            <a:off x="595618" y="545488"/>
            <a:ext cx="10758182" cy="8848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GB" b="1" dirty="0">
              <a:solidFill>
                <a:srgbClr val="4B338A"/>
              </a:solidFill>
              <a:latin typeface="Avenir LT Std 65 Medium" panose="020B0603020203020204" pitchFamily="34" charset="0"/>
            </a:endParaRPr>
          </a:p>
        </p:txBody>
      </p:sp>
      <p:sp>
        <p:nvSpPr>
          <p:cNvPr id="17" name="Rectangle: Rounded Corners 16">
            <a:extLst>
              <a:ext uri="{FF2B5EF4-FFF2-40B4-BE49-F238E27FC236}">
                <a16:creationId xmlns:a16="http://schemas.microsoft.com/office/drawing/2014/main" id="{55932826-F775-C172-9D15-4DA63EB48489}"/>
              </a:ext>
            </a:extLst>
          </p:cNvPr>
          <p:cNvSpPr/>
          <p:nvPr/>
        </p:nvSpPr>
        <p:spPr>
          <a:xfrm>
            <a:off x="3486603" y="1674928"/>
            <a:ext cx="4976211" cy="3316161"/>
          </a:xfrm>
          <a:prstGeom prst="roundRect">
            <a:avLst/>
          </a:prstGeom>
          <a:solidFill>
            <a:srgbClr val="C9A4E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           </a:t>
            </a:r>
            <a:r>
              <a:rPr lang="en-GB" b="1" dirty="0"/>
              <a:t>Friendship groups </a:t>
            </a:r>
          </a:p>
        </p:txBody>
      </p:sp>
      <p:sp>
        <p:nvSpPr>
          <p:cNvPr id="12" name="Rectangle: Rounded Corners 11">
            <a:extLst>
              <a:ext uri="{FF2B5EF4-FFF2-40B4-BE49-F238E27FC236}">
                <a16:creationId xmlns:a16="http://schemas.microsoft.com/office/drawing/2014/main" id="{363482FA-BD6A-4C50-47A7-E413F85AB0CA}"/>
              </a:ext>
            </a:extLst>
          </p:cNvPr>
          <p:cNvSpPr/>
          <p:nvPr/>
        </p:nvSpPr>
        <p:spPr>
          <a:xfrm>
            <a:off x="1618038" y="1674928"/>
            <a:ext cx="3486603" cy="2377360"/>
          </a:xfrm>
          <a:prstGeom prst="roundRect">
            <a:avLst/>
          </a:prstGeom>
          <a:solidFill>
            <a:srgbClr val="4B338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t>Misadventure/ risk taking</a:t>
            </a:r>
          </a:p>
          <a:p>
            <a:pPr algn="ctr"/>
            <a:r>
              <a:rPr lang="en-GB" b="1" dirty="0"/>
              <a:t>behaviours</a:t>
            </a:r>
          </a:p>
        </p:txBody>
      </p:sp>
      <p:sp>
        <p:nvSpPr>
          <p:cNvPr id="15" name="Rectangle: Rounded Corners 14">
            <a:extLst>
              <a:ext uri="{FF2B5EF4-FFF2-40B4-BE49-F238E27FC236}">
                <a16:creationId xmlns:a16="http://schemas.microsoft.com/office/drawing/2014/main" id="{EED74665-ECD3-1D2D-2E99-B76FDB3649C3}"/>
              </a:ext>
            </a:extLst>
          </p:cNvPr>
          <p:cNvSpPr/>
          <p:nvPr/>
        </p:nvSpPr>
        <p:spPr>
          <a:xfrm>
            <a:off x="2907730" y="4244271"/>
            <a:ext cx="2640458" cy="1877602"/>
          </a:xfrm>
          <a:prstGeom prst="roundRect">
            <a:avLst/>
          </a:prstGeom>
          <a:solidFill>
            <a:srgbClr val="89057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t>Substance misuse</a:t>
            </a:r>
          </a:p>
          <a:p>
            <a:pPr algn="ctr"/>
            <a:r>
              <a:rPr lang="en-GB" b="1" dirty="0"/>
              <a:t>Cannabis</a:t>
            </a:r>
          </a:p>
          <a:p>
            <a:pPr algn="ctr"/>
            <a:r>
              <a:rPr lang="en-GB" b="1" dirty="0"/>
              <a:t>Pre gab</a:t>
            </a:r>
          </a:p>
        </p:txBody>
      </p:sp>
      <p:sp>
        <p:nvSpPr>
          <p:cNvPr id="13" name="Rectangle: Rounded Corners 12">
            <a:extLst>
              <a:ext uri="{FF2B5EF4-FFF2-40B4-BE49-F238E27FC236}">
                <a16:creationId xmlns:a16="http://schemas.microsoft.com/office/drawing/2014/main" id="{37BF7B2D-FD46-D19A-439C-0A727F7DB690}"/>
              </a:ext>
            </a:extLst>
          </p:cNvPr>
          <p:cNvSpPr/>
          <p:nvPr/>
        </p:nvSpPr>
        <p:spPr>
          <a:xfrm>
            <a:off x="7276265" y="3555886"/>
            <a:ext cx="3219189" cy="2000595"/>
          </a:xfrm>
          <a:prstGeom prst="roundRec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t>Vulnerable to </a:t>
            </a:r>
          </a:p>
          <a:p>
            <a:pPr algn="ctr"/>
            <a:r>
              <a:rPr lang="en-GB" b="1" dirty="0"/>
              <a:t>exploitation/ exploiting</a:t>
            </a:r>
          </a:p>
        </p:txBody>
      </p:sp>
      <p:sp>
        <p:nvSpPr>
          <p:cNvPr id="14" name="Rectangle: Rounded Corners 13">
            <a:extLst>
              <a:ext uri="{FF2B5EF4-FFF2-40B4-BE49-F238E27FC236}">
                <a16:creationId xmlns:a16="http://schemas.microsoft.com/office/drawing/2014/main" id="{2534A0C1-017F-9A71-2C86-94835F4789D1}"/>
              </a:ext>
            </a:extLst>
          </p:cNvPr>
          <p:cNvSpPr/>
          <p:nvPr/>
        </p:nvSpPr>
        <p:spPr>
          <a:xfrm>
            <a:off x="4446903" y="640136"/>
            <a:ext cx="2640458" cy="1877602"/>
          </a:xfrm>
          <a:prstGeom prst="roundRect">
            <a:avLst/>
          </a:prstGeom>
          <a:solidFill>
            <a:srgbClr val="9E5EC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t>Places</a:t>
            </a:r>
          </a:p>
          <a:p>
            <a:pPr algn="ctr"/>
            <a:r>
              <a:rPr lang="en-GB" b="1" dirty="0"/>
              <a:t>TS6 area</a:t>
            </a:r>
          </a:p>
          <a:p>
            <a:pPr algn="ctr"/>
            <a:r>
              <a:rPr lang="en-GB" b="1" dirty="0"/>
              <a:t>North Yorkshire</a:t>
            </a:r>
          </a:p>
          <a:p>
            <a:pPr algn="ctr"/>
            <a:r>
              <a:rPr lang="en-GB" b="1" dirty="0"/>
              <a:t>Redcar/Dormanstown</a:t>
            </a:r>
          </a:p>
        </p:txBody>
      </p:sp>
    </p:spTree>
    <p:extLst>
      <p:ext uri="{BB962C8B-B14F-4D97-AF65-F5344CB8AC3E}">
        <p14:creationId xmlns:p14="http://schemas.microsoft.com/office/powerpoint/2010/main" val="25841699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3E055D-F12B-A98C-1541-28EEC819B93A}"/>
              </a:ext>
            </a:extLst>
          </p:cNvPr>
          <p:cNvPicPr>
            <a:picLocks noChangeAspect="1"/>
          </p:cNvPicPr>
          <p:nvPr/>
        </p:nvPicPr>
        <p:blipFill>
          <a:blip r:embed="rId3"/>
          <a:stretch>
            <a:fillRect/>
          </a:stretch>
        </p:blipFill>
        <p:spPr>
          <a:xfrm>
            <a:off x="3540467" y="1022831"/>
            <a:ext cx="8650771" cy="5176546"/>
          </a:xfrm>
          <a:prstGeom prst="rect">
            <a:avLst/>
          </a:prstGeom>
        </p:spPr>
      </p:pic>
      <p:pic>
        <p:nvPicPr>
          <p:cNvPr id="4" name="Picture 3" descr="A picture containing graphical user interface&#10;&#10;Description automatically generated">
            <a:extLst>
              <a:ext uri="{FF2B5EF4-FFF2-40B4-BE49-F238E27FC236}">
                <a16:creationId xmlns:a16="http://schemas.microsoft.com/office/drawing/2014/main" id="{4BA48E9A-61B2-4253-85F6-D0C755F13A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 y="0"/>
            <a:ext cx="12190476" cy="6857571"/>
          </a:xfrm>
          <a:prstGeom prst="rect">
            <a:avLst/>
          </a:prstGeom>
        </p:spPr>
      </p:pic>
      <p:sp>
        <p:nvSpPr>
          <p:cNvPr id="3" name="Content Placeholder 2">
            <a:extLst>
              <a:ext uri="{FF2B5EF4-FFF2-40B4-BE49-F238E27FC236}">
                <a16:creationId xmlns:a16="http://schemas.microsoft.com/office/drawing/2014/main" id="{2DF130A3-8326-40E7-97BC-F4CDD98957F4}"/>
              </a:ext>
            </a:extLst>
          </p:cNvPr>
          <p:cNvSpPr>
            <a:spLocks noGrp="1"/>
          </p:cNvSpPr>
          <p:nvPr>
            <p:ph idx="1"/>
          </p:nvPr>
        </p:nvSpPr>
        <p:spPr>
          <a:xfrm>
            <a:off x="718930" y="3428998"/>
            <a:ext cx="10515600" cy="4351338"/>
          </a:xfrm>
        </p:spPr>
        <p:txBody>
          <a:bodyPr/>
          <a:lstStyle/>
          <a:p>
            <a:pPr marL="0" indent="0" algn="ctr">
              <a:buNone/>
            </a:pPr>
            <a:endParaRPr lang="en-GB" dirty="0">
              <a:latin typeface="Avenir LT Std 65 Medium" panose="020B0603020203020204" pitchFamily="34" charset="0"/>
            </a:endParaRPr>
          </a:p>
          <a:p>
            <a:pPr marL="0" indent="0" algn="ctr">
              <a:buNone/>
            </a:pPr>
            <a:endParaRPr lang="en-GB" dirty="0">
              <a:latin typeface="Avenir LT Std 35 Light" panose="020B0402020203020204" pitchFamily="34" charset="0"/>
            </a:endParaRPr>
          </a:p>
        </p:txBody>
      </p:sp>
      <p:sp>
        <p:nvSpPr>
          <p:cNvPr id="6" name="TextBox 5">
            <a:extLst>
              <a:ext uri="{FF2B5EF4-FFF2-40B4-BE49-F238E27FC236}">
                <a16:creationId xmlns:a16="http://schemas.microsoft.com/office/drawing/2014/main" id="{8D7D029E-30BE-62D8-AD9F-A3A051FA863B}"/>
              </a:ext>
            </a:extLst>
          </p:cNvPr>
          <p:cNvSpPr txBox="1"/>
          <p:nvPr/>
        </p:nvSpPr>
        <p:spPr>
          <a:xfrm>
            <a:off x="462337" y="2087610"/>
            <a:ext cx="2944566" cy="3046988"/>
          </a:xfrm>
          <a:prstGeom prst="rect">
            <a:avLst/>
          </a:prstGeom>
          <a:noFill/>
        </p:spPr>
        <p:txBody>
          <a:bodyPr wrap="square" rtlCol="0">
            <a:spAutoFit/>
          </a:bodyPr>
          <a:lstStyle/>
          <a:p>
            <a:pPr algn="ctr"/>
            <a:r>
              <a:rPr lang="en-GB" sz="4800" b="1" dirty="0">
                <a:solidFill>
                  <a:srgbClr val="7030A0"/>
                </a:solidFill>
              </a:rPr>
              <a:t>What does a ROTH plan look like?</a:t>
            </a:r>
          </a:p>
        </p:txBody>
      </p:sp>
    </p:spTree>
    <p:extLst>
      <p:ext uri="{BB962C8B-B14F-4D97-AF65-F5344CB8AC3E}">
        <p14:creationId xmlns:p14="http://schemas.microsoft.com/office/powerpoint/2010/main" val="16839505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5CB8229-978C-3359-C3F7-609CAB589C79}"/>
              </a:ext>
            </a:extLst>
          </p:cNvPr>
          <p:cNvPicPr>
            <a:picLocks noChangeAspect="1"/>
          </p:cNvPicPr>
          <p:nvPr/>
        </p:nvPicPr>
        <p:blipFill rotWithShape="1">
          <a:blip r:embed="rId3"/>
          <a:srcRect l="21071" t="20317" r="13036" b="12825"/>
          <a:stretch/>
        </p:blipFill>
        <p:spPr>
          <a:xfrm>
            <a:off x="5415243" y="780836"/>
            <a:ext cx="6852101" cy="5476126"/>
          </a:xfrm>
          <a:prstGeom prst="rect">
            <a:avLst/>
          </a:prstGeom>
        </p:spPr>
      </p:pic>
      <p:pic>
        <p:nvPicPr>
          <p:cNvPr id="4" name="Picture 3" descr="A picture containing graphical user interface&#10;&#10;Description automatically generated">
            <a:extLst>
              <a:ext uri="{FF2B5EF4-FFF2-40B4-BE49-F238E27FC236}">
                <a16:creationId xmlns:a16="http://schemas.microsoft.com/office/drawing/2014/main" id="{4BA48E9A-61B2-4253-85F6-D0C755F13A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 y="0"/>
            <a:ext cx="12266583" cy="6857999"/>
          </a:xfrm>
          <a:prstGeom prst="rect">
            <a:avLst/>
          </a:prstGeom>
        </p:spPr>
      </p:pic>
      <p:sp>
        <p:nvSpPr>
          <p:cNvPr id="3" name="Content Placeholder 2">
            <a:extLst>
              <a:ext uri="{FF2B5EF4-FFF2-40B4-BE49-F238E27FC236}">
                <a16:creationId xmlns:a16="http://schemas.microsoft.com/office/drawing/2014/main" id="{2DF130A3-8326-40E7-97BC-F4CDD98957F4}"/>
              </a:ext>
            </a:extLst>
          </p:cNvPr>
          <p:cNvSpPr>
            <a:spLocks noGrp="1"/>
          </p:cNvSpPr>
          <p:nvPr>
            <p:ph idx="1"/>
          </p:nvPr>
        </p:nvSpPr>
        <p:spPr>
          <a:xfrm>
            <a:off x="718930" y="3428998"/>
            <a:ext cx="10515600" cy="4351338"/>
          </a:xfrm>
        </p:spPr>
        <p:txBody>
          <a:bodyPr/>
          <a:lstStyle/>
          <a:p>
            <a:pPr marL="0" indent="0" algn="ctr">
              <a:buNone/>
            </a:pPr>
            <a:endParaRPr lang="en-GB" dirty="0">
              <a:latin typeface="Avenir LT Std 65 Medium" panose="020B0603020203020204" pitchFamily="34" charset="0"/>
            </a:endParaRPr>
          </a:p>
          <a:p>
            <a:pPr marL="0" indent="0" algn="ctr">
              <a:buNone/>
            </a:pPr>
            <a:endParaRPr lang="en-GB" dirty="0">
              <a:latin typeface="Avenir LT Std 35 Light" panose="020B0402020203020204" pitchFamily="34" charset="0"/>
            </a:endParaRPr>
          </a:p>
        </p:txBody>
      </p:sp>
      <p:sp>
        <p:nvSpPr>
          <p:cNvPr id="8" name="TextBox 7">
            <a:extLst>
              <a:ext uri="{FF2B5EF4-FFF2-40B4-BE49-F238E27FC236}">
                <a16:creationId xmlns:a16="http://schemas.microsoft.com/office/drawing/2014/main" id="{4698F6E8-6AE4-0F3F-00AA-86A00B3B9904}"/>
              </a:ext>
            </a:extLst>
          </p:cNvPr>
          <p:cNvSpPr txBox="1"/>
          <p:nvPr/>
        </p:nvSpPr>
        <p:spPr>
          <a:xfrm>
            <a:off x="493159" y="1592494"/>
            <a:ext cx="5034337" cy="3934923"/>
          </a:xfrm>
          <a:prstGeom prst="rect">
            <a:avLst/>
          </a:prstGeom>
          <a:noFill/>
        </p:spPr>
        <p:txBody>
          <a:bodyPr wrap="square" rtlCol="0">
            <a:spAutoFit/>
          </a:bodyPr>
          <a:lstStyle/>
          <a:p>
            <a:pPr>
              <a:lnSpc>
                <a:spcPct val="110000"/>
              </a:lnSpc>
            </a:pPr>
            <a:r>
              <a:rPr lang="en-GB" sz="4800" b="1" i="0" u="none" strike="noStrike" baseline="0" dirty="0">
                <a:solidFill>
                  <a:srgbClr val="7030A0"/>
                </a:solidFill>
                <a:latin typeface="Calibri" panose="020F0502020204030204" pitchFamily="34" charset="0"/>
              </a:rPr>
              <a:t>Mapping </a:t>
            </a:r>
          </a:p>
          <a:p>
            <a:pPr>
              <a:lnSpc>
                <a:spcPct val="110000"/>
              </a:lnSpc>
            </a:pPr>
            <a:endParaRPr lang="en-GB" sz="2000" dirty="0">
              <a:solidFill>
                <a:srgbClr val="000000"/>
              </a:solidFill>
              <a:latin typeface="Calibri" panose="020F0502020204030204" pitchFamily="34" charset="0"/>
            </a:endParaRPr>
          </a:p>
          <a:p>
            <a:pPr>
              <a:lnSpc>
                <a:spcPct val="110000"/>
              </a:lnSpc>
            </a:pPr>
            <a:r>
              <a:rPr lang="en-GB" sz="2000" b="0" i="0" u="none" strike="noStrike" baseline="0" dirty="0">
                <a:solidFill>
                  <a:srgbClr val="000000"/>
                </a:solidFill>
                <a:latin typeface="Calibri" panose="020F0502020204030204" pitchFamily="34" charset="0"/>
              </a:rPr>
              <a:t>Mapping is an integral part of the ROTH planning.</a:t>
            </a:r>
          </a:p>
          <a:p>
            <a:pPr>
              <a:lnSpc>
                <a:spcPct val="110000"/>
              </a:lnSpc>
            </a:pPr>
            <a:endParaRPr lang="en-GB" sz="2000" b="0" i="0" u="none" strike="noStrike" baseline="0" dirty="0">
              <a:solidFill>
                <a:srgbClr val="000000"/>
              </a:solidFill>
              <a:latin typeface="Calibri" panose="020F0502020204030204" pitchFamily="34" charset="0"/>
            </a:endParaRPr>
          </a:p>
          <a:p>
            <a:pPr>
              <a:lnSpc>
                <a:spcPct val="110000"/>
              </a:lnSpc>
            </a:pPr>
            <a:r>
              <a:rPr lang="en-GB" sz="2000" dirty="0">
                <a:solidFill>
                  <a:srgbClr val="000000"/>
                </a:solidFill>
                <a:latin typeface="Calibri" panose="020F0502020204030204" pitchFamily="34" charset="0"/>
              </a:rPr>
              <a:t>Mapping looks at the 3P model – Peers, Perpetrators, Places (and spaces) </a:t>
            </a:r>
          </a:p>
          <a:p>
            <a:pPr>
              <a:lnSpc>
                <a:spcPct val="110000"/>
              </a:lnSpc>
            </a:pPr>
            <a:endParaRPr lang="en-GB" sz="2000" b="0" i="0" u="none" strike="noStrike" baseline="0" dirty="0">
              <a:solidFill>
                <a:srgbClr val="000000"/>
              </a:solidFill>
              <a:latin typeface="Calibri" panose="020F0502020204030204" pitchFamily="34" charset="0"/>
            </a:endParaRPr>
          </a:p>
          <a:p>
            <a:pPr>
              <a:lnSpc>
                <a:spcPct val="110000"/>
              </a:lnSpc>
            </a:pPr>
            <a:r>
              <a:rPr lang="en-GB" sz="2000" dirty="0">
                <a:solidFill>
                  <a:srgbClr val="000000"/>
                </a:solidFill>
                <a:latin typeface="Calibri" panose="020F0502020204030204" pitchFamily="34" charset="0"/>
              </a:rPr>
              <a:t>This revisited regularly as an ongoing agenda item within core groups and ROTH reviews. </a:t>
            </a:r>
            <a:endParaRPr lang="en-GB" sz="2000" b="0" i="0" u="none" strike="noStrike" baseline="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31870787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graphical user interface&#10;&#10;Description automatically generated">
            <a:extLst>
              <a:ext uri="{FF2B5EF4-FFF2-40B4-BE49-F238E27FC236}">
                <a16:creationId xmlns:a16="http://schemas.microsoft.com/office/drawing/2014/main" id="{4BA48E9A-61B2-4253-85F6-D0C755F13A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 y="428"/>
            <a:ext cx="12190476" cy="6857143"/>
          </a:xfrm>
          <a:prstGeom prst="rect">
            <a:avLst/>
          </a:prstGeom>
        </p:spPr>
      </p:pic>
      <p:sp>
        <p:nvSpPr>
          <p:cNvPr id="2" name="Title 1">
            <a:extLst>
              <a:ext uri="{FF2B5EF4-FFF2-40B4-BE49-F238E27FC236}">
                <a16:creationId xmlns:a16="http://schemas.microsoft.com/office/drawing/2014/main" id="{CBC026FE-36C1-4642-AE85-D08A93159BD7}"/>
              </a:ext>
            </a:extLst>
          </p:cNvPr>
          <p:cNvSpPr>
            <a:spLocks noGrp="1"/>
          </p:cNvSpPr>
          <p:nvPr>
            <p:ph type="title"/>
          </p:nvPr>
        </p:nvSpPr>
        <p:spPr>
          <a:xfrm>
            <a:off x="1109348" y="1180670"/>
            <a:ext cx="10515600" cy="1325563"/>
          </a:xfrm>
        </p:spPr>
        <p:txBody>
          <a:bodyPr/>
          <a:lstStyle/>
          <a:p>
            <a:pPr algn="ctr"/>
            <a:r>
              <a:rPr lang="en-GB" b="1" dirty="0">
                <a:solidFill>
                  <a:srgbClr val="7030A0"/>
                </a:solidFill>
                <a:latin typeface="Avenir LT Std 65 Medium" panose="020B0603020203020204" pitchFamily="34" charset="0"/>
              </a:rPr>
              <a:t>Findings so far and Why..</a:t>
            </a:r>
          </a:p>
        </p:txBody>
      </p:sp>
      <p:sp>
        <p:nvSpPr>
          <p:cNvPr id="3" name="Content Placeholder 2">
            <a:extLst>
              <a:ext uri="{FF2B5EF4-FFF2-40B4-BE49-F238E27FC236}">
                <a16:creationId xmlns:a16="http://schemas.microsoft.com/office/drawing/2014/main" id="{2DF130A3-8326-40E7-97BC-F4CDD98957F4}"/>
              </a:ext>
            </a:extLst>
          </p:cNvPr>
          <p:cNvSpPr>
            <a:spLocks noGrp="1"/>
          </p:cNvSpPr>
          <p:nvPr>
            <p:ph idx="1"/>
          </p:nvPr>
        </p:nvSpPr>
        <p:spPr>
          <a:xfrm>
            <a:off x="955236" y="2278293"/>
            <a:ext cx="10515600" cy="4351338"/>
          </a:xfrm>
        </p:spPr>
        <p:txBody>
          <a:bodyPr/>
          <a:lstStyle/>
          <a:p>
            <a:pPr marL="0" indent="0" algn="ctr">
              <a:buNone/>
            </a:pPr>
            <a:endParaRPr lang="en-GB" dirty="0">
              <a:latin typeface="Avenir LT Std 65 Medium" panose="020B0603020203020204" pitchFamily="34" charset="0"/>
            </a:endParaRPr>
          </a:p>
          <a:p>
            <a:pPr marL="285750" indent="-285750">
              <a:buFont typeface="Arial" panose="020B0604020202020204" pitchFamily="34" charset="0"/>
              <a:buChar char="•"/>
            </a:pPr>
            <a:r>
              <a:rPr lang="en-GB" sz="2400" dirty="0">
                <a:solidFill>
                  <a:srgbClr val="7030A0"/>
                </a:solidFill>
              </a:rPr>
              <a:t>15 children have been subject to ROTH plans in total.</a:t>
            </a:r>
          </a:p>
          <a:p>
            <a:pPr marL="285750" indent="-285750">
              <a:buFont typeface="Arial" panose="020B0604020202020204" pitchFamily="34" charset="0"/>
              <a:buChar char="•"/>
            </a:pPr>
            <a:r>
              <a:rPr lang="en-GB" sz="2400" dirty="0">
                <a:solidFill>
                  <a:srgbClr val="7030A0"/>
                </a:solidFill>
              </a:rPr>
              <a:t>14 ROTH plans have ended.</a:t>
            </a:r>
          </a:p>
          <a:p>
            <a:pPr marL="285750" indent="-285750">
              <a:buFont typeface="Arial" panose="020B0604020202020204" pitchFamily="34" charset="0"/>
              <a:buChar char="•"/>
            </a:pPr>
            <a:r>
              <a:rPr lang="en-GB" sz="2400" dirty="0">
                <a:solidFill>
                  <a:srgbClr val="7030A0"/>
                </a:solidFill>
              </a:rPr>
              <a:t>1 child’s ROTH plan was removed as she became a CIOC.</a:t>
            </a:r>
          </a:p>
          <a:p>
            <a:pPr marL="285750" indent="-285750">
              <a:buFont typeface="Arial" panose="020B0604020202020204" pitchFamily="34" charset="0"/>
              <a:buChar char="•"/>
            </a:pPr>
            <a:r>
              <a:rPr lang="en-GB" sz="2400" dirty="0">
                <a:solidFill>
                  <a:srgbClr val="7030A0"/>
                </a:solidFill>
              </a:rPr>
              <a:t>On average the ROTH plans ended </a:t>
            </a:r>
            <a:r>
              <a:rPr lang="en-GB" sz="2400">
                <a:solidFill>
                  <a:srgbClr val="7030A0"/>
                </a:solidFill>
              </a:rPr>
              <a:t>within 6.5 months</a:t>
            </a:r>
            <a:r>
              <a:rPr lang="en-GB" sz="2400" dirty="0">
                <a:solidFill>
                  <a:srgbClr val="7030A0"/>
                </a:solidFill>
              </a:rPr>
              <a:t>.</a:t>
            </a:r>
          </a:p>
          <a:p>
            <a:pPr marL="285750" indent="-285750">
              <a:buFont typeface="Arial" panose="020B0604020202020204" pitchFamily="34" charset="0"/>
              <a:buChar char="•"/>
            </a:pPr>
            <a:r>
              <a:rPr lang="en-GB" sz="2400" dirty="0">
                <a:solidFill>
                  <a:srgbClr val="7030A0"/>
                </a:solidFill>
              </a:rPr>
              <a:t>There is currently only 1 child subject to a ROTH plan.</a:t>
            </a:r>
          </a:p>
          <a:p>
            <a:pPr marL="0" indent="0" algn="ctr">
              <a:buNone/>
            </a:pPr>
            <a:endParaRPr lang="en-GB" dirty="0">
              <a:latin typeface="Avenir LT Std 35 Light" panose="020B0402020203020204" pitchFamily="34" charset="0"/>
            </a:endParaRPr>
          </a:p>
        </p:txBody>
      </p:sp>
    </p:spTree>
    <p:extLst>
      <p:ext uri="{BB962C8B-B14F-4D97-AF65-F5344CB8AC3E}">
        <p14:creationId xmlns:p14="http://schemas.microsoft.com/office/powerpoint/2010/main" val="1358850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graphical user interface&#10;&#10;Description automatically generated">
            <a:extLst>
              <a:ext uri="{FF2B5EF4-FFF2-40B4-BE49-F238E27FC236}">
                <a16:creationId xmlns:a16="http://schemas.microsoft.com/office/drawing/2014/main" id="{4BA48E9A-61B2-4253-85F6-D0C755F13A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 y="428"/>
            <a:ext cx="12190476" cy="6857143"/>
          </a:xfrm>
          <a:prstGeom prst="rect">
            <a:avLst/>
          </a:prstGeom>
        </p:spPr>
      </p:pic>
      <p:sp>
        <p:nvSpPr>
          <p:cNvPr id="2" name="Title 1">
            <a:extLst>
              <a:ext uri="{FF2B5EF4-FFF2-40B4-BE49-F238E27FC236}">
                <a16:creationId xmlns:a16="http://schemas.microsoft.com/office/drawing/2014/main" id="{CBC026FE-36C1-4642-AE85-D08A93159BD7}"/>
              </a:ext>
            </a:extLst>
          </p:cNvPr>
          <p:cNvSpPr>
            <a:spLocks noGrp="1"/>
          </p:cNvSpPr>
          <p:nvPr>
            <p:ph type="title"/>
          </p:nvPr>
        </p:nvSpPr>
        <p:spPr>
          <a:xfrm>
            <a:off x="1109348" y="1070980"/>
            <a:ext cx="10515600" cy="1325563"/>
          </a:xfrm>
        </p:spPr>
        <p:txBody>
          <a:bodyPr/>
          <a:lstStyle/>
          <a:p>
            <a:pPr algn="ctr"/>
            <a:r>
              <a:rPr lang="en-GB" b="1" dirty="0">
                <a:solidFill>
                  <a:srgbClr val="7030A0"/>
                </a:solidFill>
                <a:latin typeface="Avenir LT Std 65 Medium" panose="020B0603020203020204" pitchFamily="34" charset="0"/>
              </a:rPr>
              <a:t>Feedback from parents and professionals </a:t>
            </a:r>
          </a:p>
        </p:txBody>
      </p:sp>
      <p:sp>
        <p:nvSpPr>
          <p:cNvPr id="3" name="Content Placeholder 2">
            <a:extLst>
              <a:ext uri="{FF2B5EF4-FFF2-40B4-BE49-F238E27FC236}">
                <a16:creationId xmlns:a16="http://schemas.microsoft.com/office/drawing/2014/main" id="{2DF130A3-8326-40E7-97BC-F4CDD98957F4}"/>
              </a:ext>
            </a:extLst>
          </p:cNvPr>
          <p:cNvSpPr>
            <a:spLocks noGrp="1"/>
          </p:cNvSpPr>
          <p:nvPr>
            <p:ph idx="1"/>
          </p:nvPr>
        </p:nvSpPr>
        <p:spPr>
          <a:xfrm>
            <a:off x="955236" y="1733762"/>
            <a:ext cx="10515600" cy="4351338"/>
          </a:xfrm>
        </p:spPr>
        <p:txBody>
          <a:bodyPr>
            <a:normAutofit/>
          </a:bodyPr>
          <a:lstStyle/>
          <a:p>
            <a:pPr marL="0" indent="0" algn="ctr">
              <a:buNone/>
            </a:pPr>
            <a:endParaRPr lang="en-GB" dirty="0">
              <a:latin typeface="Avenir LT Std 65 Medium" panose="020B0603020203020204" pitchFamily="34" charset="0"/>
            </a:endParaRPr>
          </a:p>
          <a:p>
            <a:pPr>
              <a:lnSpc>
                <a:spcPct val="110000"/>
              </a:lnSpc>
            </a:pPr>
            <a:r>
              <a:rPr lang="en-GB" sz="2200" i="1" dirty="0">
                <a:solidFill>
                  <a:srgbClr val="7030A0"/>
                </a:solidFill>
              </a:rPr>
              <a:t>“It was so good, and it allowed us to see where the risks really were” </a:t>
            </a:r>
            <a:r>
              <a:rPr lang="en-GB" sz="2200" b="1" i="1" dirty="0">
                <a:solidFill>
                  <a:srgbClr val="7030A0"/>
                </a:solidFill>
              </a:rPr>
              <a:t>School Nurse</a:t>
            </a:r>
          </a:p>
          <a:p>
            <a:pPr>
              <a:lnSpc>
                <a:spcPct val="110000"/>
              </a:lnSpc>
            </a:pPr>
            <a:r>
              <a:rPr lang="en-GB" sz="2200" i="1" dirty="0">
                <a:solidFill>
                  <a:srgbClr val="7030A0"/>
                </a:solidFill>
              </a:rPr>
              <a:t>“We felt like things weren’t working well but it actually allowed us to see the progress” </a:t>
            </a:r>
            <a:r>
              <a:rPr lang="en-GB" sz="2200" b="1" i="1" dirty="0">
                <a:solidFill>
                  <a:srgbClr val="7030A0"/>
                </a:solidFill>
              </a:rPr>
              <a:t>Parent and Aunt</a:t>
            </a:r>
          </a:p>
          <a:p>
            <a:pPr>
              <a:lnSpc>
                <a:spcPct val="110000"/>
              </a:lnSpc>
            </a:pPr>
            <a:r>
              <a:rPr lang="en-GB" sz="2200" i="1" dirty="0">
                <a:solidFill>
                  <a:srgbClr val="7030A0"/>
                </a:solidFill>
              </a:rPr>
              <a:t>“**** has a lot of respect for you. He’s felt supported by you, and I feel safe sharing delicate information” </a:t>
            </a:r>
            <a:r>
              <a:rPr lang="en-GB" sz="2200" b="1" i="1" dirty="0">
                <a:solidFill>
                  <a:srgbClr val="7030A0"/>
                </a:solidFill>
              </a:rPr>
              <a:t>Parent</a:t>
            </a:r>
          </a:p>
          <a:p>
            <a:r>
              <a:rPr lang="en-GB" sz="2200" i="1" dirty="0">
                <a:solidFill>
                  <a:srgbClr val="7030A0"/>
                </a:solidFill>
                <a:effectLst/>
                <a:ea typeface="Calibri" panose="020F0502020204030204" pitchFamily="34" charset="0"/>
              </a:rPr>
              <a:t>" I always feel included and involved, I am supported and questions about things I might not understand are always answered.  I really worry about XXX  but I know we are all doing everything  we can" .  </a:t>
            </a:r>
            <a:r>
              <a:rPr lang="en-GB" sz="2200" b="1" i="1" dirty="0">
                <a:solidFill>
                  <a:srgbClr val="7030A0"/>
                </a:solidFill>
                <a:effectLst/>
                <a:ea typeface="Calibri" panose="020F0502020204030204" pitchFamily="34" charset="0"/>
              </a:rPr>
              <a:t>Grandmother </a:t>
            </a:r>
          </a:p>
          <a:p>
            <a:pPr>
              <a:lnSpc>
                <a:spcPct val="110000"/>
              </a:lnSpc>
            </a:pPr>
            <a:endParaRPr lang="en-GB" sz="2200" b="1" dirty="0">
              <a:solidFill>
                <a:srgbClr val="7030A0"/>
              </a:solidFill>
              <a:effectLst/>
              <a:ea typeface="Calibri" panose="020F0502020204030204" pitchFamily="34" charset="0"/>
            </a:endParaRPr>
          </a:p>
          <a:p>
            <a:pPr marL="0" indent="0" algn="ctr">
              <a:buNone/>
            </a:pPr>
            <a:endParaRPr lang="en-GB" dirty="0">
              <a:latin typeface="Avenir LT Std 35 Light" panose="020B0402020203020204" pitchFamily="34" charset="0"/>
            </a:endParaRPr>
          </a:p>
        </p:txBody>
      </p:sp>
    </p:spTree>
    <p:extLst>
      <p:ext uri="{BB962C8B-B14F-4D97-AF65-F5344CB8AC3E}">
        <p14:creationId xmlns:p14="http://schemas.microsoft.com/office/powerpoint/2010/main" val="29177214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graphical user interface&#10;&#10;Description automatically generated">
            <a:extLst>
              <a:ext uri="{FF2B5EF4-FFF2-40B4-BE49-F238E27FC236}">
                <a16:creationId xmlns:a16="http://schemas.microsoft.com/office/drawing/2014/main" id="{4BA48E9A-61B2-4253-85F6-D0C755F13A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 y="428"/>
            <a:ext cx="12190476" cy="6857143"/>
          </a:xfrm>
          <a:prstGeom prst="rect">
            <a:avLst/>
          </a:prstGeom>
        </p:spPr>
      </p:pic>
      <p:sp>
        <p:nvSpPr>
          <p:cNvPr id="2" name="Title 1">
            <a:extLst>
              <a:ext uri="{FF2B5EF4-FFF2-40B4-BE49-F238E27FC236}">
                <a16:creationId xmlns:a16="http://schemas.microsoft.com/office/drawing/2014/main" id="{CBC026FE-36C1-4642-AE85-D08A93159BD7}"/>
              </a:ext>
            </a:extLst>
          </p:cNvPr>
          <p:cNvSpPr>
            <a:spLocks noGrp="1"/>
          </p:cNvSpPr>
          <p:nvPr>
            <p:ph type="title"/>
          </p:nvPr>
        </p:nvSpPr>
        <p:spPr>
          <a:xfrm>
            <a:off x="1109348" y="1070980"/>
            <a:ext cx="10515600" cy="1325563"/>
          </a:xfrm>
        </p:spPr>
        <p:txBody>
          <a:bodyPr/>
          <a:lstStyle/>
          <a:p>
            <a:pPr algn="ctr"/>
            <a:r>
              <a:rPr lang="en-GB" b="1" dirty="0">
                <a:solidFill>
                  <a:srgbClr val="7030A0"/>
                </a:solidFill>
                <a:latin typeface="Avenir LT Std 65 Medium" panose="020B0603020203020204" pitchFamily="34" charset="0"/>
              </a:rPr>
              <a:t>Feedback from parents and professionals </a:t>
            </a:r>
          </a:p>
        </p:txBody>
      </p:sp>
      <p:sp>
        <p:nvSpPr>
          <p:cNvPr id="6" name="Content Placeholder 5">
            <a:extLst>
              <a:ext uri="{FF2B5EF4-FFF2-40B4-BE49-F238E27FC236}">
                <a16:creationId xmlns:a16="http://schemas.microsoft.com/office/drawing/2014/main" id="{BEA51B8F-11F3-9492-FFF8-629892A49CB6}"/>
              </a:ext>
            </a:extLst>
          </p:cNvPr>
          <p:cNvSpPr>
            <a:spLocks noGrp="1"/>
          </p:cNvSpPr>
          <p:nvPr>
            <p:ph idx="1"/>
          </p:nvPr>
        </p:nvSpPr>
        <p:spPr>
          <a:xfrm>
            <a:off x="838200" y="2095927"/>
            <a:ext cx="10515600" cy="4081035"/>
          </a:xfrm>
        </p:spPr>
        <p:txBody>
          <a:bodyPr>
            <a:normAutofit fontScale="92500"/>
          </a:bodyPr>
          <a:lstStyle/>
          <a:p>
            <a:pPr>
              <a:lnSpc>
                <a:spcPct val="100000"/>
              </a:lnSpc>
            </a:pPr>
            <a:r>
              <a:rPr lang="en-GB" sz="2200" i="1" dirty="0">
                <a:solidFill>
                  <a:srgbClr val="7030A0"/>
                </a:solidFill>
                <a:effectLst/>
                <a:ea typeface="Calibri" panose="020F0502020204030204" pitchFamily="34" charset="0"/>
              </a:rPr>
              <a:t>" I always feel included and involved, I am supported and questions about things I might not understand are always answered.  I really worry about XXX  but I know we are all doing everything  we can" .  </a:t>
            </a:r>
            <a:r>
              <a:rPr lang="en-GB" sz="2200" b="1" i="1" dirty="0">
                <a:solidFill>
                  <a:srgbClr val="7030A0"/>
                </a:solidFill>
                <a:effectLst/>
                <a:ea typeface="Calibri" panose="020F0502020204030204" pitchFamily="34" charset="0"/>
              </a:rPr>
              <a:t>Grandmother </a:t>
            </a:r>
          </a:p>
          <a:p>
            <a:pPr>
              <a:lnSpc>
                <a:spcPct val="100000"/>
              </a:lnSpc>
            </a:pPr>
            <a:r>
              <a:rPr lang="en-GB" sz="2200" i="1" dirty="0">
                <a:solidFill>
                  <a:srgbClr val="7030A0"/>
                </a:solidFill>
                <a:effectLst/>
                <a:ea typeface="Calibri" panose="020F0502020204030204" pitchFamily="34" charset="0"/>
              </a:rPr>
              <a:t>" I think people see XXX as  vulnerable  now rather than a trouble causer, the pressure we have lived with feels shared out.  The ROTH plan has helped things get better quicker, he isn't missing as much, he comes home, and he has made relationships with professionals I didn't think he would Like Kirsty and Rita." </a:t>
            </a:r>
            <a:r>
              <a:rPr lang="en-GB" sz="2200" b="1" i="1" dirty="0">
                <a:solidFill>
                  <a:srgbClr val="7030A0"/>
                </a:solidFill>
                <a:effectLst/>
                <a:ea typeface="Calibri" panose="020F0502020204030204" pitchFamily="34" charset="0"/>
              </a:rPr>
              <a:t>Grandmother </a:t>
            </a:r>
          </a:p>
          <a:p>
            <a:pPr>
              <a:lnSpc>
                <a:spcPct val="100000"/>
              </a:lnSpc>
            </a:pPr>
            <a:r>
              <a:rPr lang="en-GB" sz="2200" i="1" dirty="0">
                <a:solidFill>
                  <a:srgbClr val="7030A0"/>
                </a:solidFill>
                <a:effectLst/>
                <a:ea typeface="Calibri" panose="020F0502020204030204" pitchFamily="34" charset="0"/>
              </a:rPr>
              <a:t>"XXX is alright he says he is stressed,  but he's done so well , all the trouble in Grange town he's not going out a lot, not involved.  I believe it is beneficial, it all works.  This has helped because its got everyone around the table and there is someone independent who can make sure we have the right conversations in the room.  We feel we have a voice </a:t>
            </a:r>
            <a:r>
              <a:rPr lang="en-GB" sz="2200" b="1" i="1" dirty="0">
                <a:solidFill>
                  <a:srgbClr val="7030A0"/>
                </a:solidFill>
                <a:effectLst/>
                <a:ea typeface="Calibri" panose="020F0502020204030204" pitchFamily="34" charset="0"/>
              </a:rPr>
              <a:t>(family) at the meetings.“ </a:t>
            </a:r>
            <a:endParaRPr lang="en-GB" b="1" i="1" dirty="0"/>
          </a:p>
        </p:txBody>
      </p:sp>
    </p:spTree>
    <p:extLst>
      <p:ext uri="{BB962C8B-B14F-4D97-AF65-F5344CB8AC3E}">
        <p14:creationId xmlns:p14="http://schemas.microsoft.com/office/powerpoint/2010/main" val="34037141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graphical user interface&#10;&#10;Description automatically generated">
            <a:extLst>
              <a:ext uri="{FF2B5EF4-FFF2-40B4-BE49-F238E27FC236}">
                <a16:creationId xmlns:a16="http://schemas.microsoft.com/office/drawing/2014/main" id="{4BA48E9A-61B2-4253-85F6-D0C755F13A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 y="428"/>
            <a:ext cx="12190476" cy="6857143"/>
          </a:xfrm>
          <a:prstGeom prst="rect">
            <a:avLst/>
          </a:prstGeom>
        </p:spPr>
      </p:pic>
      <p:sp>
        <p:nvSpPr>
          <p:cNvPr id="2" name="Title 1">
            <a:extLst>
              <a:ext uri="{FF2B5EF4-FFF2-40B4-BE49-F238E27FC236}">
                <a16:creationId xmlns:a16="http://schemas.microsoft.com/office/drawing/2014/main" id="{CBC026FE-36C1-4642-AE85-D08A93159BD7}"/>
              </a:ext>
            </a:extLst>
          </p:cNvPr>
          <p:cNvSpPr>
            <a:spLocks noGrp="1"/>
          </p:cNvSpPr>
          <p:nvPr>
            <p:ph type="title"/>
          </p:nvPr>
        </p:nvSpPr>
        <p:spPr>
          <a:xfrm>
            <a:off x="718930" y="739098"/>
            <a:ext cx="10515600" cy="1325563"/>
          </a:xfrm>
        </p:spPr>
        <p:txBody>
          <a:bodyPr>
            <a:normAutofit/>
          </a:bodyPr>
          <a:lstStyle/>
          <a:p>
            <a:pPr algn="ctr"/>
            <a:r>
              <a:rPr lang="en-GB" sz="4800" b="1" dirty="0">
                <a:solidFill>
                  <a:srgbClr val="7030A0"/>
                </a:solidFill>
                <a:latin typeface="Avenir Next LT Pro" panose="020B0504020202020204" pitchFamily="34" charset="0"/>
              </a:rPr>
              <a:t>Thank you </a:t>
            </a:r>
          </a:p>
        </p:txBody>
      </p:sp>
      <p:sp>
        <p:nvSpPr>
          <p:cNvPr id="3" name="Content Placeholder 2">
            <a:extLst>
              <a:ext uri="{FF2B5EF4-FFF2-40B4-BE49-F238E27FC236}">
                <a16:creationId xmlns:a16="http://schemas.microsoft.com/office/drawing/2014/main" id="{2DF130A3-8326-40E7-97BC-F4CDD98957F4}"/>
              </a:ext>
            </a:extLst>
          </p:cNvPr>
          <p:cNvSpPr>
            <a:spLocks noGrp="1"/>
          </p:cNvSpPr>
          <p:nvPr>
            <p:ph idx="1"/>
          </p:nvPr>
        </p:nvSpPr>
        <p:spPr>
          <a:xfrm>
            <a:off x="718930" y="1767564"/>
            <a:ext cx="10515600" cy="4351338"/>
          </a:xfrm>
        </p:spPr>
        <p:txBody>
          <a:bodyPr>
            <a:normAutofit fontScale="92500"/>
          </a:bodyPr>
          <a:lstStyle/>
          <a:p>
            <a:pPr marL="0" indent="0" algn="ctr">
              <a:buNone/>
            </a:pPr>
            <a:r>
              <a:rPr lang="en-GB" dirty="0">
                <a:solidFill>
                  <a:schemeClr val="accent5">
                    <a:lumMod val="75000"/>
                  </a:schemeClr>
                </a:solidFill>
                <a:latin typeface="Avenir Next LT Pro" panose="020B0504020202020204" pitchFamily="34" charset="0"/>
              </a:rPr>
              <a:t>Any questions?</a:t>
            </a:r>
          </a:p>
          <a:p>
            <a:pPr marL="0" indent="0" algn="ctr">
              <a:buNone/>
            </a:pPr>
            <a:r>
              <a:rPr lang="en-GB" dirty="0">
                <a:solidFill>
                  <a:schemeClr val="accent5">
                    <a:lumMod val="75000"/>
                  </a:schemeClr>
                </a:solidFill>
                <a:latin typeface="Avenir Next LT Pro" panose="020B0504020202020204" pitchFamily="34" charset="0"/>
              </a:rPr>
              <a:t>Please contact</a:t>
            </a:r>
          </a:p>
          <a:p>
            <a:pPr marL="0" indent="0" algn="ctr">
              <a:buNone/>
            </a:pPr>
            <a:r>
              <a:rPr lang="en-GB" b="1" dirty="0">
                <a:solidFill>
                  <a:schemeClr val="accent5">
                    <a:lumMod val="75000"/>
                  </a:schemeClr>
                </a:solidFill>
                <a:latin typeface="Avenir Next LT Pro" panose="020B0504020202020204" pitchFamily="34" charset="0"/>
              </a:rPr>
              <a:t>ROTH -</a:t>
            </a:r>
          </a:p>
          <a:p>
            <a:pPr marL="0" indent="0" algn="ctr">
              <a:buNone/>
            </a:pPr>
            <a:r>
              <a:rPr lang="en-GB" dirty="0">
                <a:solidFill>
                  <a:schemeClr val="accent5">
                    <a:lumMod val="75000"/>
                  </a:schemeClr>
                </a:solidFill>
                <a:latin typeface="Avenir Next LT Pro" panose="020B0504020202020204" pitchFamily="34" charset="0"/>
              </a:rPr>
              <a:t>Sarah Edwards- Sarah.Edwards@redcar-cleveland.gov.uk</a:t>
            </a:r>
          </a:p>
          <a:p>
            <a:pPr marL="0" indent="0" algn="ctr">
              <a:buNone/>
            </a:pPr>
            <a:r>
              <a:rPr lang="en-GB" dirty="0">
                <a:solidFill>
                  <a:schemeClr val="accent5">
                    <a:lumMod val="75000"/>
                  </a:schemeClr>
                </a:solidFill>
                <a:latin typeface="Avenir Next LT Pro" panose="020B0504020202020204" pitchFamily="34" charset="0"/>
              </a:rPr>
              <a:t>Gemma Dixon – Gemma.Dixon@redcar-cleveland.gov.uk </a:t>
            </a:r>
          </a:p>
          <a:p>
            <a:pPr marL="0" indent="0" algn="ctr">
              <a:buNone/>
            </a:pPr>
            <a:r>
              <a:rPr lang="en-GB" dirty="0">
                <a:solidFill>
                  <a:schemeClr val="accent5">
                    <a:lumMod val="75000"/>
                  </a:schemeClr>
                </a:solidFill>
                <a:latin typeface="Avenir Next LT Pro" panose="020B0504020202020204" pitchFamily="34" charset="0"/>
              </a:rPr>
              <a:t>Olivia Allen – Olivia.Allen@redcar-cleveland.gov.uk </a:t>
            </a:r>
          </a:p>
          <a:p>
            <a:pPr marL="0" indent="0" algn="ctr">
              <a:buNone/>
            </a:pPr>
            <a:r>
              <a:rPr lang="en-GB" b="1" dirty="0">
                <a:solidFill>
                  <a:schemeClr val="accent5">
                    <a:lumMod val="75000"/>
                  </a:schemeClr>
                </a:solidFill>
                <a:latin typeface="Avenir Next LT Pro" panose="020B0504020202020204" pitchFamily="34" charset="0"/>
              </a:rPr>
              <a:t>SAFE -</a:t>
            </a:r>
          </a:p>
          <a:p>
            <a:pPr marL="0" indent="0" algn="ctr">
              <a:buNone/>
            </a:pPr>
            <a:r>
              <a:rPr lang="en-GB" dirty="0">
                <a:solidFill>
                  <a:schemeClr val="accent5">
                    <a:lumMod val="75000"/>
                  </a:schemeClr>
                </a:solidFill>
                <a:latin typeface="Avenir Next LT Pro" panose="020B0504020202020204" pitchFamily="34" charset="0"/>
              </a:rPr>
              <a:t>Rebecca Cheesman – Rebecca.Cheesman@redcar-cleveland.gov.uk</a:t>
            </a:r>
            <a:br>
              <a:rPr lang="en-GB" dirty="0">
                <a:solidFill>
                  <a:schemeClr val="accent5">
                    <a:lumMod val="75000"/>
                  </a:schemeClr>
                </a:solidFill>
                <a:latin typeface="Avenir Next LT Pro" panose="020B0504020202020204" pitchFamily="34" charset="0"/>
              </a:rPr>
            </a:br>
            <a:r>
              <a:rPr lang="en-GB" dirty="0">
                <a:solidFill>
                  <a:schemeClr val="accent5">
                    <a:lumMod val="75000"/>
                  </a:schemeClr>
                </a:solidFill>
                <a:latin typeface="Avenir Next LT Pro" panose="020B0504020202020204" pitchFamily="34" charset="0"/>
              </a:rPr>
              <a:t>Louise Stephens – Louise.Stephens@redcar-cleveland.gov.uk </a:t>
            </a:r>
          </a:p>
          <a:p>
            <a:pPr marL="0" indent="0" algn="ctr">
              <a:buNone/>
            </a:pPr>
            <a:endParaRPr lang="en-GB" dirty="0">
              <a:solidFill>
                <a:schemeClr val="accent5">
                  <a:lumMod val="75000"/>
                </a:schemeClr>
              </a:solidFill>
              <a:latin typeface="Avenir Next LT Pro" panose="020B0504020202020204" pitchFamily="34" charset="0"/>
            </a:endParaRPr>
          </a:p>
        </p:txBody>
      </p:sp>
    </p:spTree>
    <p:extLst>
      <p:ext uri="{BB962C8B-B14F-4D97-AF65-F5344CB8AC3E}">
        <p14:creationId xmlns:p14="http://schemas.microsoft.com/office/powerpoint/2010/main" val="9796259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SAFE">
      <a:dk1>
        <a:sysClr val="windowText" lastClr="000000"/>
      </a:dk1>
      <a:lt1>
        <a:sysClr val="window" lastClr="FFFFFF"/>
      </a:lt1>
      <a:dk2>
        <a:srgbClr val="44546A"/>
      </a:dk2>
      <a:lt2>
        <a:srgbClr val="E7E6E6"/>
      </a:lt2>
      <a:accent1>
        <a:srgbClr val="6F3B55"/>
      </a:accent1>
      <a:accent2>
        <a:srgbClr val="C490AA"/>
      </a:accent2>
      <a:accent3>
        <a:srgbClr val="E80697"/>
      </a:accent3>
      <a:accent4>
        <a:srgbClr val="FCA6DD"/>
      </a:accent4>
      <a:accent5>
        <a:srgbClr val="ED7D31"/>
      </a:accent5>
      <a:accent6>
        <a:srgbClr val="FFC000"/>
      </a:accent6>
      <a:hlink>
        <a:srgbClr val="FFFFFF"/>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1107</TotalTime>
  <Words>4765</Words>
  <Application>Microsoft Office PowerPoint</Application>
  <PresentationFormat>Widescreen</PresentationFormat>
  <Paragraphs>325</Paragraphs>
  <Slides>26</Slides>
  <Notes>26</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26</vt:i4>
      </vt:variant>
    </vt:vector>
  </HeadingPairs>
  <TitlesOfParts>
    <vt:vector size="39" baseType="lpstr">
      <vt:lpstr>Aptos</vt:lpstr>
      <vt:lpstr>Aptos Display</vt:lpstr>
      <vt:lpstr>Arial</vt:lpstr>
      <vt:lpstr>Avenir LT Std 35 Light</vt:lpstr>
      <vt:lpstr>Avenir LT Std 45 Book</vt:lpstr>
      <vt:lpstr>Avenir LT Std 65 Medium</vt:lpstr>
      <vt:lpstr>Avenir Next LT Pro</vt:lpstr>
      <vt:lpstr>Calibri</vt:lpstr>
      <vt:lpstr>Calibri Light</vt:lpstr>
      <vt:lpstr>Chaparral Pro</vt:lpstr>
      <vt:lpstr>Symbol</vt:lpstr>
      <vt:lpstr>Office Theme</vt:lpstr>
      <vt:lpstr>1_Office Theme</vt:lpstr>
      <vt:lpstr>PowerPoint Presentation</vt:lpstr>
      <vt:lpstr>Why do we need to do things differently? </vt:lpstr>
      <vt:lpstr>      </vt:lpstr>
      <vt:lpstr>What have we done? </vt:lpstr>
      <vt:lpstr>PowerPoint Presentation</vt:lpstr>
      <vt:lpstr>PowerPoint Presentation</vt:lpstr>
      <vt:lpstr>PowerPoint Presentation</vt:lpstr>
      <vt:lpstr>PowerPoint Presentation</vt:lpstr>
      <vt:lpstr>Feedback from young people to the SAFE Team</vt:lpstr>
      <vt:lpstr>Audit feedback from the carer of a young person open to the SAFE team</vt:lpstr>
      <vt:lpstr> </vt:lpstr>
      <vt:lpstr>Disruption</vt:lpstr>
      <vt:lpstr>PowerPoint Presentation</vt:lpstr>
      <vt:lpstr>Next steps</vt:lpstr>
      <vt:lpstr>       </vt:lpstr>
      <vt:lpstr>Risk Outside the Home (ROTH) </vt:lpstr>
      <vt:lpstr>PowerPoint Presentation</vt:lpstr>
      <vt:lpstr>PowerPoint Presentation</vt:lpstr>
      <vt:lpstr>PowerPoint Presentation</vt:lpstr>
      <vt:lpstr>PowerPoint Presentation</vt:lpstr>
      <vt:lpstr>PowerPoint Presentation</vt:lpstr>
      <vt:lpstr>PowerPoint Presentation</vt:lpstr>
      <vt:lpstr>Findings so far and Why..</vt:lpstr>
      <vt:lpstr>Feedback from parents and professionals </vt:lpstr>
      <vt:lpstr>Feedback from parents and professionals </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SAFE TEAM  Safeguarding Adolescents from Exploitation</dc:title>
  <dc:creator>Rebecca Cheesman</dc:creator>
  <cp:lastModifiedBy>Rebecca Cheesman</cp:lastModifiedBy>
  <cp:revision>7</cp:revision>
  <dcterms:created xsi:type="dcterms:W3CDTF">2024-04-19T15:12:58Z</dcterms:created>
  <dcterms:modified xsi:type="dcterms:W3CDTF">2024-09-18T07:55:44Z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3" name="_NewReviewCycle">
    <vt:lpwstr/>
  </property>
</Properties>
</file>