
<file path=[Content_Types].xml><?xml version="1.0" encoding="utf-8"?>
<Types xmlns="http://schemas.openxmlformats.org/package/2006/content-types">
  <Default Extension="jpeg" ContentType="image/jpeg"/>
  <Default Extension="m4a" ContentType="audio/mp4"/>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8" r:id="rId5"/>
    <p:sldId id="312" r:id="rId6"/>
    <p:sldId id="294" r:id="rId7"/>
    <p:sldId id="260" r:id="rId8"/>
    <p:sldId id="274" r:id="rId9"/>
    <p:sldId id="307" r:id="rId10"/>
    <p:sldId id="275" r:id="rId11"/>
    <p:sldId id="313" r:id="rId12"/>
    <p:sldId id="281" r:id="rId13"/>
    <p:sldId id="317" r:id="rId14"/>
    <p:sldId id="315" r:id="rId15"/>
    <p:sldId id="318" r:id="rId16"/>
    <p:sldId id="316" r:id="rId17"/>
    <p:sldId id="314" r:id="rId18"/>
    <p:sldId id="319" r:id="rId19"/>
    <p:sldId id="326" r:id="rId20"/>
    <p:sldId id="321" r:id="rId21"/>
    <p:sldId id="323" r:id="rId22"/>
    <p:sldId id="328" r:id="rId23"/>
    <p:sldId id="322" r:id="rId24"/>
    <p:sldId id="285" r:id="rId25"/>
    <p:sldId id="324" r:id="rId26"/>
    <p:sldId id="320" r:id="rId27"/>
    <p:sldId id="292" r:id="rId28"/>
    <p:sldId id="293" r:id="rId29"/>
    <p:sldId id="295" r:id="rId30"/>
    <p:sldId id="26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userDrawn="1">
          <p15:clr>
            <a:srgbClr val="A4A3A4"/>
          </p15:clr>
        </p15:guide>
        <p15:guide id="2" pos="65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E6FF"/>
    <a:srgbClr val="B8E5FC"/>
    <a:srgbClr val="4DFDE7"/>
    <a:srgbClr val="B0E4FD"/>
    <a:srgbClr val="939EDD"/>
    <a:srgbClr val="6DA0DE"/>
    <a:srgbClr val="F7F09F"/>
    <a:srgbClr val="FEC6B7"/>
    <a:srgbClr val="F6F0E5"/>
    <a:srgbClr val="FDC4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01B0B3-64CE-1F44-BE23-9B6DEB33D8DE}" v="1102" dt="2025-01-29T13:57:53.186"/>
  </p1510:revLst>
</p1510:revInfo>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5842"/>
    <p:restoredTop sz="67381"/>
  </p:normalViewPr>
  <p:slideViewPr>
    <p:cSldViewPr snapToGrid="0">
      <p:cViewPr varScale="1">
        <p:scale>
          <a:sx n="43" d="100"/>
          <a:sy n="43" d="100"/>
        </p:scale>
        <p:origin x="252" y="48"/>
      </p:cViewPr>
      <p:guideLst>
        <p:guide orient="horz" pos="436"/>
        <p:guide pos="65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D84A52-008C-5142-8EE3-02C0158A9EAD}" type="datetimeFigureOut">
              <a:rPr lang="en-US" smtClean="0"/>
              <a:t>1/31/2025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7AE6FB-4461-524F-8267-604BC301E8C7}" type="slidenum">
              <a:rPr lang="en-US" smtClean="0"/>
              <a:t>‹#›</a:t>
            </a:fld>
            <a:endParaRPr lang="en-US"/>
          </a:p>
        </p:txBody>
      </p:sp>
    </p:spTree>
    <p:extLst>
      <p:ext uri="{BB962C8B-B14F-4D97-AF65-F5344CB8AC3E}">
        <p14:creationId xmlns:p14="http://schemas.microsoft.com/office/powerpoint/2010/main" val="623293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AE6FB-4461-524F-8267-604BC301E8C7}" type="slidenum">
              <a:rPr lang="en-US" smtClean="0"/>
              <a:t>1</a:t>
            </a:fld>
            <a:endParaRPr lang="en-US"/>
          </a:p>
        </p:txBody>
      </p:sp>
    </p:spTree>
    <p:extLst>
      <p:ext uri="{BB962C8B-B14F-4D97-AF65-F5344CB8AC3E}">
        <p14:creationId xmlns:p14="http://schemas.microsoft.com/office/powerpoint/2010/main" val="4163768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AE6FB-4461-524F-8267-604BC301E8C7}" type="slidenum">
              <a:rPr lang="en-US" smtClean="0"/>
              <a:t>3</a:t>
            </a:fld>
            <a:endParaRPr lang="en-US"/>
          </a:p>
        </p:txBody>
      </p:sp>
    </p:spTree>
    <p:extLst>
      <p:ext uri="{BB962C8B-B14F-4D97-AF65-F5344CB8AC3E}">
        <p14:creationId xmlns:p14="http://schemas.microsoft.com/office/powerpoint/2010/main" val="3708108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Music educator &amp; composer working with SEN children to access music as development and communication in the 1960s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Now with adults and children</a:t>
            </a:r>
          </a:p>
          <a:p>
            <a:pPr marL="0" indent="0">
              <a:lnSpc>
                <a:spcPct val="150000"/>
              </a:lnSpc>
              <a:buNone/>
            </a:pPr>
            <a:endParaRPr lang="en-GB" sz="1200"/>
          </a:p>
          <a:p>
            <a:pPr>
              <a:lnSpc>
                <a:spcPct val="150000"/>
              </a:lnSpc>
            </a:pPr>
            <a:r>
              <a:rPr lang="en-GB" sz="1200"/>
              <a:t>UK’s largest music therapy charity &amp; worldwide foundation</a:t>
            </a:r>
          </a:p>
          <a:p>
            <a:endParaRPr lang="en-US" dirty="0"/>
          </a:p>
        </p:txBody>
      </p:sp>
      <p:sp>
        <p:nvSpPr>
          <p:cNvPr id="4" name="Slide Number Placeholder 3"/>
          <p:cNvSpPr>
            <a:spLocks noGrp="1"/>
          </p:cNvSpPr>
          <p:nvPr>
            <p:ph type="sldNum" sz="quarter" idx="5"/>
          </p:nvPr>
        </p:nvSpPr>
        <p:spPr/>
        <p:txBody>
          <a:bodyPr/>
          <a:lstStyle/>
          <a:p>
            <a:fld id="{4C7AE6FB-4461-524F-8267-604BC301E8C7}" type="slidenum">
              <a:rPr lang="en-US" smtClean="0"/>
              <a:t>4</a:t>
            </a:fld>
            <a:endParaRPr lang="en-US"/>
          </a:p>
        </p:txBody>
      </p:sp>
    </p:spTree>
    <p:extLst>
      <p:ext uri="{BB962C8B-B14F-4D97-AF65-F5344CB8AC3E}">
        <p14:creationId xmlns:p14="http://schemas.microsoft.com/office/powerpoint/2010/main" val="1006140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lnSpc>
                <a:spcPct val="200000"/>
              </a:lnSpc>
              <a:buNone/>
            </a:pPr>
            <a:endParaRPr lang="en-GB" b="1" i="0" dirty="0">
              <a:solidFill>
                <a:schemeClr val="bg1"/>
              </a:solidFill>
              <a:effectLst/>
              <a:latin typeface="Silka Bold" pitchFamily="2" charset="77"/>
            </a:endParaRPr>
          </a:p>
          <a:p>
            <a:pPr marL="0" indent="0" algn="l">
              <a:lnSpc>
                <a:spcPct val="200000"/>
              </a:lnSpc>
              <a:buNone/>
            </a:pPr>
            <a:r>
              <a:rPr lang="en-GB" b="0" i="0" dirty="0">
                <a:solidFill>
                  <a:schemeClr val="bg1"/>
                </a:solidFill>
                <a:effectLst/>
                <a:latin typeface="Silka" pitchFamily="2" charset="77"/>
              </a:rPr>
              <a:t>The </a:t>
            </a:r>
            <a:r>
              <a:rPr lang="en-GB" b="0" i="0" dirty="0" err="1">
                <a:solidFill>
                  <a:schemeClr val="bg1"/>
                </a:solidFill>
                <a:effectLst/>
                <a:latin typeface="Silka" pitchFamily="2" charset="77"/>
              </a:rPr>
              <a:t>Nordoff</a:t>
            </a:r>
            <a:r>
              <a:rPr lang="en-GB" b="0" i="0" dirty="0">
                <a:solidFill>
                  <a:schemeClr val="bg1"/>
                </a:solidFill>
                <a:effectLst/>
                <a:latin typeface="Silka" pitchFamily="2" charset="77"/>
              </a:rPr>
              <a:t> Robbins approach to music therapy doesn’t take a fixed form or pursue a single set of outcomes. Different formats of working based on clients ability and need</a:t>
            </a:r>
          </a:p>
          <a:p>
            <a:pPr marL="0" indent="0" algn="l">
              <a:lnSpc>
                <a:spcPct val="200000"/>
              </a:lnSpc>
              <a:buNone/>
            </a:pPr>
            <a:endParaRPr lang="en-GB" b="0" i="0" dirty="0">
              <a:solidFill>
                <a:schemeClr val="bg1"/>
              </a:solidFill>
              <a:effectLst/>
              <a:latin typeface="Silka" pitchFamily="2" charset="77"/>
            </a:endParaRPr>
          </a:p>
          <a:p>
            <a:pPr marL="0" indent="0" algn="l">
              <a:lnSpc>
                <a:spcPct val="200000"/>
              </a:lnSpc>
              <a:buNone/>
            </a:pPr>
            <a:r>
              <a:rPr lang="en-GB" dirty="0">
                <a:latin typeface="Silka" pitchFamily="2" charset="77"/>
              </a:rPr>
              <a:t>A </a:t>
            </a:r>
            <a:r>
              <a:rPr lang="en-GB" b="0" i="0" dirty="0">
                <a:solidFill>
                  <a:schemeClr val="bg1"/>
                </a:solidFill>
                <a:effectLst/>
                <a:latin typeface="Silka" pitchFamily="2" charset="77"/>
              </a:rPr>
              <a:t>way of understanding the power and possibilities of music making, then applying that understanding to meet the specific needs of every client, family and community. What can music bring this person?</a:t>
            </a:r>
          </a:p>
          <a:p>
            <a:pPr marL="0" indent="0" algn="l">
              <a:lnSpc>
                <a:spcPct val="200000"/>
              </a:lnSpc>
              <a:buNone/>
            </a:pPr>
            <a:endParaRPr lang="en-GB" b="0" i="0" dirty="0">
              <a:solidFill>
                <a:schemeClr val="bg1"/>
              </a:solidFill>
              <a:effectLst/>
              <a:latin typeface="Silka" pitchFamily="2" charset="77"/>
            </a:endParaRPr>
          </a:p>
          <a:p>
            <a:pPr marL="0" indent="0" algn="l">
              <a:lnSpc>
                <a:spcPct val="200000"/>
              </a:lnSpc>
              <a:buNone/>
            </a:pPr>
            <a:r>
              <a:rPr lang="en-GB" b="0" i="0" dirty="0">
                <a:solidFill>
                  <a:schemeClr val="bg1"/>
                </a:solidFill>
                <a:effectLst/>
                <a:latin typeface="Silka" pitchFamily="2" charset="77"/>
              </a:rPr>
              <a:t>Every session is based on musical participation. </a:t>
            </a:r>
            <a:r>
              <a:rPr lang="en-GB" b="0" i="0" dirty="0">
                <a:solidFill>
                  <a:srgbClr val="FFFFFF"/>
                </a:solidFill>
                <a:effectLst/>
                <a:latin typeface="Silka" pitchFamily="2" charset="77"/>
              </a:rPr>
              <a:t>The music therapist’s role is to develop the client’s experience of musical participation, opening them up to the rewards of music making.</a:t>
            </a:r>
            <a:r>
              <a:rPr lang="en-GB" dirty="0">
                <a:solidFill>
                  <a:srgbClr val="FFFFFF"/>
                </a:solidFill>
                <a:latin typeface="Silka" pitchFamily="2" charset="77"/>
              </a:rPr>
              <a:t> </a:t>
            </a:r>
          </a:p>
          <a:p>
            <a:pPr marL="0" indent="0" algn="l">
              <a:lnSpc>
                <a:spcPct val="200000"/>
              </a:lnSpc>
              <a:buNone/>
            </a:pPr>
            <a:endParaRPr lang="en-GB" b="0" i="0" dirty="0">
              <a:solidFill>
                <a:srgbClr val="FFFFFF"/>
              </a:solidFill>
              <a:effectLst/>
              <a:latin typeface="Silka" pitchFamily="2" charset="77"/>
            </a:endParaRPr>
          </a:p>
          <a:p>
            <a:pPr marL="0" indent="0" algn="l">
              <a:lnSpc>
                <a:spcPct val="200000"/>
              </a:lnSpc>
              <a:buNone/>
            </a:pPr>
            <a:r>
              <a:rPr lang="en-GB" dirty="0">
                <a:solidFill>
                  <a:srgbClr val="FFFFFF"/>
                </a:solidFill>
                <a:latin typeface="Silka" pitchFamily="2" charset="77"/>
              </a:rPr>
              <a:t>Our </a:t>
            </a:r>
            <a:r>
              <a:rPr lang="en-GB" b="0" i="0" dirty="0">
                <a:solidFill>
                  <a:srgbClr val="FFFFFF"/>
                </a:solidFill>
                <a:effectLst/>
                <a:latin typeface="Silka" pitchFamily="2" charset="77"/>
              </a:rPr>
              <a:t>music making is collaborative. We work together in musical companionship so that each person’s therapy is meaningful to them and as impactful as possible</a:t>
            </a:r>
          </a:p>
          <a:p>
            <a:endParaRPr lang="en-US" dirty="0"/>
          </a:p>
        </p:txBody>
      </p:sp>
      <p:sp>
        <p:nvSpPr>
          <p:cNvPr id="4" name="Slide Number Placeholder 3"/>
          <p:cNvSpPr>
            <a:spLocks noGrp="1"/>
          </p:cNvSpPr>
          <p:nvPr>
            <p:ph type="sldNum" sz="quarter" idx="5"/>
          </p:nvPr>
        </p:nvSpPr>
        <p:spPr/>
        <p:txBody>
          <a:bodyPr/>
          <a:lstStyle/>
          <a:p>
            <a:fld id="{4C7AE6FB-4461-524F-8267-604BC301E8C7}" type="slidenum">
              <a:rPr lang="en-US" smtClean="0"/>
              <a:t>5</a:t>
            </a:fld>
            <a:endParaRPr lang="en-US"/>
          </a:p>
        </p:txBody>
      </p:sp>
    </p:spTree>
    <p:extLst>
      <p:ext uri="{BB962C8B-B14F-4D97-AF65-F5344CB8AC3E}">
        <p14:creationId xmlns:p14="http://schemas.microsoft.com/office/powerpoint/2010/main" val="1107786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AE6FB-4461-524F-8267-604BC301E8C7}" type="slidenum">
              <a:rPr lang="en-US" smtClean="0"/>
              <a:t>6</a:t>
            </a:fld>
            <a:endParaRPr lang="en-US"/>
          </a:p>
        </p:txBody>
      </p:sp>
    </p:spTree>
    <p:extLst>
      <p:ext uri="{BB962C8B-B14F-4D97-AF65-F5344CB8AC3E}">
        <p14:creationId xmlns:p14="http://schemas.microsoft.com/office/powerpoint/2010/main" val="994288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Referral by case worker, identified singing interest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fontAlgn="base"/>
            <a:r>
              <a:rPr lang="en-GB" sz="1800" dirty="0">
                <a:effectLst/>
                <a:latin typeface="Arial" panose="020B0604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342900" lvl="0" indent="-342900" fontAlgn="base">
              <a:buFont typeface="Arial" panose="020B0604020202020204" pitchFamily="34" charset="0"/>
              <a:buChar char="-"/>
            </a:pPr>
            <a:r>
              <a:rPr lang="en-GB" sz="1800" dirty="0">
                <a:effectLst/>
                <a:latin typeface="Arial" panose="020B0604020202020204" pitchFamily="34" charset="0"/>
                <a:ea typeface="Times New Roman" panose="02020603050405020304" pitchFamily="18" charset="0"/>
              </a:rPr>
              <a:t>Has been subject childhood trauma in the form of neglect, sexual abuse, abandonment, and multiple changes,</a:t>
            </a:r>
            <a:endParaRPr lang="en-GB" sz="1800" dirty="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en-GB" sz="18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 care following being taken into Police protection due to the disclosure of physical and verbal abuse from family member </a:t>
            </a:r>
            <a:endParaRPr lang="en-GB" sz="18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n-GB" sz="1800" b="1" kern="100" dirty="0">
                <a:effectLst/>
                <a:latin typeface="Aptos" panose="020B0004020202020204" pitchFamily="34" charset="0"/>
                <a:ea typeface="Times New Roman" panose="02020603050405020304" pitchFamily="18" charset="0"/>
                <a:cs typeface="Times New Roman" panose="02020603050405020304" pitchFamily="18" charset="0"/>
              </a:rPr>
              <a:t>second home now - </a:t>
            </a:r>
            <a:r>
              <a:rPr lang="en-GB" sz="18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 breakdown in her last placement.</a:t>
            </a:r>
            <a:endParaRPr lang="en-GB" sz="1800" dirty="0">
              <a:effectLst/>
              <a:latin typeface="Times New Roman" panose="02020603050405020304" pitchFamily="18" charset="0"/>
              <a:ea typeface="Times New Roman" panose="02020603050405020304" pitchFamily="18" charset="0"/>
            </a:endParaRPr>
          </a:p>
          <a:p>
            <a:pPr marL="342900" lvl="0" indent="-342900" fontAlgn="base">
              <a:buFont typeface="Arial" panose="020B0604020202020204" pitchFamily="34" charset="0"/>
              <a:buChar char="-"/>
            </a:pPr>
            <a:r>
              <a:rPr lang="en-GB" sz="1800" dirty="0">
                <a:effectLst/>
                <a:latin typeface="Arial" panose="020B0604020202020204" pitchFamily="34" charset="0"/>
                <a:ea typeface="Times New Roman" panose="02020603050405020304" pitchFamily="18" charset="0"/>
              </a:rPr>
              <a:t>Now struggles to trust, form healthy relationships, maintain friendships, and follow boundaries.</a:t>
            </a:r>
            <a:endParaRPr lang="en-GB" sz="1800" dirty="0">
              <a:effectLst/>
              <a:latin typeface="Times New Roman" panose="02020603050405020304" pitchFamily="18" charset="0"/>
              <a:ea typeface="Times New Roman" panose="02020603050405020304" pitchFamily="18" charset="0"/>
            </a:endParaRPr>
          </a:p>
          <a:p>
            <a:pPr marL="457200"/>
            <a:r>
              <a:rPr lang="en-GB" sz="1800" kern="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fontAlgn="base">
              <a:buFont typeface="Arial" panose="020B0604020202020204" pitchFamily="34" charset="0"/>
              <a:buChar char="-"/>
            </a:pPr>
            <a:r>
              <a:rPr lang="en-GB" sz="1800" dirty="0">
                <a:effectLst/>
                <a:latin typeface="Arial" panose="020B0604020202020204" pitchFamily="34" charset="0"/>
                <a:ea typeface="Times New Roman" panose="02020603050405020304" pitchFamily="18" charset="0"/>
              </a:rPr>
              <a:t>It is also understood that due to this lack of stability, J may normalise such behaviours, including anger, danger, and confrontation. J’s ‘go to’ emotions are defensiveness, irritation, and anger. Explaining J’s reaction to fight, engage in confrontation and eagerness to cut people out of her life. </a:t>
            </a:r>
            <a:endParaRPr lang="en-GB" sz="1800" dirty="0">
              <a:effectLst/>
              <a:latin typeface="Times New Roman" panose="02020603050405020304" pitchFamily="18" charset="0"/>
              <a:ea typeface="Times New Roman" panose="02020603050405020304" pitchFamily="18" charset="0"/>
            </a:endParaRPr>
          </a:p>
          <a:p>
            <a:pPr fontAlgn="base"/>
            <a:r>
              <a:rPr lang="en-GB" sz="1800" dirty="0">
                <a:effectLst/>
                <a:latin typeface="Arial" panose="020B0604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endParaRPr lang="en-GB" b="0" i="0" dirty="0">
              <a:solidFill>
                <a:srgbClr val="000000"/>
              </a:solidFill>
              <a:effectLst/>
              <a:highlight>
                <a:srgbClr val="FFFFFF"/>
              </a:highligh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4C7AE6FB-4461-524F-8267-604BC301E8C7}" type="slidenum">
              <a:rPr lang="en-US" smtClean="0"/>
              <a:t>7</a:t>
            </a:fld>
            <a:endParaRPr lang="en-US"/>
          </a:p>
        </p:txBody>
      </p:sp>
    </p:spTree>
    <p:extLst>
      <p:ext uri="{BB962C8B-B14F-4D97-AF65-F5344CB8AC3E}">
        <p14:creationId xmlns:p14="http://schemas.microsoft.com/office/powerpoint/2010/main" val="898253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BF7DA-4811-8171-E44F-6865AB1E8A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819EAA-19AB-CCE7-124B-863E72AD64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E567E1-5A5A-5DFA-7F63-0046EC021D73}"/>
              </a:ext>
            </a:extLst>
          </p:cNvPr>
          <p:cNvSpPr>
            <a:spLocks noGrp="1"/>
          </p:cNvSpPr>
          <p:nvPr>
            <p:ph type="body" idx="1"/>
          </p:nvPr>
        </p:nvSpPr>
        <p:spPr/>
        <p:txBody>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In music therapy I aimed to…..</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rial" panose="020B0604020202020204" pitchFamily="34" charset="0"/>
              <a:buChar char="-"/>
            </a:pPr>
            <a:r>
              <a:rPr lang="en-GB" sz="1800" kern="100" dirty="0">
                <a:effectLst/>
                <a:latin typeface="Aptos" panose="020B0004020202020204" pitchFamily="34" charset="0"/>
                <a:ea typeface="Times New Roman" panose="02020603050405020304" pitchFamily="18" charset="0"/>
                <a:cs typeface="Times New Roman" panose="02020603050405020304" pitchFamily="18" charset="0"/>
              </a:rPr>
              <a:t>Building consistency through regular sessions</a:t>
            </a:r>
          </a:p>
          <a:p>
            <a:pPr marL="342900" lvl="0" indent="-342900">
              <a:buFont typeface="Arial" panose="020B0604020202020204" pitchFamily="34" charset="0"/>
              <a:buChar char="-"/>
            </a:pPr>
            <a:r>
              <a:rPr lang="en-GB" sz="1800" kern="100" dirty="0">
                <a:effectLst/>
                <a:latin typeface="Aptos" panose="020B0004020202020204" pitchFamily="34" charset="0"/>
                <a:ea typeface="Times New Roman" panose="02020603050405020304" pitchFamily="18" charset="0"/>
                <a:cs typeface="Times New Roman" panose="02020603050405020304" pitchFamily="18" charset="0"/>
              </a:rPr>
              <a:t>Build positive relationships between myself, J and her case worker </a:t>
            </a:r>
          </a:p>
          <a:p>
            <a:pPr marL="342900" lvl="0" indent="-342900">
              <a:buFont typeface="Arial" panose="020B0604020202020204" pitchFamily="34" charset="0"/>
              <a:buChar char="-"/>
            </a:pPr>
            <a:r>
              <a:rPr lang="en-GB" sz="1800" kern="100" dirty="0">
                <a:effectLst/>
                <a:latin typeface="Aptos" panose="020B0004020202020204" pitchFamily="34" charset="0"/>
                <a:ea typeface="Times New Roman" panose="02020603050405020304" pitchFamily="18" charset="0"/>
                <a:cs typeface="Times New Roman" panose="02020603050405020304" pitchFamily="18" charset="0"/>
              </a:rPr>
              <a:t>Facilitate opportunities for expression; whatever J is in a space of expressing </a:t>
            </a:r>
          </a:p>
          <a:p>
            <a:endParaRPr lang="en-GB" sz="1800" dirty="0">
              <a:effectLst/>
              <a:latin typeface="Arial" panose="020B0604020202020204" pitchFamily="34" charset="0"/>
              <a:ea typeface="Times New Roman" panose="02020603050405020304" pitchFamily="18" charset="0"/>
            </a:endParaRPr>
          </a:p>
          <a:p>
            <a:r>
              <a:rPr lang="en-GB" sz="1800" dirty="0">
                <a:effectLst/>
                <a:latin typeface="Arial" panose="020B0604020202020204" pitchFamily="34" charset="0"/>
                <a:ea typeface="Times New Roman" panose="02020603050405020304" pitchFamily="18" charset="0"/>
              </a:rPr>
              <a:t>lack of stability, J may normalise such behaviours, including anger, danger, and confrontation. J’s ‘go to’ emotions are defensiveness, irritation, and anger. Explaining J’s reaction to fight, engage in confrontation and eagerness to cut people out of her life. </a:t>
            </a:r>
            <a:endParaRPr lang="en-GB" sz="1800" dirty="0">
              <a:effectLst/>
              <a:latin typeface="Times New Roman" panose="02020603050405020304" pitchFamily="18" charset="0"/>
              <a:ea typeface="Times New Roman" panose="02020603050405020304" pitchFamily="18" charset="0"/>
            </a:endParaRPr>
          </a:p>
          <a:p>
            <a:pPr fontAlgn="base"/>
            <a:r>
              <a:rPr lang="en-GB" sz="1800" dirty="0">
                <a:effectLst/>
                <a:latin typeface="Arial" panose="020B0604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endParaRPr lang="en-GB" b="0" i="0" dirty="0">
              <a:solidFill>
                <a:srgbClr val="000000"/>
              </a:solidFill>
              <a:effectLst/>
              <a:highlight>
                <a:srgbClr val="FFFFFF"/>
              </a:highlight>
              <a:latin typeface="Arial" panose="020B0604020202020204" pitchFamily="34" charset="0"/>
            </a:endParaRPr>
          </a:p>
        </p:txBody>
      </p:sp>
      <p:sp>
        <p:nvSpPr>
          <p:cNvPr id="4" name="Slide Number Placeholder 3">
            <a:extLst>
              <a:ext uri="{FF2B5EF4-FFF2-40B4-BE49-F238E27FC236}">
                <a16:creationId xmlns:a16="http://schemas.microsoft.com/office/drawing/2014/main" id="{05031160-302E-8A1E-7016-B59259521801}"/>
              </a:ext>
            </a:extLst>
          </p:cNvPr>
          <p:cNvSpPr>
            <a:spLocks noGrp="1"/>
          </p:cNvSpPr>
          <p:nvPr>
            <p:ph type="sldNum" sz="quarter" idx="5"/>
          </p:nvPr>
        </p:nvSpPr>
        <p:spPr/>
        <p:txBody>
          <a:bodyPr/>
          <a:lstStyle/>
          <a:p>
            <a:fld id="{4C7AE6FB-4461-524F-8267-604BC301E8C7}" type="slidenum">
              <a:rPr lang="en-US" smtClean="0"/>
              <a:t>8</a:t>
            </a:fld>
            <a:endParaRPr lang="en-US"/>
          </a:p>
        </p:txBody>
      </p:sp>
    </p:spTree>
    <p:extLst>
      <p:ext uri="{BB962C8B-B14F-4D97-AF65-F5344CB8AC3E}">
        <p14:creationId xmlns:p14="http://schemas.microsoft.com/office/powerpoint/2010/main" val="4018908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Balance between J leading based on comfort, and encouragement to try new things or persevere</a:t>
            </a:r>
          </a:p>
        </p:txBody>
      </p:sp>
      <p:sp>
        <p:nvSpPr>
          <p:cNvPr id="4" name="Slide Number Placeholder 3"/>
          <p:cNvSpPr>
            <a:spLocks noGrp="1"/>
          </p:cNvSpPr>
          <p:nvPr>
            <p:ph type="sldNum" sz="quarter" idx="5"/>
          </p:nvPr>
        </p:nvSpPr>
        <p:spPr/>
        <p:txBody>
          <a:bodyPr/>
          <a:lstStyle/>
          <a:p>
            <a:fld id="{4C7AE6FB-4461-524F-8267-604BC301E8C7}" type="slidenum">
              <a:rPr lang="en-US" smtClean="0"/>
              <a:t>9</a:t>
            </a:fld>
            <a:endParaRPr lang="en-US"/>
          </a:p>
        </p:txBody>
      </p:sp>
    </p:spTree>
    <p:extLst>
      <p:ext uri="{BB962C8B-B14F-4D97-AF65-F5344CB8AC3E}">
        <p14:creationId xmlns:p14="http://schemas.microsoft.com/office/powerpoint/2010/main" val="1081757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5E64C-8357-8D03-20BE-55DC876ED9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D2246-C8A0-BD35-C4F8-B2E7D54E63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95881-CE94-145F-8E8B-A19E3DA2609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DE272F98-9662-DF04-CB3D-31FFE146975C}"/>
              </a:ext>
            </a:extLst>
          </p:cNvPr>
          <p:cNvSpPr>
            <a:spLocks noGrp="1"/>
          </p:cNvSpPr>
          <p:nvPr>
            <p:ph type="sldNum" sz="quarter" idx="5"/>
          </p:nvPr>
        </p:nvSpPr>
        <p:spPr/>
        <p:txBody>
          <a:bodyPr/>
          <a:lstStyle/>
          <a:p>
            <a:fld id="{4C7AE6FB-4461-524F-8267-604BC301E8C7}" type="slidenum">
              <a:rPr lang="en-US" smtClean="0"/>
              <a:t>10</a:t>
            </a:fld>
            <a:endParaRPr lang="en-US"/>
          </a:p>
        </p:txBody>
      </p:sp>
    </p:spTree>
    <p:extLst>
      <p:ext uri="{BB962C8B-B14F-4D97-AF65-F5344CB8AC3E}">
        <p14:creationId xmlns:p14="http://schemas.microsoft.com/office/powerpoint/2010/main" val="955916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B8941-962C-4848-FE34-EC5351D28F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10316A-5690-411E-F45B-67C2614768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830534-A32B-D3CE-C787-0093826F77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C082A9BD-CBBF-5614-CF6C-6EAC2827378B}"/>
              </a:ext>
            </a:extLst>
          </p:cNvPr>
          <p:cNvSpPr>
            <a:spLocks noGrp="1"/>
          </p:cNvSpPr>
          <p:nvPr>
            <p:ph type="sldNum" sz="quarter" idx="5"/>
          </p:nvPr>
        </p:nvSpPr>
        <p:spPr/>
        <p:txBody>
          <a:bodyPr/>
          <a:lstStyle/>
          <a:p>
            <a:fld id="{4C7AE6FB-4461-524F-8267-604BC301E8C7}" type="slidenum">
              <a:rPr lang="en-US" smtClean="0"/>
              <a:t>11</a:t>
            </a:fld>
            <a:endParaRPr lang="en-US"/>
          </a:p>
        </p:txBody>
      </p:sp>
    </p:spTree>
    <p:extLst>
      <p:ext uri="{BB962C8B-B14F-4D97-AF65-F5344CB8AC3E}">
        <p14:creationId xmlns:p14="http://schemas.microsoft.com/office/powerpoint/2010/main" val="13521225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0C44D-4522-28C0-F8EA-CAA15228E2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97ED0-8281-FA0C-561B-98DDDCD200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66D5C4-05CF-DFC6-5E8A-0D9F78E2AD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3ABFF53-6A76-4D37-D3A1-DE314B761552}"/>
              </a:ext>
            </a:extLst>
          </p:cNvPr>
          <p:cNvSpPr>
            <a:spLocks noGrp="1"/>
          </p:cNvSpPr>
          <p:nvPr>
            <p:ph type="sldNum" sz="quarter" idx="5"/>
          </p:nvPr>
        </p:nvSpPr>
        <p:spPr/>
        <p:txBody>
          <a:bodyPr/>
          <a:lstStyle/>
          <a:p>
            <a:fld id="{4C7AE6FB-4461-524F-8267-604BC301E8C7}" type="slidenum">
              <a:rPr lang="en-US" smtClean="0"/>
              <a:t>13</a:t>
            </a:fld>
            <a:endParaRPr lang="en-US"/>
          </a:p>
        </p:txBody>
      </p:sp>
    </p:spTree>
    <p:extLst>
      <p:ext uri="{BB962C8B-B14F-4D97-AF65-F5344CB8AC3E}">
        <p14:creationId xmlns:p14="http://schemas.microsoft.com/office/powerpoint/2010/main" val="893892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5AC76-3899-53FA-B4E8-144F95F369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5B1B53-56D3-3BA3-214F-C0BA3C1F4C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DCCF05-1A8D-8B47-0FF9-27A76673E8F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 can show you that I am listening to how you feel – you don’t need to present to me a certain way to be met with connection”</a:t>
            </a:r>
          </a:p>
          <a:p>
            <a:r>
              <a:rPr lang="en-US" dirty="0"/>
              <a:t>Small and big emotions</a:t>
            </a:r>
          </a:p>
        </p:txBody>
      </p:sp>
      <p:sp>
        <p:nvSpPr>
          <p:cNvPr id="4" name="Slide Number Placeholder 3">
            <a:extLst>
              <a:ext uri="{FF2B5EF4-FFF2-40B4-BE49-F238E27FC236}">
                <a16:creationId xmlns:a16="http://schemas.microsoft.com/office/drawing/2014/main" id="{295A0E4B-167D-2C59-1B2C-741F5C34BA57}"/>
              </a:ext>
            </a:extLst>
          </p:cNvPr>
          <p:cNvSpPr>
            <a:spLocks noGrp="1"/>
          </p:cNvSpPr>
          <p:nvPr>
            <p:ph type="sldNum" sz="quarter" idx="5"/>
          </p:nvPr>
        </p:nvSpPr>
        <p:spPr/>
        <p:txBody>
          <a:bodyPr/>
          <a:lstStyle/>
          <a:p>
            <a:fld id="{4C7AE6FB-4461-524F-8267-604BC301E8C7}" type="slidenum">
              <a:rPr lang="en-US" smtClean="0"/>
              <a:t>14</a:t>
            </a:fld>
            <a:endParaRPr lang="en-US"/>
          </a:p>
        </p:txBody>
      </p:sp>
    </p:spTree>
    <p:extLst>
      <p:ext uri="{BB962C8B-B14F-4D97-AF65-F5344CB8AC3E}">
        <p14:creationId xmlns:p14="http://schemas.microsoft.com/office/powerpoint/2010/main" val="1264127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950CB-BC00-5740-0B76-0E88D6DF91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7D53DA-C998-F3C4-CED3-515A560F4B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B24841-9F3F-4DCE-A7CB-594947BE93E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 can show you that I am listening to how you feel – you don’t need to present to me a certain way to be met with connection”</a:t>
            </a:r>
          </a:p>
          <a:p>
            <a:r>
              <a:rPr lang="en-US" dirty="0"/>
              <a:t>Small and big emotions</a:t>
            </a:r>
          </a:p>
        </p:txBody>
      </p:sp>
      <p:sp>
        <p:nvSpPr>
          <p:cNvPr id="4" name="Slide Number Placeholder 3">
            <a:extLst>
              <a:ext uri="{FF2B5EF4-FFF2-40B4-BE49-F238E27FC236}">
                <a16:creationId xmlns:a16="http://schemas.microsoft.com/office/drawing/2014/main" id="{4F52C7CC-D8A1-5871-1747-1D7E08CE5EF6}"/>
              </a:ext>
            </a:extLst>
          </p:cNvPr>
          <p:cNvSpPr>
            <a:spLocks noGrp="1"/>
          </p:cNvSpPr>
          <p:nvPr>
            <p:ph type="sldNum" sz="quarter" idx="5"/>
          </p:nvPr>
        </p:nvSpPr>
        <p:spPr/>
        <p:txBody>
          <a:bodyPr/>
          <a:lstStyle/>
          <a:p>
            <a:fld id="{4C7AE6FB-4461-524F-8267-604BC301E8C7}" type="slidenum">
              <a:rPr lang="en-US" smtClean="0"/>
              <a:t>15</a:t>
            </a:fld>
            <a:endParaRPr lang="en-US"/>
          </a:p>
        </p:txBody>
      </p:sp>
    </p:spTree>
    <p:extLst>
      <p:ext uri="{BB962C8B-B14F-4D97-AF65-F5344CB8AC3E}">
        <p14:creationId xmlns:p14="http://schemas.microsoft.com/office/powerpoint/2010/main" val="4201197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Comparision</a:t>
            </a:r>
            <a:r>
              <a:rPr lang="en-US" dirty="0"/>
              <a:t> ‘I could be anywhere and still feel alone’ with managing loss, he’s always in heart. Now viewing universality of her strength in similar way to </a:t>
            </a:r>
            <a:r>
              <a:rPr lang="en-US" dirty="0" err="1"/>
              <a:t>lonliness</a:t>
            </a:r>
            <a:r>
              <a:rPr lang="en-US" dirty="0"/>
              <a:t> of previous song</a:t>
            </a:r>
          </a:p>
        </p:txBody>
      </p:sp>
      <p:sp>
        <p:nvSpPr>
          <p:cNvPr id="4" name="Slide Number Placeholder 3"/>
          <p:cNvSpPr>
            <a:spLocks noGrp="1"/>
          </p:cNvSpPr>
          <p:nvPr>
            <p:ph type="sldNum" sz="quarter" idx="5"/>
          </p:nvPr>
        </p:nvSpPr>
        <p:spPr/>
        <p:txBody>
          <a:bodyPr/>
          <a:lstStyle/>
          <a:p>
            <a:fld id="{4C7AE6FB-4461-524F-8267-604BC301E8C7}" type="slidenum">
              <a:rPr lang="en-US" smtClean="0"/>
              <a:t>18</a:t>
            </a:fld>
            <a:endParaRPr lang="en-US"/>
          </a:p>
        </p:txBody>
      </p:sp>
    </p:spTree>
    <p:extLst>
      <p:ext uri="{BB962C8B-B14F-4D97-AF65-F5344CB8AC3E}">
        <p14:creationId xmlns:p14="http://schemas.microsoft.com/office/powerpoint/2010/main" val="238776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Comparision</a:t>
            </a:r>
            <a:r>
              <a:rPr lang="en-US" dirty="0"/>
              <a:t> ‘I could be anywhere and still feel alone’ with managing loss, he’s always in heart. Now viewing universality of her strength in similar way to </a:t>
            </a:r>
            <a:r>
              <a:rPr lang="en-US" dirty="0" err="1"/>
              <a:t>lonliness</a:t>
            </a:r>
            <a:r>
              <a:rPr lang="en-US" dirty="0"/>
              <a:t> of previous song</a:t>
            </a:r>
          </a:p>
        </p:txBody>
      </p:sp>
      <p:sp>
        <p:nvSpPr>
          <p:cNvPr id="4" name="Slide Number Placeholder 3"/>
          <p:cNvSpPr>
            <a:spLocks noGrp="1"/>
          </p:cNvSpPr>
          <p:nvPr>
            <p:ph type="sldNum" sz="quarter" idx="5"/>
          </p:nvPr>
        </p:nvSpPr>
        <p:spPr/>
        <p:txBody>
          <a:bodyPr/>
          <a:lstStyle/>
          <a:p>
            <a:fld id="{4C7AE6FB-4461-524F-8267-604BC301E8C7}" type="slidenum">
              <a:rPr lang="en-US" smtClean="0"/>
              <a:t>19</a:t>
            </a:fld>
            <a:endParaRPr lang="en-US"/>
          </a:p>
        </p:txBody>
      </p:sp>
    </p:spTree>
    <p:extLst>
      <p:ext uri="{BB962C8B-B14F-4D97-AF65-F5344CB8AC3E}">
        <p14:creationId xmlns:p14="http://schemas.microsoft.com/office/powerpoint/2010/main" val="3652993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Accepting emotional state through musical joining</a:t>
            </a:r>
          </a:p>
          <a:p>
            <a:r>
              <a:rPr lang="en-US" dirty="0"/>
              <a:t>T n c relationship to J relationship w music </a:t>
            </a:r>
          </a:p>
        </p:txBody>
      </p:sp>
      <p:sp>
        <p:nvSpPr>
          <p:cNvPr id="4" name="Slide Number Placeholder 3"/>
          <p:cNvSpPr>
            <a:spLocks noGrp="1"/>
          </p:cNvSpPr>
          <p:nvPr>
            <p:ph type="sldNum" sz="quarter" idx="5"/>
          </p:nvPr>
        </p:nvSpPr>
        <p:spPr/>
        <p:txBody>
          <a:bodyPr/>
          <a:lstStyle/>
          <a:p>
            <a:fld id="{4C7AE6FB-4461-524F-8267-604BC301E8C7}" type="slidenum">
              <a:rPr lang="en-US" smtClean="0"/>
              <a:t>21</a:t>
            </a:fld>
            <a:endParaRPr lang="en-US"/>
          </a:p>
        </p:txBody>
      </p:sp>
    </p:spTree>
    <p:extLst>
      <p:ext uri="{BB962C8B-B14F-4D97-AF65-F5344CB8AC3E}">
        <p14:creationId xmlns:p14="http://schemas.microsoft.com/office/powerpoint/2010/main" val="4108711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Allegations after music </a:t>
            </a:r>
          </a:p>
        </p:txBody>
      </p:sp>
      <p:sp>
        <p:nvSpPr>
          <p:cNvPr id="4" name="Slide Number Placeholder 3"/>
          <p:cNvSpPr>
            <a:spLocks noGrp="1"/>
          </p:cNvSpPr>
          <p:nvPr>
            <p:ph type="sldNum" sz="quarter" idx="5"/>
          </p:nvPr>
        </p:nvSpPr>
        <p:spPr/>
        <p:txBody>
          <a:bodyPr/>
          <a:lstStyle/>
          <a:p>
            <a:fld id="{4C7AE6FB-4461-524F-8267-604BC301E8C7}" type="slidenum">
              <a:rPr lang="en-US" smtClean="0"/>
              <a:t>22</a:t>
            </a:fld>
            <a:endParaRPr lang="en-US"/>
          </a:p>
        </p:txBody>
      </p:sp>
    </p:spTree>
    <p:extLst>
      <p:ext uri="{BB962C8B-B14F-4D97-AF65-F5344CB8AC3E}">
        <p14:creationId xmlns:p14="http://schemas.microsoft.com/office/powerpoint/2010/main" val="3071915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D3677-84E5-2650-9532-89898C9D7B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6F4C19-0A6D-684F-2839-5B76C59669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48C5D0-ECEE-AAE9-A1C9-2C9D76B388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 can show you that I am listening to how you feel – you don’t need to present to me a certain way to be met with connection”</a:t>
            </a:r>
          </a:p>
          <a:p>
            <a:r>
              <a:rPr lang="en-US" dirty="0"/>
              <a:t>Small and big emotions</a:t>
            </a:r>
          </a:p>
        </p:txBody>
      </p:sp>
      <p:sp>
        <p:nvSpPr>
          <p:cNvPr id="4" name="Slide Number Placeholder 3">
            <a:extLst>
              <a:ext uri="{FF2B5EF4-FFF2-40B4-BE49-F238E27FC236}">
                <a16:creationId xmlns:a16="http://schemas.microsoft.com/office/drawing/2014/main" id="{9EA27C0D-0A6E-79BC-682D-FA25A72BE937}"/>
              </a:ext>
            </a:extLst>
          </p:cNvPr>
          <p:cNvSpPr>
            <a:spLocks noGrp="1"/>
          </p:cNvSpPr>
          <p:nvPr>
            <p:ph type="sldNum" sz="quarter" idx="5"/>
          </p:nvPr>
        </p:nvSpPr>
        <p:spPr/>
        <p:txBody>
          <a:bodyPr/>
          <a:lstStyle/>
          <a:p>
            <a:fld id="{4C7AE6FB-4461-524F-8267-604BC301E8C7}" type="slidenum">
              <a:rPr lang="en-US" smtClean="0"/>
              <a:t>23</a:t>
            </a:fld>
            <a:endParaRPr lang="en-US"/>
          </a:p>
        </p:txBody>
      </p:sp>
    </p:spTree>
    <p:extLst>
      <p:ext uri="{BB962C8B-B14F-4D97-AF65-F5344CB8AC3E}">
        <p14:creationId xmlns:p14="http://schemas.microsoft.com/office/powerpoint/2010/main" val="3852774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Musical development to wider – sometimes skills link directly and are transferrable, sometimes skills are possible because of confidence or the emotional space that music can provide, allowing them to widen their capacity for emotional expression and communications.</a:t>
            </a:r>
          </a:p>
        </p:txBody>
      </p:sp>
      <p:sp>
        <p:nvSpPr>
          <p:cNvPr id="4" name="Slide Number Placeholder 3"/>
          <p:cNvSpPr>
            <a:spLocks noGrp="1"/>
          </p:cNvSpPr>
          <p:nvPr>
            <p:ph type="sldNum" sz="quarter" idx="5"/>
          </p:nvPr>
        </p:nvSpPr>
        <p:spPr/>
        <p:txBody>
          <a:bodyPr/>
          <a:lstStyle/>
          <a:p>
            <a:fld id="{4C7AE6FB-4461-524F-8267-604BC301E8C7}" type="slidenum">
              <a:rPr lang="en-US" smtClean="0"/>
              <a:t>24</a:t>
            </a:fld>
            <a:endParaRPr lang="en-US"/>
          </a:p>
        </p:txBody>
      </p:sp>
    </p:spTree>
    <p:extLst>
      <p:ext uri="{BB962C8B-B14F-4D97-AF65-F5344CB8AC3E}">
        <p14:creationId xmlns:p14="http://schemas.microsoft.com/office/powerpoint/2010/main" val="3098845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Arial" panose="020B0604020202020204" pitchFamily="34" charset="0"/>
              <a:buChar char="•"/>
            </a:pPr>
            <a:r>
              <a:rPr lang="en-US" b="1" dirty="0">
                <a:effectLst/>
              </a:rPr>
              <a:t>Attention regulation: Focusing on a musical idea within structure</a:t>
            </a:r>
          </a:p>
          <a:p>
            <a:pPr marL="285750" indent="-285750">
              <a:buFont typeface="Arial" panose="020B0604020202020204" pitchFamily="34" charset="0"/>
              <a:buChar char="•"/>
            </a:pPr>
            <a:r>
              <a:rPr lang="en-US" b="1" dirty="0"/>
              <a:t>Building motivation and confidence to build skills: Through validating interests we create a ‘yes I can’ narrative</a:t>
            </a:r>
          </a:p>
          <a:p>
            <a:endParaRPr lang="en-US" dirty="0"/>
          </a:p>
        </p:txBody>
      </p:sp>
      <p:sp>
        <p:nvSpPr>
          <p:cNvPr id="4" name="Slide Number Placeholder 3"/>
          <p:cNvSpPr>
            <a:spLocks noGrp="1"/>
          </p:cNvSpPr>
          <p:nvPr>
            <p:ph type="sldNum" sz="quarter" idx="5"/>
          </p:nvPr>
        </p:nvSpPr>
        <p:spPr/>
        <p:txBody>
          <a:bodyPr/>
          <a:lstStyle/>
          <a:p>
            <a:fld id="{4C7AE6FB-4461-524F-8267-604BC301E8C7}" type="slidenum">
              <a:rPr lang="en-US" smtClean="0"/>
              <a:t>25</a:t>
            </a:fld>
            <a:endParaRPr lang="en-US"/>
          </a:p>
        </p:txBody>
      </p:sp>
    </p:spTree>
    <p:extLst>
      <p:ext uri="{BB962C8B-B14F-4D97-AF65-F5344CB8AC3E}">
        <p14:creationId xmlns:p14="http://schemas.microsoft.com/office/powerpoint/2010/main" val="2534528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AE6FB-4461-524F-8267-604BC301E8C7}" type="slidenum">
              <a:rPr lang="en-US" smtClean="0"/>
              <a:t>26</a:t>
            </a:fld>
            <a:endParaRPr lang="en-US"/>
          </a:p>
        </p:txBody>
      </p:sp>
    </p:spTree>
    <p:extLst>
      <p:ext uri="{BB962C8B-B14F-4D97-AF65-F5344CB8AC3E}">
        <p14:creationId xmlns:p14="http://schemas.microsoft.com/office/powerpoint/2010/main" val="2697493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AE6FB-4461-524F-8267-604BC301E8C7}" type="slidenum">
              <a:rPr lang="en-US" smtClean="0"/>
              <a:t>27</a:t>
            </a:fld>
            <a:endParaRPr lang="en-US"/>
          </a:p>
        </p:txBody>
      </p:sp>
    </p:spTree>
    <p:extLst>
      <p:ext uri="{BB962C8B-B14F-4D97-AF65-F5344CB8AC3E}">
        <p14:creationId xmlns:p14="http://schemas.microsoft.com/office/powerpoint/2010/main" val="38253524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Burgand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EFB5F-F609-9877-D88E-D85C440125EA}"/>
              </a:ext>
            </a:extLst>
          </p:cNvPr>
          <p:cNvSpPr>
            <a:spLocks noGrp="1"/>
          </p:cNvSpPr>
          <p:nvPr>
            <p:ph type="ctrTitle" hasCustomPrompt="1"/>
          </p:nvPr>
        </p:nvSpPr>
        <p:spPr>
          <a:xfrm>
            <a:off x="1524000" y="1419367"/>
            <a:ext cx="9144000" cy="4339988"/>
          </a:xfrm>
        </p:spPr>
        <p:txBody>
          <a:bodyPr lIns="0" tIns="0" rIns="0" bIns="0" anchor="ctr">
            <a:noAutofit/>
          </a:bodyPr>
          <a:lstStyle>
            <a:lvl1pPr algn="ctr">
              <a:lnSpc>
                <a:spcPct val="90000"/>
              </a:lnSpc>
              <a:defRPr sz="7000">
                <a:solidFill>
                  <a:schemeClr val="bg1"/>
                </a:solidFill>
              </a:defRPr>
            </a:lvl1pPr>
          </a:lstStyle>
          <a:p>
            <a:r>
              <a:rPr lang="en-US"/>
              <a:t>Two line longer presentation title</a:t>
            </a:r>
            <a:endParaRPr lang="en-GB"/>
          </a:p>
        </p:txBody>
      </p:sp>
      <p:pic>
        <p:nvPicPr>
          <p:cNvPr id="11" name="Graphic 10">
            <a:extLst>
              <a:ext uri="{FF2B5EF4-FFF2-40B4-BE49-F238E27FC236}">
                <a16:creationId xmlns:a16="http://schemas.microsoft.com/office/drawing/2014/main" id="{7A9C4B3C-7F41-CFCC-AE90-229125DD1E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7291" y="342000"/>
            <a:ext cx="3024000" cy="210000"/>
          </a:xfrm>
          <a:prstGeom prst="rect">
            <a:avLst/>
          </a:prstGeom>
        </p:spPr>
      </p:pic>
    </p:spTree>
    <p:extLst>
      <p:ext uri="{BB962C8B-B14F-4D97-AF65-F5344CB8AC3E}">
        <p14:creationId xmlns:p14="http://schemas.microsoft.com/office/powerpoint/2010/main" val="17130921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Oliv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EFB5F-F609-9877-D88E-D85C440125EA}"/>
              </a:ext>
            </a:extLst>
          </p:cNvPr>
          <p:cNvSpPr>
            <a:spLocks noGrp="1"/>
          </p:cNvSpPr>
          <p:nvPr>
            <p:ph type="ctrTitle" hasCustomPrompt="1"/>
          </p:nvPr>
        </p:nvSpPr>
        <p:spPr>
          <a:xfrm>
            <a:off x="1524000" y="1419367"/>
            <a:ext cx="9144000" cy="4339988"/>
          </a:xfrm>
        </p:spPr>
        <p:txBody>
          <a:bodyPr lIns="0" tIns="0" rIns="0" bIns="0" anchor="ctr">
            <a:noAutofit/>
          </a:bodyPr>
          <a:lstStyle>
            <a:lvl1pPr algn="ctr">
              <a:lnSpc>
                <a:spcPct val="90000"/>
              </a:lnSpc>
              <a:defRPr sz="7000">
                <a:solidFill>
                  <a:schemeClr val="bg1"/>
                </a:solidFill>
              </a:defRPr>
            </a:lvl1pPr>
          </a:lstStyle>
          <a:p>
            <a:r>
              <a:rPr lang="en-US"/>
              <a:t>Two line longer presentation title</a:t>
            </a:r>
            <a:endParaRPr lang="en-GB"/>
          </a:p>
        </p:txBody>
      </p:sp>
      <p:pic>
        <p:nvPicPr>
          <p:cNvPr id="11" name="Graphic 10">
            <a:extLst>
              <a:ext uri="{FF2B5EF4-FFF2-40B4-BE49-F238E27FC236}">
                <a16:creationId xmlns:a16="http://schemas.microsoft.com/office/drawing/2014/main" id="{7A9C4B3C-7F41-CFCC-AE90-229125DD1E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7291" y="342000"/>
            <a:ext cx="3024000" cy="210000"/>
          </a:xfrm>
          <a:prstGeom prst="rect">
            <a:avLst/>
          </a:prstGeom>
        </p:spPr>
      </p:pic>
    </p:spTree>
    <p:extLst>
      <p:ext uri="{BB962C8B-B14F-4D97-AF65-F5344CB8AC3E}">
        <p14:creationId xmlns:p14="http://schemas.microsoft.com/office/powerpoint/2010/main" val="31444687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Long - ADD IMAGE">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EFB5F-F609-9877-D88E-D85C440125EA}"/>
              </a:ext>
            </a:extLst>
          </p:cNvPr>
          <p:cNvSpPr>
            <a:spLocks noGrp="1"/>
          </p:cNvSpPr>
          <p:nvPr>
            <p:ph type="ctrTitle" hasCustomPrompt="1"/>
          </p:nvPr>
        </p:nvSpPr>
        <p:spPr>
          <a:xfrm>
            <a:off x="1524000" y="1419367"/>
            <a:ext cx="9144000" cy="4339988"/>
          </a:xfrm>
        </p:spPr>
        <p:txBody>
          <a:bodyPr lIns="0" tIns="0" rIns="0" bIns="0" anchor="ctr">
            <a:noAutofit/>
          </a:bodyPr>
          <a:lstStyle>
            <a:lvl1pPr algn="ctr">
              <a:lnSpc>
                <a:spcPct val="90000"/>
              </a:lnSpc>
              <a:defRPr sz="7000">
                <a:solidFill>
                  <a:schemeClr val="bg1"/>
                </a:solidFill>
              </a:defRPr>
            </a:lvl1pPr>
          </a:lstStyle>
          <a:p>
            <a:r>
              <a:rPr lang="en-US"/>
              <a:t>Two line longer presentation title</a:t>
            </a:r>
            <a:endParaRPr lang="en-GB"/>
          </a:p>
        </p:txBody>
      </p:sp>
      <p:pic>
        <p:nvPicPr>
          <p:cNvPr id="11" name="Graphic 10">
            <a:extLst>
              <a:ext uri="{FF2B5EF4-FFF2-40B4-BE49-F238E27FC236}">
                <a16:creationId xmlns:a16="http://schemas.microsoft.com/office/drawing/2014/main" id="{7A9C4B3C-7F41-CFCC-AE90-229125DD1EA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87291" y="342000"/>
            <a:ext cx="3024000" cy="210000"/>
          </a:xfrm>
          <a:prstGeom prst="rect">
            <a:avLst/>
          </a:prstGeom>
        </p:spPr>
      </p:pic>
    </p:spTree>
    <p:extLst>
      <p:ext uri="{BB962C8B-B14F-4D97-AF65-F5344CB8AC3E}">
        <p14:creationId xmlns:p14="http://schemas.microsoft.com/office/powerpoint/2010/main" val="288808469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hort - ADD IMAGE">
    <p:bg>
      <p:bgPr>
        <a:solidFill>
          <a:srgbClr val="FFFFFF"/>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C169EC0-74AA-841A-CF26-3F927AF4C6D6}"/>
              </a:ext>
            </a:extLst>
          </p:cNvPr>
          <p:cNvSpPr/>
          <p:nvPr userDrawn="1"/>
        </p:nvSpPr>
        <p:spPr>
          <a:xfrm>
            <a:off x="0" y="0"/>
            <a:ext cx="12191999"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AEFB5F-F609-9877-D88E-D85C440125EA}"/>
              </a:ext>
            </a:extLst>
          </p:cNvPr>
          <p:cNvSpPr>
            <a:spLocks noGrp="1"/>
          </p:cNvSpPr>
          <p:nvPr>
            <p:ph type="ctrTitle" hasCustomPrompt="1"/>
          </p:nvPr>
        </p:nvSpPr>
        <p:spPr>
          <a:xfrm>
            <a:off x="1524000" y="1419367"/>
            <a:ext cx="9144000" cy="4176000"/>
          </a:xfrm>
        </p:spPr>
        <p:txBody>
          <a:bodyPr lIns="0" tIns="0" rIns="0" bIns="0" anchor="ctr">
            <a:noAutofit/>
          </a:bodyPr>
          <a:lstStyle>
            <a:lvl1pPr algn="ctr">
              <a:lnSpc>
                <a:spcPct val="90000"/>
              </a:lnSpc>
              <a:defRPr sz="7000">
                <a:solidFill>
                  <a:schemeClr val="bg1"/>
                </a:solidFill>
              </a:defRPr>
            </a:lvl1pPr>
          </a:lstStyle>
          <a:p>
            <a:r>
              <a:rPr lang="en-US"/>
              <a:t>Presentation title</a:t>
            </a:r>
            <a:endParaRPr lang="en-GB"/>
          </a:p>
        </p:txBody>
      </p:sp>
      <p:pic>
        <p:nvPicPr>
          <p:cNvPr id="5" name="Graphic 4">
            <a:extLst>
              <a:ext uri="{FF2B5EF4-FFF2-40B4-BE49-F238E27FC236}">
                <a16:creationId xmlns:a16="http://schemas.microsoft.com/office/drawing/2014/main" id="{FB9AAEBC-733C-4B30-E04B-54FC8233A51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97200" y="4989891"/>
            <a:ext cx="2397600" cy="1534464"/>
          </a:xfrm>
          <a:prstGeom prst="rect">
            <a:avLst/>
          </a:prstGeom>
        </p:spPr>
      </p:pic>
    </p:spTree>
    <p:extLst>
      <p:ext uri="{BB962C8B-B14F-4D97-AF65-F5344CB8AC3E}">
        <p14:creationId xmlns:p14="http://schemas.microsoft.com/office/powerpoint/2010/main" val="1763295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Image Right">
    <p:bg>
      <p:bgPr>
        <a:solidFill>
          <a:schemeClr val="tx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64691C7E-61D2-2297-A55B-C0D612B67B47}"/>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179708CF-733F-A798-20EE-1BEF89C8FBC7}"/>
              </a:ext>
            </a:extLst>
          </p:cNvPr>
          <p:cNvSpPr>
            <a:spLocks noGrp="1"/>
          </p:cNvSpPr>
          <p:nvPr>
            <p:ph type="title" hasCustomPrompt="1"/>
          </p:nvPr>
        </p:nvSpPr>
        <p:spPr>
          <a:xfrm>
            <a:off x="324000" y="324000"/>
            <a:ext cx="5400000" cy="720000"/>
          </a:xfrm>
        </p:spPr>
        <p:txBody>
          <a:bodyPr/>
          <a:lstStyle>
            <a:lvl1pPr>
              <a:defRPr>
                <a:solidFill>
                  <a:schemeClr val="bg1"/>
                </a:solidFill>
              </a:defRPr>
            </a:lvl1pPr>
          </a:lstStyle>
          <a:p>
            <a:r>
              <a:rPr lang="en-US"/>
              <a:t>Heading</a:t>
            </a:r>
            <a:endParaRPr lang="en-GB"/>
          </a:p>
        </p:txBody>
      </p:sp>
      <p:sp>
        <p:nvSpPr>
          <p:cNvPr id="6" name="Slide Number Placeholder 5">
            <a:extLst>
              <a:ext uri="{FF2B5EF4-FFF2-40B4-BE49-F238E27FC236}">
                <a16:creationId xmlns:a16="http://schemas.microsoft.com/office/drawing/2014/main" id="{636D1598-2A78-B6AF-EEF1-13191C0AE0FC}"/>
              </a:ext>
            </a:extLst>
          </p:cNvPr>
          <p:cNvSpPr>
            <a:spLocks noGrp="1"/>
          </p:cNvSpPr>
          <p:nvPr>
            <p:ph type="sldNum" sz="quarter" idx="12"/>
          </p:nvPr>
        </p:nvSpPr>
        <p:spPr/>
        <p:txBody>
          <a:bodyPr/>
          <a:lstStyle/>
          <a:p>
            <a:fld id="{6D8F8585-43EF-43B0-A0B2-32B241845FEF}" type="slidenum">
              <a:rPr lang="en-GB" smtClean="0"/>
              <a:t>‹#›</a:t>
            </a:fld>
            <a:endParaRPr lang="en-GB"/>
          </a:p>
        </p:txBody>
      </p:sp>
      <p:sp>
        <p:nvSpPr>
          <p:cNvPr id="8" name="Text Placeholder 7">
            <a:extLst>
              <a:ext uri="{FF2B5EF4-FFF2-40B4-BE49-F238E27FC236}">
                <a16:creationId xmlns:a16="http://schemas.microsoft.com/office/drawing/2014/main" id="{72C36573-AE97-5DA9-579F-23B37DAB23A1}"/>
              </a:ext>
            </a:extLst>
          </p:cNvPr>
          <p:cNvSpPr>
            <a:spLocks noGrp="1"/>
          </p:cNvSpPr>
          <p:nvPr>
            <p:ph type="body" sz="quarter" idx="13"/>
          </p:nvPr>
        </p:nvSpPr>
        <p:spPr>
          <a:xfrm>
            <a:off x="323849" y="1295400"/>
            <a:ext cx="5400000" cy="52927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30922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Image Left">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64691C7E-61D2-2297-A55B-C0D612B67B47}"/>
              </a:ext>
            </a:extLst>
          </p:cNvPr>
          <p:cNvSpPr>
            <a:spLocks noGrp="1"/>
          </p:cNvSpPr>
          <p:nvPr>
            <p:ph type="pic" sz="quarter" idx="14"/>
          </p:nvPr>
        </p:nvSpPr>
        <p:spPr>
          <a:xfrm>
            <a:off x="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179708CF-733F-A798-20EE-1BEF89C8FBC7}"/>
              </a:ext>
            </a:extLst>
          </p:cNvPr>
          <p:cNvSpPr>
            <a:spLocks noGrp="1"/>
          </p:cNvSpPr>
          <p:nvPr>
            <p:ph type="title" hasCustomPrompt="1"/>
          </p:nvPr>
        </p:nvSpPr>
        <p:spPr>
          <a:xfrm>
            <a:off x="6468000" y="324000"/>
            <a:ext cx="5400000" cy="720000"/>
          </a:xfrm>
        </p:spPr>
        <p:txBody>
          <a:bodyPr/>
          <a:lstStyle>
            <a:lvl1pPr>
              <a:defRPr>
                <a:solidFill>
                  <a:schemeClr val="tx1"/>
                </a:solidFill>
              </a:defRPr>
            </a:lvl1pPr>
          </a:lstStyle>
          <a:p>
            <a:r>
              <a:rPr lang="en-US"/>
              <a:t>Heading</a:t>
            </a:r>
            <a:endParaRPr lang="en-GB"/>
          </a:p>
        </p:txBody>
      </p:sp>
      <p:sp>
        <p:nvSpPr>
          <p:cNvPr id="6" name="Slide Number Placeholder 5">
            <a:extLst>
              <a:ext uri="{FF2B5EF4-FFF2-40B4-BE49-F238E27FC236}">
                <a16:creationId xmlns:a16="http://schemas.microsoft.com/office/drawing/2014/main" id="{636D1598-2A78-B6AF-EEF1-13191C0AE0FC}"/>
              </a:ext>
            </a:extLst>
          </p:cNvPr>
          <p:cNvSpPr>
            <a:spLocks noGrp="1"/>
          </p:cNvSpPr>
          <p:nvPr>
            <p:ph type="sldNum" sz="quarter" idx="12"/>
          </p:nvPr>
        </p:nvSpPr>
        <p:spPr/>
        <p:txBody>
          <a:bodyPr/>
          <a:lstStyle/>
          <a:p>
            <a:fld id="{6D8F8585-43EF-43B0-A0B2-32B241845FEF}" type="slidenum">
              <a:rPr lang="en-GB" smtClean="0"/>
              <a:t>‹#›</a:t>
            </a:fld>
            <a:endParaRPr lang="en-GB"/>
          </a:p>
        </p:txBody>
      </p:sp>
      <p:sp>
        <p:nvSpPr>
          <p:cNvPr id="8" name="Text Placeholder 7">
            <a:extLst>
              <a:ext uri="{FF2B5EF4-FFF2-40B4-BE49-F238E27FC236}">
                <a16:creationId xmlns:a16="http://schemas.microsoft.com/office/drawing/2014/main" id="{72C36573-AE97-5DA9-579F-23B37DAB23A1}"/>
              </a:ext>
            </a:extLst>
          </p:cNvPr>
          <p:cNvSpPr>
            <a:spLocks noGrp="1"/>
          </p:cNvSpPr>
          <p:nvPr>
            <p:ph type="body" sz="quarter" idx="13"/>
          </p:nvPr>
        </p:nvSpPr>
        <p:spPr>
          <a:xfrm>
            <a:off x="6467849" y="1295400"/>
            <a:ext cx="5400000" cy="52927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34222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tement">
    <p:bg>
      <p:bgPr>
        <a:solidFill>
          <a:srgbClr val="0000C2"/>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BFD27E4-4CD6-C463-3638-16FBB720E9AD}"/>
              </a:ext>
            </a:extLst>
          </p:cNvPr>
          <p:cNvSpPr>
            <a:spLocks noGrp="1"/>
          </p:cNvSpPr>
          <p:nvPr>
            <p:ph type="body" sz="quarter" idx="10" hasCustomPrompt="1"/>
          </p:nvPr>
        </p:nvSpPr>
        <p:spPr>
          <a:xfrm>
            <a:off x="324000" y="287995"/>
            <a:ext cx="10620000" cy="6300000"/>
          </a:xfrm>
        </p:spPr>
        <p:txBody>
          <a:bodyPr>
            <a:normAutofit/>
          </a:bodyPr>
          <a:lstStyle>
            <a:lvl1pPr marL="0" indent="0">
              <a:spcAft>
                <a:spcPts val="3000"/>
              </a:spcAft>
              <a:buNone/>
              <a:defRPr sz="4500" b="0" i="0">
                <a:solidFill>
                  <a:schemeClr val="bg1"/>
                </a:solidFill>
                <a:latin typeface="Silka Medium" pitchFamily="2" charset="77"/>
              </a:defRPr>
            </a:lvl1pPr>
          </a:lstStyle>
          <a:p>
            <a:pPr lvl="0"/>
            <a:r>
              <a:rPr lang="en-GB"/>
              <a:t>Add statement text</a:t>
            </a:r>
          </a:p>
        </p:txBody>
      </p:sp>
    </p:spTree>
    <p:extLst>
      <p:ext uri="{BB962C8B-B14F-4D97-AF65-F5344CB8AC3E}">
        <p14:creationId xmlns:p14="http://schemas.microsoft.com/office/powerpoint/2010/main" val="812329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 Slat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34770-665C-7BE2-C18D-5F999CC88E6F}"/>
              </a:ext>
            </a:extLst>
          </p:cNvPr>
          <p:cNvSpPr>
            <a:spLocks noGrp="1"/>
          </p:cNvSpPr>
          <p:nvPr>
            <p:ph type="title" hasCustomPrompt="1"/>
          </p:nvPr>
        </p:nvSpPr>
        <p:spPr/>
        <p:txBody>
          <a:bodyPr/>
          <a:lstStyle>
            <a:lvl1pPr>
              <a:defRPr>
                <a:solidFill>
                  <a:schemeClr val="bg1"/>
                </a:solidFill>
              </a:defRPr>
            </a:lvl1pPr>
          </a:lstStyle>
          <a:p>
            <a:r>
              <a:rPr lang="en-US"/>
              <a:t>Heading</a:t>
            </a:r>
            <a:endParaRPr lang="en-GB"/>
          </a:p>
        </p:txBody>
      </p:sp>
      <p:sp>
        <p:nvSpPr>
          <p:cNvPr id="7" name="Slide Number Placeholder 6">
            <a:extLst>
              <a:ext uri="{FF2B5EF4-FFF2-40B4-BE49-F238E27FC236}">
                <a16:creationId xmlns:a16="http://schemas.microsoft.com/office/drawing/2014/main" id="{2CCD8B65-542F-1C43-EE77-65E112B2FA0F}"/>
              </a:ext>
            </a:extLst>
          </p:cNvPr>
          <p:cNvSpPr>
            <a:spLocks noGrp="1"/>
          </p:cNvSpPr>
          <p:nvPr>
            <p:ph type="sldNum" sz="quarter" idx="12"/>
          </p:nvPr>
        </p:nvSpPr>
        <p:spPr/>
        <p:txBody>
          <a:bodyPr/>
          <a:lstStyle/>
          <a:p>
            <a:fld id="{6D8F8585-43EF-43B0-A0B2-32B241845FEF}" type="slidenum">
              <a:rPr lang="en-GB" smtClean="0"/>
              <a:t>‹#›</a:t>
            </a:fld>
            <a:endParaRPr lang="en-GB"/>
          </a:p>
        </p:txBody>
      </p:sp>
      <p:sp>
        <p:nvSpPr>
          <p:cNvPr id="8" name="Text Placeholder 7">
            <a:extLst>
              <a:ext uri="{FF2B5EF4-FFF2-40B4-BE49-F238E27FC236}">
                <a16:creationId xmlns:a16="http://schemas.microsoft.com/office/drawing/2014/main" id="{99AD3BC9-665D-481A-BCCC-EA6001463D6C}"/>
              </a:ext>
            </a:extLst>
          </p:cNvPr>
          <p:cNvSpPr>
            <a:spLocks noGrp="1"/>
          </p:cNvSpPr>
          <p:nvPr>
            <p:ph type="body" sz="quarter" idx="13"/>
          </p:nvPr>
        </p:nvSpPr>
        <p:spPr>
          <a:xfrm>
            <a:off x="323848" y="1295400"/>
            <a:ext cx="10619999" cy="5292725"/>
          </a:xfrm>
        </p:spPr>
        <p:txBody>
          <a:bodyPr>
            <a:normAutofit/>
          </a:bodyPr>
          <a:lstStyle>
            <a:lvl1pPr marL="0" indent="0">
              <a:spcAft>
                <a:spcPts val="1500"/>
              </a:spcAft>
              <a:buNone/>
              <a:defRPr sz="2000">
                <a:solidFill>
                  <a:schemeClr val="bg1"/>
                </a:solidFill>
              </a:defRPr>
            </a:lvl1pPr>
            <a:lvl2pPr marL="252000" indent="-252000">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366399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EFB5F-F609-9877-D88E-D85C440125EA}"/>
              </a:ext>
            </a:extLst>
          </p:cNvPr>
          <p:cNvSpPr>
            <a:spLocks noGrp="1"/>
          </p:cNvSpPr>
          <p:nvPr>
            <p:ph type="ctrTitle" hasCustomPrompt="1"/>
          </p:nvPr>
        </p:nvSpPr>
        <p:spPr>
          <a:xfrm>
            <a:off x="1524000" y="1419367"/>
            <a:ext cx="9144000" cy="4339988"/>
          </a:xfrm>
        </p:spPr>
        <p:txBody>
          <a:bodyPr lIns="0" tIns="0" rIns="0" bIns="0" anchor="ctr">
            <a:noAutofit/>
          </a:bodyPr>
          <a:lstStyle>
            <a:lvl1pPr algn="ctr">
              <a:defRPr sz="7000">
                <a:solidFill>
                  <a:schemeClr val="bg1"/>
                </a:solidFill>
              </a:defRPr>
            </a:lvl1pPr>
          </a:lstStyle>
          <a:p>
            <a:r>
              <a:rPr lang="en-US"/>
              <a:t>Divider title</a:t>
            </a:r>
            <a:endParaRPr lang="en-GB"/>
          </a:p>
        </p:txBody>
      </p:sp>
    </p:spTree>
    <p:extLst>
      <p:ext uri="{BB962C8B-B14F-4D97-AF65-F5344CB8AC3E}">
        <p14:creationId xmlns:p14="http://schemas.microsoft.com/office/powerpoint/2010/main" val="9785573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Slide - ADD IMAGE">
    <p:bg>
      <p:bgPr>
        <a:solidFill>
          <a:schemeClr val="bg1">
            <a:lumMod val="85000"/>
          </a:schemeClr>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A31436F-9ED8-3C0C-FB13-52E3CAF690D6}"/>
              </a:ext>
            </a:extLst>
          </p:cNvPr>
          <p:cNvSpPr>
            <a:spLocks noGrp="1"/>
          </p:cNvSpPr>
          <p:nvPr>
            <p:ph type="ctrTitle" hasCustomPrompt="1"/>
          </p:nvPr>
        </p:nvSpPr>
        <p:spPr>
          <a:xfrm>
            <a:off x="1524000" y="1419367"/>
            <a:ext cx="9144000" cy="4339988"/>
          </a:xfrm>
        </p:spPr>
        <p:txBody>
          <a:bodyPr lIns="0" tIns="0" rIns="0" bIns="0" anchor="ctr">
            <a:noAutofit/>
          </a:bodyPr>
          <a:lstStyle>
            <a:lvl1pPr algn="ctr">
              <a:defRPr sz="7000">
                <a:solidFill>
                  <a:schemeClr val="bg1"/>
                </a:solidFill>
              </a:defRPr>
            </a:lvl1pPr>
          </a:lstStyle>
          <a:p>
            <a:r>
              <a:rPr lang="en-US"/>
              <a:t>Divider title</a:t>
            </a:r>
            <a:endParaRPr lang="en-GB"/>
          </a:p>
        </p:txBody>
      </p:sp>
    </p:spTree>
    <p:extLst>
      <p:ext uri="{BB962C8B-B14F-4D97-AF65-F5344CB8AC3E}">
        <p14:creationId xmlns:p14="http://schemas.microsoft.com/office/powerpoint/2010/main" val="6410279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A29AE-9700-8528-A613-CCA7E3296B15}"/>
              </a:ext>
            </a:extLst>
          </p:cNvPr>
          <p:cNvSpPr>
            <a:spLocks noGrp="1"/>
          </p:cNvSpPr>
          <p:nvPr>
            <p:ph type="title" hasCustomPrompt="1"/>
          </p:nvPr>
        </p:nvSpPr>
        <p:spPr>
          <a:xfrm>
            <a:off x="324000" y="324000"/>
            <a:ext cx="10620000" cy="720000"/>
          </a:xfrm>
        </p:spPr>
        <p:txBody>
          <a:bodyPr>
            <a:noAutofit/>
          </a:bodyPr>
          <a:lstStyle/>
          <a:p>
            <a:r>
              <a:rPr lang="en-US"/>
              <a:t>Heading</a:t>
            </a:r>
            <a:endParaRPr lang="en-GB"/>
          </a:p>
        </p:txBody>
      </p:sp>
      <p:sp>
        <p:nvSpPr>
          <p:cNvPr id="4" name="Content Placeholder 3">
            <a:extLst>
              <a:ext uri="{FF2B5EF4-FFF2-40B4-BE49-F238E27FC236}">
                <a16:creationId xmlns:a16="http://schemas.microsoft.com/office/drawing/2014/main" id="{8FA989AD-C9DE-C8EC-2D81-910A5850FB71}"/>
              </a:ext>
            </a:extLst>
          </p:cNvPr>
          <p:cNvSpPr>
            <a:spLocks noGrp="1"/>
          </p:cNvSpPr>
          <p:nvPr>
            <p:ph sz="half" idx="2"/>
          </p:nvPr>
        </p:nvSpPr>
        <p:spPr>
          <a:xfrm>
            <a:off x="324000" y="1296000"/>
            <a:ext cx="11544000" cy="5292000"/>
          </a:xfrm>
        </p:spPr>
        <p:txBody>
          <a:bodyPr>
            <a:noAutofit/>
          </a:bodyPr>
          <a:lstStyle>
            <a:lvl1pPr marL="0" indent="0">
              <a:buNone/>
              <a:defRPr/>
            </a:lvl1pPr>
          </a:lstStyle>
          <a:p>
            <a:pPr lvl="0"/>
            <a:r>
              <a:rPr lang="en-US"/>
              <a:t>Click to edit Master text styles</a:t>
            </a:r>
          </a:p>
        </p:txBody>
      </p:sp>
      <p:sp>
        <p:nvSpPr>
          <p:cNvPr id="9" name="Slide Number Placeholder 8">
            <a:extLst>
              <a:ext uri="{FF2B5EF4-FFF2-40B4-BE49-F238E27FC236}">
                <a16:creationId xmlns:a16="http://schemas.microsoft.com/office/drawing/2014/main" id="{81AFF31D-0413-29E2-BC19-18E366265D50}"/>
              </a:ext>
            </a:extLst>
          </p:cNvPr>
          <p:cNvSpPr>
            <a:spLocks noGrp="1"/>
          </p:cNvSpPr>
          <p:nvPr>
            <p:ph type="sldNum" sz="quarter" idx="12"/>
          </p:nvPr>
        </p:nvSpPr>
        <p:spPr/>
        <p:txBody>
          <a:bodyPr/>
          <a:lstStyle/>
          <a:p>
            <a:fld id="{6D8F8585-43EF-43B0-A0B2-32B241845FEF}" type="slidenum">
              <a:rPr lang="en-GB" smtClean="0"/>
              <a:t>‹#›</a:t>
            </a:fld>
            <a:endParaRPr lang="en-GB"/>
          </a:p>
        </p:txBody>
      </p:sp>
    </p:spTree>
    <p:extLst>
      <p:ext uri="{BB962C8B-B14F-4D97-AF65-F5344CB8AC3E}">
        <p14:creationId xmlns:p14="http://schemas.microsoft.com/office/powerpoint/2010/main" val="2224351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 Steel">
    <p:bg>
      <p:bgPr>
        <a:solidFill>
          <a:srgbClr val="6F819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A29AE-9700-8528-A613-CCA7E3296B15}"/>
              </a:ext>
            </a:extLst>
          </p:cNvPr>
          <p:cNvSpPr>
            <a:spLocks noGrp="1"/>
          </p:cNvSpPr>
          <p:nvPr>
            <p:ph type="title" hasCustomPrompt="1"/>
          </p:nvPr>
        </p:nvSpPr>
        <p:spPr>
          <a:xfrm>
            <a:off x="324000" y="324000"/>
            <a:ext cx="10620000" cy="720000"/>
          </a:xfrm>
        </p:spPr>
        <p:txBody>
          <a:bodyPr>
            <a:noAutofit/>
          </a:bodyPr>
          <a:lstStyle>
            <a:lvl1pPr>
              <a:defRPr>
                <a:solidFill>
                  <a:schemeClr val="bg1"/>
                </a:solidFill>
              </a:defRPr>
            </a:lvl1pPr>
          </a:lstStyle>
          <a:p>
            <a:r>
              <a:rPr lang="en-US"/>
              <a:t>Heading</a:t>
            </a:r>
            <a:endParaRPr lang="en-GB"/>
          </a:p>
        </p:txBody>
      </p:sp>
      <p:sp>
        <p:nvSpPr>
          <p:cNvPr id="4" name="Content Placeholder 3">
            <a:extLst>
              <a:ext uri="{FF2B5EF4-FFF2-40B4-BE49-F238E27FC236}">
                <a16:creationId xmlns:a16="http://schemas.microsoft.com/office/drawing/2014/main" id="{8FA989AD-C9DE-C8EC-2D81-910A5850FB71}"/>
              </a:ext>
            </a:extLst>
          </p:cNvPr>
          <p:cNvSpPr>
            <a:spLocks noGrp="1"/>
          </p:cNvSpPr>
          <p:nvPr>
            <p:ph sz="half" idx="2"/>
          </p:nvPr>
        </p:nvSpPr>
        <p:spPr>
          <a:xfrm>
            <a:off x="324000" y="1296000"/>
            <a:ext cx="11544000" cy="5292000"/>
          </a:xfrm>
        </p:spPr>
        <p:txBody>
          <a:bodyPr>
            <a:noAutofit/>
          </a:bodyPr>
          <a:lstStyle>
            <a:lvl1pPr marL="0" indent="0">
              <a:buNone/>
              <a:defRPr>
                <a:solidFill>
                  <a:schemeClr val="bg1"/>
                </a:solidFill>
              </a:defRPr>
            </a:lvl1pPr>
          </a:lstStyle>
          <a:p>
            <a:pPr lvl="0"/>
            <a:r>
              <a:rPr lang="en-US"/>
              <a:t>Click to edit Master text styles</a:t>
            </a:r>
          </a:p>
        </p:txBody>
      </p:sp>
      <p:sp>
        <p:nvSpPr>
          <p:cNvPr id="9" name="Slide Number Placeholder 8">
            <a:extLst>
              <a:ext uri="{FF2B5EF4-FFF2-40B4-BE49-F238E27FC236}">
                <a16:creationId xmlns:a16="http://schemas.microsoft.com/office/drawing/2014/main" id="{81AFF31D-0413-29E2-BC19-18E366265D50}"/>
              </a:ext>
            </a:extLst>
          </p:cNvPr>
          <p:cNvSpPr>
            <a:spLocks noGrp="1"/>
          </p:cNvSpPr>
          <p:nvPr>
            <p:ph type="sldNum" sz="quarter" idx="12"/>
          </p:nvPr>
        </p:nvSpPr>
        <p:spPr/>
        <p:txBody>
          <a:bodyPr/>
          <a:lstStyle>
            <a:lvl1pPr>
              <a:defRPr>
                <a:solidFill>
                  <a:schemeClr val="bg1"/>
                </a:solidFill>
              </a:defRPr>
            </a:lvl1pPr>
          </a:lstStyle>
          <a:p>
            <a:fld id="{6D8F8585-43EF-43B0-A0B2-32B241845FEF}" type="slidenum">
              <a:rPr lang="en-GB" smtClean="0"/>
              <a:pPr/>
              <a:t>‹#›</a:t>
            </a:fld>
            <a:endParaRPr lang="en-GB"/>
          </a:p>
        </p:txBody>
      </p:sp>
    </p:spTree>
    <p:extLst>
      <p:ext uri="{BB962C8B-B14F-4D97-AF65-F5344CB8AC3E}">
        <p14:creationId xmlns:p14="http://schemas.microsoft.com/office/powerpoint/2010/main" val="1091129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A29AE-9700-8528-A613-CCA7E3296B15}"/>
              </a:ext>
            </a:extLst>
          </p:cNvPr>
          <p:cNvSpPr>
            <a:spLocks noGrp="1"/>
          </p:cNvSpPr>
          <p:nvPr>
            <p:ph type="title" hasCustomPrompt="1"/>
          </p:nvPr>
        </p:nvSpPr>
        <p:spPr>
          <a:xfrm>
            <a:off x="324000" y="324000"/>
            <a:ext cx="10620000" cy="720000"/>
          </a:xfrm>
        </p:spPr>
        <p:txBody>
          <a:bodyPr>
            <a:noAutofit/>
          </a:bodyPr>
          <a:lstStyle/>
          <a:p>
            <a:r>
              <a:rPr lang="en-US"/>
              <a:t>Heading</a:t>
            </a:r>
            <a:endParaRPr lang="en-GB"/>
          </a:p>
        </p:txBody>
      </p:sp>
      <p:sp>
        <p:nvSpPr>
          <p:cNvPr id="9" name="Slide Number Placeholder 8">
            <a:extLst>
              <a:ext uri="{FF2B5EF4-FFF2-40B4-BE49-F238E27FC236}">
                <a16:creationId xmlns:a16="http://schemas.microsoft.com/office/drawing/2014/main" id="{81AFF31D-0413-29E2-BC19-18E366265D50}"/>
              </a:ext>
            </a:extLst>
          </p:cNvPr>
          <p:cNvSpPr>
            <a:spLocks noGrp="1"/>
          </p:cNvSpPr>
          <p:nvPr>
            <p:ph type="sldNum" sz="quarter" idx="12"/>
          </p:nvPr>
        </p:nvSpPr>
        <p:spPr/>
        <p:txBody>
          <a:bodyPr/>
          <a:lstStyle/>
          <a:p>
            <a:fld id="{6D8F8585-43EF-43B0-A0B2-32B241845FEF}" type="slidenum">
              <a:rPr lang="en-GB" smtClean="0"/>
              <a:t>‹#›</a:t>
            </a:fld>
            <a:endParaRPr lang="en-GB"/>
          </a:p>
        </p:txBody>
      </p:sp>
      <p:sp>
        <p:nvSpPr>
          <p:cNvPr id="13" name="Text Placeholder 12">
            <a:extLst>
              <a:ext uri="{FF2B5EF4-FFF2-40B4-BE49-F238E27FC236}">
                <a16:creationId xmlns:a16="http://schemas.microsoft.com/office/drawing/2014/main" id="{19CB6A82-72CB-7521-7724-E8CD3F12A88B}"/>
              </a:ext>
            </a:extLst>
          </p:cNvPr>
          <p:cNvSpPr>
            <a:spLocks noGrp="1"/>
          </p:cNvSpPr>
          <p:nvPr>
            <p:ph type="body" sz="quarter" idx="13" hasCustomPrompt="1"/>
          </p:nvPr>
        </p:nvSpPr>
        <p:spPr>
          <a:xfrm>
            <a:off x="0" y="1090613"/>
            <a:ext cx="2682875" cy="5767387"/>
          </a:xfrm>
          <a:solidFill>
            <a:schemeClr val="accent5"/>
          </a:solidFill>
        </p:spPr>
        <p:txBody>
          <a:bodyPr lIns="324000" tIns="108000" rIns="108000" bIns="108000">
            <a:noAutofit/>
          </a:bodyPr>
          <a:lstStyle>
            <a:lvl1pPr marL="0" indent="0">
              <a:buNone/>
              <a:defRPr sz="3000">
                <a:solidFill>
                  <a:schemeClr val="bg1"/>
                </a:solidFill>
              </a:defRPr>
            </a:lvl1pPr>
          </a:lstStyle>
          <a:p>
            <a:pPr lvl="0"/>
            <a:r>
              <a:rPr lang="en-GB"/>
              <a:t>00%</a:t>
            </a:r>
          </a:p>
        </p:txBody>
      </p:sp>
      <p:sp>
        <p:nvSpPr>
          <p:cNvPr id="15" name="Text Placeholder 12">
            <a:extLst>
              <a:ext uri="{FF2B5EF4-FFF2-40B4-BE49-F238E27FC236}">
                <a16:creationId xmlns:a16="http://schemas.microsoft.com/office/drawing/2014/main" id="{CA523BCB-BE55-4AB3-097E-2013CA51D9A1}"/>
              </a:ext>
            </a:extLst>
          </p:cNvPr>
          <p:cNvSpPr>
            <a:spLocks noGrp="1"/>
          </p:cNvSpPr>
          <p:nvPr>
            <p:ph type="body" sz="quarter" idx="14" hasCustomPrompt="1"/>
          </p:nvPr>
        </p:nvSpPr>
        <p:spPr>
          <a:xfrm>
            <a:off x="2682875" y="1090613"/>
            <a:ext cx="2306396" cy="5767387"/>
          </a:xfrm>
          <a:solidFill>
            <a:schemeClr val="accent6"/>
          </a:solidFill>
        </p:spPr>
        <p:txBody>
          <a:bodyPr lIns="216000" tIns="108000" rIns="108000" bIns="108000">
            <a:noAutofit/>
          </a:bodyPr>
          <a:lstStyle>
            <a:lvl1pPr marL="0" indent="0">
              <a:buNone/>
              <a:defRPr sz="3000">
                <a:solidFill>
                  <a:schemeClr val="bg1"/>
                </a:solidFill>
              </a:defRPr>
            </a:lvl1pPr>
          </a:lstStyle>
          <a:p>
            <a:pPr lvl="0"/>
            <a:r>
              <a:rPr lang="en-GB"/>
              <a:t>00%</a:t>
            </a:r>
          </a:p>
        </p:txBody>
      </p:sp>
      <p:sp>
        <p:nvSpPr>
          <p:cNvPr id="16" name="Text Placeholder 12">
            <a:extLst>
              <a:ext uri="{FF2B5EF4-FFF2-40B4-BE49-F238E27FC236}">
                <a16:creationId xmlns:a16="http://schemas.microsoft.com/office/drawing/2014/main" id="{92F1E0C7-C4C9-5928-1B43-A3844B00CC42}"/>
              </a:ext>
            </a:extLst>
          </p:cNvPr>
          <p:cNvSpPr>
            <a:spLocks noGrp="1"/>
          </p:cNvSpPr>
          <p:nvPr>
            <p:ph type="body" sz="quarter" idx="15" hasCustomPrompt="1"/>
          </p:nvPr>
        </p:nvSpPr>
        <p:spPr>
          <a:xfrm>
            <a:off x="4989270" y="1090613"/>
            <a:ext cx="2082021" cy="5767387"/>
          </a:xfrm>
          <a:solidFill>
            <a:schemeClr val="accent2"/>
          </a:solidFill>
        </p:spPr>
        <p:txBody>
          <a:bodyPr lIns="216000" tIns="108000" rIns="108000" bIns="108000">
            <a:noAutofit/>
          </a:bodyPr>
          <a:lstStyle>
            <a:lvl1pPr marL="0" indent="0">
              <a:buNone/>
              <a:defRPr sz="3000">
                <a:solidFill>
                  <a:schemeClr val="bg1"/>
                </a:solidFill>
              </a:defRPr>
            </a:lvl1pPr>
          </a:lstStyle>
          <a:p>
            <a:pPr lvl="0"/>
            <a:r>
              <a:rPr lang="en-GB"/>
              <a:t>00%</a:t>
            </a:r>
          </a:p>
        </p:txBody>
      </p:sp>
      <p:sp>
        <p:nvSpPr>
          <p:cNvPr id="17" name="Text Placeholder 12">
            <a:extLst>
              <a:ext uri="{FF2B5EF4-FFF2-40B4-BE49-F238E27FC236}">
                <a16:creationId xmlns:a16="http://schemas.microsoft.com/office/drawing/2014/main" id="{417E1B48-4A17-F246-0BD9-6022D7A9BF16}"/>
              </a:ext>
            </a:extLst>
          </p:cNvPr>
          <p:cNvSpPr>
            <a:spLocks noGrp="1"/>
          </p:cNvSpPr>
          <p:nvPr>
            <p:ph type="body" sz="quarter" idx="16" hasCustomPrompt="1"/>
          </p:nvPr>
        </p:nvSpPr>
        <p:spPr>
          <a:xfrm>
            <a:off x="7071290" y="1090613"/>
            <a:ext cx="1706761" cy="5767387"/>
          </a:xfrm>
          <a:solidFill>
            <a:schemeClr val="accent3"/>
          </a:solidFill>
        </p:spPr>
        <p:txBody>
          <a:bodyPr lIns="216000" tIns="108000" rIns="108000" bIns="108000">
            <a:noAutofit/>
          </a:bodyPr>
          <a:lstStyle>
            <a:lvl1pPr marL="0" indent="0">
              <a:buNone/>
              <a:defRPr sz="3000">
                <a:solidFill>
                  <a:schemeClr val="bg1"/>
                </a:solidFill>
              </a:defRPr>
            </a:lvl1pPr>
          </a:lstStyle>
          <a:p>
            <a:pPr lvl="0"/>
            <a:r>
              <a:rPr lang="en-GB"/>
              <a:t>00%</a:t>
            </a:r>
          </a:p>
        </p:txBody>
      </p:sp>
      <p:sp>
        <p:nvSpPr>
          <p:cNvPr id="18" name="Text Placeholder 12">
            <a:extLst>
              <a:ext uri="{FF2B5EF4-FFF2-40B4-BE49-F238E27FC236}">
                <a16:creationId xmlns:a16="http://schemas.microsoft.com/office/drawing/2014/main" id="{A1539839-749C-48C7-AECE-C53641C8CBD7}"/>
              </a:ext>
            </a:extLst>
          </p:cNvPr>
          <p:cNvSpPr>
            <a:spLocks noGrp="1"/>
          </p:cNvSpPr>
          <p:nvPr>
            <p:ph type="body" sz="quarter" idx="17" hasCustomPrompt="1"/>
          </p:nvPr>
        </p:nvSpPr>
        <p:spPr>
          <a:xfrm>
            <a:off x="8778051" y="1090613"/>
            <a:ext cx="1341027" cy="5767387"/>
          </a:xfrm>
          <a:solidFill>
            <a:srgbClr val="FF66E5"/>
          </a:solidFill>
        </p:spPr>
        <p:txBody>
          <a:bodyPr lIns="216000" tIns="108000" rIns="108000" bIns="108000">
            <a:noAutofit/>
          </a:bodyPr>
          <a:lstStyle>
            <a:lvl1pPr marL="0" indent="0">
              <a:buNone/>
              <a:defRPr sz="3000">
                <a:solidFill>
                  <a:schemeClr val="bg1"/>
                </a:solidFill>
              </a:defRPr>
            </a:lvl1pPr>
          </a:lstStyle>
          <a:p>
            <a:pPr lvl="0"/>
            <a:r>
              <a:rPr lang="en-GB"/>
              <a:t>00%</a:t>
            </a:r>
          </a:p>
        </p:txBody>
      </p:sp>
      <p:sp>
        <p:nvSpPr>
          <p:cNvPr id="19" name="Text Placeholder 12">
            <a:extLst>
              <a:ext uri="{FF2B5EF4-FFF2-40B4-BE49-F238E27FC236}">
                <a16:creationId xmlns:a16="http://schemas.microsoft.com/office/drawing/2014/main" id="{8B6A60DE-4FE7-5AE9-610F-213DE3C92D78}"/>
              </a:ext>
            </a:extLst>
          </p:cNvPr>
          <p:cNvSpPr>
            <a:spLocks noGrp="1"/>
          </p:cNvSpPr>
          <p:nvPr>
            <p:ph type="body" sz="quarter" idx="18" hasCustomPrompt="1"/>
          </p:nvPr>
        </p:nvSpPr>
        <p:spPr>
          <a:xfrm>
            <a:off x="10119078" y="1090613"/>
            <a:ext cx="1097202" cy="5767387"/>
          </a:xfrm>
          <a:solidFill>
            <a:schemeClr val="accent1"/>
          </a:solidFill>
        </p:spPr>
        <p:txBody>
          <a:bodyPr lIns="216000" tIns="108000" rIns="108000" bIns="108000">
            <a:noAutofit/>
          </a:bodyPr>
          <a:lstStyle>
            <a:lvl1pPr marL="0" indent="0">
              <a:buNone/>
              <a:defRPr sz="3000">
                <a:solidFill>
                  <a:schemeClr val="bg1"/>
                </a:solidFill>
              </a:defRPr>
            </a:lvl1pPr>
          </a:lstStyle>
          <a:p>
            <a:pPr lvl="0"/>
            <a:r>
              <a:rPr lang="en-GB"/>
              <a:t>0%</a:t>
            </a:r>
          </a:p>
        </p:txBody>
      </p:sp>
      <p:sp>
        <p:nvSpPr>
          <p:cNvPr id="20" name="Text Placeholder 12">
            <a:extLst>
              <a:ext uri="{FF2B5EF4-FFF2-40B4-BE49-F238E27FC236}">
                <a16:creationId xmlns:a16="http://schemas.microsoft.com/office/drawing/2014/main" id="{E265C0C1-5A29-606E-EF83-03C021277BBD}"/>
              </a:ext>
            </a:extLst>
          </p:cNvPr>
          <p:cNvSpPr>
            <a:spLocks noGrp="1"/>
          </p:cNvSpPr>
          <p:nvPr>
            <p:ph type="body" sz="quarter" idx="19" hasCustomPrompt="1"/>
          </p:nvPr>
        </p:nvSpPr>
        <p:spPr>
          <a:xfrm>
            <a:off x="11216280" y="1090613"/>
            <a:ext cx="975720" cy="5767387"/>
          </a:xfrm>
          <a:solidFill>
            <a:srgbClr val="612DFF"/>
          </a:solidFill>
        </p:spPr>
        <p:txBody>
          <a:bodyPr lIns="216000" tIns="108000" rIns="108000" bIns="108000">
            <a:noAutofit/>
          </a:bodyPr>
          <a:lstStyle>
            <a:lvl1pPr marL="0" indent="0">
              <a:buNone/>
              <a:defRPr sz="3000">
                <a:solidFill>
                  <a:schemeClr val="bg1"/>
                </a:solidFill>
              </a:defRPr>
            </a:lvl1pPr>
          </a:lstStyle>
          <a:p>
            <a:pPr lvl="0"/>
            <a:r>
              <a:rPr lang="en-GB"/>
              <a:t>0%</a:t>
            </a:r>
          </a:p>
        </p:txBody>
      </p:sp>
      <p:sp>
        <p:nvSpPr>
          <p:cNvPr id="24" name="Vertical Text Placeholder 23">
            <a:extLst>
              <a:ext uri="{FF2B5EF4-FFF2-40B4-BE49-F238E27FC236}">
                <a16:creationId xmlns:a16="http://schemas.microsoft.com/office/drawing/2014/main" id="{07C27D9F-46B4-C18D-9156-6815CF90097C}"/>
              </a:ext>
            </a:extLst>
          </p:cNvPr>
          <p:cNvSpPr>
            <a:spLocks noGrp="1"/>
          </p:cNvSpPr>
          <p:nvPr>
            <p:ph type="body" orient="vert" sz="quarter" idx="20"/>
          </p:nvPr>
        </p:nvSpPr>
        <p:spPr>
          <a:xfrm rot="10800000">
            <a:off x="324000" y="1961147"/>
            <a:ext cx="570284" cy="4626853"/>
          </a:xfrm>
        </p:spPr>
        <p:txBody>
          <a:bodyPr vert="eaVert" wrap="square">
            <a:spAutoFit/>
          </a:bodyPr>
          <a:lstStyle>
            <a:lvl1pPr marL="0" indent="0">
              <a:buNone/>
              <a:defRPr>
                <a:solidFill>
                  <a:schemeClr val="bg1"/>
                </a:solidFill>
              </a:defRPr>
            </a:lvl1pPr>
            <a:lvl2pPr marL="0" indent="0">
              <a:buNone/>
              <a:defRPr>
                <a:solidFill>
                  <a:schemeClr val="tx1"/>
                </a:solidFill>
              </a:defRPr>
            </a:lvl2pPr>
          </a:lstStyle>
          <a:p>
            <a:pPr lvl="0"/>
            <a:r>
              <a:rPr lang="en-GB"/>
              <a:t>Click to edit Master text styles</a:t>
            </a:r>
          </a:p>
          <a:p>
            <a:pPr lvl="1"/>
            <a:r>
              <a:rPr lang="en-GB"/>
              <a:t>Second level</a:t>
            </a:r>
          </a:p>
        </p:txBody>
      </p:sp>
      <p:sp>
        <p:nvSpPr>
          <p:cNvPr id="26" name="Vertical Text Placeholder 23">
            <a:extLst>
              <a:ext uri="{FF2B5EF4-FFF2-40B4-BE49-F238E27FC236}">
                <a16:creationId xmlns:a16="http://schemas.microsoft.com/office/drawing/2014/main" id="{DB1B793F-270B-8E05-2BC2-49F9FD6492CD}"/>
              </a:ext>
            </a:extLst>
          </p:cNvPr>
          <p:cNvSpPr>
            <a:spLocks noGrp="1"/>
          </p:cNvSpPr>
          <p:nvPr>
            <p:ph type="body" orient="vert" sz="quarter" idx="21"/>
          </p:nvPr>
        </p:nvSpPr>
        <p:spPr>
          <a:xfrm rot="10800000">
            <a:off x="2863694" y="1961147"/>
            <a:ext cx="570284" cy="4626853"/>
          </a:xfrm>
        </p:spPr>
        <p:txBody>
          <a:bodyPr vert="eaVert" wrap="square">
            <a:spAutoFit/>
          </a:bodyPr>
          <a:lstStyle>
            <a:lvl1pPr marL="0" indent="0">
              <a:buNone/>
              <a:defRPr>
                <a:solidFill>
                  <a:schemeClr val="bg1"/>
                </a:solidFill>
              </a:defRPr>
            </a:lvl1pPr>
            <a:lvl2pPr marL="0" indent="0">
              <a:buNone/>
              <a:defRPr>
                <a:solidFill>
                  <a:schemeClr val="tx1"/>
                </a:solidFill>
              </a:defRPr>
            </a:lvl2pPr>
          </a:lstStyle>
          <a:p>
            <a:pPr lvl="0"/>
            <a:r>
              <a:rPr lang="en-GB"/>
              <a:t>Click to edit Master text styles</a:t>
            </a:r>
          </a:p>
          <a:p>
            <a:pPr lvl="1"/>
            <a:r>
              <a:rPr lang="en-GB"/>
              <a:t>Second level</a:t>
            </a:r>
          </a:p>
        </p:txBody>
      </p:sp>
      <p:sp>
        <p:nvSpPr>
          <p:cNvPr id="27" name="Vertical Text Placeholder 23">
            <a:extLst>
              <a:ext uri="{FF2B5EF4-FFF2-40B4-BE49-F238E27FC236}">
                <a16:creationId xmlns:a16="http://schemas.microsoft.com/office/drawing/2014/main" id="{88A1DB99-6FEA-C3E0-C63A-78CB8895D884}"/>
              </a:ext>
            </a:extLst>
          </p:cNvPr>
          <p:cNvSpPr>
            <a:spLocks noGrp="1"/>
          </p:cNvSpPr>
          <p:nvPr>
            <p:ph type="body" orient="vert" sz="quarter" idx="22"/>
          </p:nvPr>
        </p:nvSpPr>
        <p:spPr>
          <a:xfrm rot="10800000">
            <a:off x="5170091" y="1961147"/>
            <a:ext cx="570284" cy="4626853"/>
          </a:xfrm>
        </p:spPr>
        <p:txBody>
          <a:bodyPr vert="eaVert" wrap="square">
            <a:spAutoFit/>
          </a:bodyPr>
          <a:lstStyle>
            <a:lvl1pPr marL="0" indent="0">
              <a:buNone/>
              <a:defRPr>
                <a:solidFill>
                  <a:schemeClr val="bg1"/>
                </a:solidFill>
              </a:defRPr>
            </a:lvl1pPr>
            <a:lvl2pPr marL="0" indent="0">
              <a:buNone/>
              <a:defRPr>
                <a:solidFill>
                  <a:schemeClr val="tx1"/>
                </a:solidFill>
              </a:defRPr>
            </a:lvl2pPr>
          </a:lstStyle>
          <a:p>
            <a:pPr lvl="0"/>
            <a:r>
              <a:rPr lang="en-GB"/>
              <a:t>Click to edit Master text styles</a:t>
            </a:r>
          </a:p>
          <a:p>
            <a:pPr lvl="1"/>
            <a:r>
              <a:rPr lang="en-GB"/>
              <a:t>Second level</a:t>
            </a:r>
          </a:p>
        </p:txBody>
      </p:sp>
      <p:sp>
        <p:nvSpPr>
          <p:cNvPr id="28" name="Vertical Text Placeholder 23">
            <a:extLst>
              <a:ext uri="{FF2B5EF4-FFF2-40B4-BE49-F238E27FC236}">
                <a16:creationId xmlns:a16="http://schemas.microsoft.com/office/drawing/2014/main" id="{CA2F93F1-9C4D-D61A-BAE6-C5313F52FC47}"/>
              </a:ext>
            </a:extLst>
          </p:cNvPr>
          <p:cNvSpPr>
            <a:spLocks noGrp="1"/>
          </p:cNvSpPr>
          <p:nvPr>
            <p:ph type="body" orient="vert" sz="quarter" idx="23"/>
          </p:nvPr>
        </p:nvSpPr>
        <p:spPr>
          <a:xfrm rot="10800000">
            <a:off x="7252112" y="1961147"/>
            <a:ext cx="570284" cy="4626853"/>
          </a:xfrm>
        </p:spPr>
        <p:txBody>
          <a:bodyPr vert="eaVert" wrap="square">
            <a:spAutoFit/>
          </a:bodyPr>
          <a:lstStyle>
            <a:lvl1pPr marL="0" indent="0">
              <a:buNone/>
              <a:defRPr>
                <a:solidFill>
                  <a:schemeClr val="bg1"/>
                </a:solidFill>
              </a:defRPr>
            </a:lvl1pPr>
            <a:lvl2pPr marL="0" indent="0">
              <a:buNone/>
              <a:defRPr>
                <a:solidFill>
                  <a:schemeClr val="tx1"/>
                </a:solidFill>
              </a:defRPr>
            </a:lvl2pPr>
          </a:lstStyle>
          <a:p>
            <a:pPr lvl="0"/>
            <a:r>
              <a:rPr lang="en-GB"/>
              <a:t>Click to edit Master text styles</a:t>
            </a:r>
          </a:p>
          <a:p>
            <a:pPr lvl="1"/>
            <a:r>
              <a:rPr lang="en-GB"/>
              <a:t>Second level</a:t>
            </a:r>
          </a:p>
        </p:txBody>
      </p:sp>
      <p:sp>
        <p:nvSpPr>
          <p:cNvPr id="29" name="Vertical Text Placeholder 23">
            <a:extLst>
              <a:ext uri="{FF2B5EF4-FFF2-40B4-BE49-F238E27FC236}">
                <a16:creationId xmlns:a16="http://schemas.microsoft.com/office/drawing/2014/main" id="{EBA88377-F73B-55C9-A337-9C93DA741858}"/>
              </a:ext>
            </a:extLst>
          </p:cNvPr>
          <p:cNvSpPr>
            <a:spLocks noGrp="1"/>
          </p:cNvSpPr>
          <p:nvPr>
            <p:ph type="body" orient="vert" sz="quarter" idx="24"/>
          </p:nvPr>
        </p:nvSpPr>
        <p:spPr>
          <a:xfrm rot="10800000">
            <a:off x="8963967" y="1961147"/>
            <a:ext cx="570284" cy="4626853"/>
          </a:xfrm>
        </p:spPr>
        <p:txBody>
          <a:bodyPr vert="eaVert" wrap="square">
            <a:spAutoFit/>
          </a:bodyPr>
          <a:lstStyle>
            <a:lvl1pPr marL="0" indent="0">
              <a:buNone/>
              <a:defRPr>
                <a:solidFill>
                  <a:schemeClr val="bg1"/>
                </a:solidFill>
              </a:defRPr>
            </a:lvl1pPr>
            <a:lvl2pPr marL="0" indent="0">
              <a:buNone/>
              <a:defRPr>
                <a:solidFill>
                  <a:schemeClr val="tx1"/>
                </a:solidFill>
              </a:defRPr>
            </a:lvl2pPr>
          </a:lstStyle>
          <a:p>
            <a:pPr lvl="0"/>
            <a:r>
              <a:rPr lang="en-GB"/>
              <a:t>Click to edit Master text styles</a:t>
            </a:r>
          </a:p>
          <a:p>
            <a:pPr lvl="1"/>
            <a:r>
              <a:rPr lang="en-GB"/>
              <a:t>Second level</a:t>
            </a:r>
          </a:p>
        </p:txBody>
      </p:sp>
      <p:sp>
        <p:nvSpPr>
          <p:cNvPr id="30" name="Vertical Text Placeholder 23">
            <a:extLst>
              <a:ext uri="{FF2B5EF4-FFF2-40B4-BE49-F238E27FC236}">
                <a16:creationId xmlns:a16="http://schemas.microsoft.com/office/drawing/2014/main" id="{4D934F51-17AA-36B2-11DA-95F12E79DFE0}"/>
              </a:ext>
            </a:extLst>
          </p:cNvPr>
          <p:cNvSpPr>
            <a:spLocks noGrp="1"/>
          </p:cNvSpPr>
          <p:nvPr>
            <p:ph type="body" orient="vert" sz="quarter" idx="25"/>
          </p:nvPr>
        </p:nvSpPr>
        <p:spPr>
          <a:xfrm rot="10800000">
            <a:off x="10304994" y="1961147"/>
            <a:ext cx="570284" cy="4626853"/>
          </a:xfrm>
        </p:spPr>
        <p:txBody>
          <a:bodyPr vert="eaVert" wrap="square">
            <a:spAutoFit/>
          </a:bodyPr>
          <a:lstStyle>
            <a:lvl1pPr marL="0" indent="0">
              <a:buNone/>
              <a:defRPr>
                <a:solidFill>
                  <a:schemeClr val="bg1"/>
                </a:solidFill>
              </a:defRPr>
            </a:lvl1pPr>
            <a:lvl2pPr marL="0" indent="0">
              <a:buNone/>
              <a:defRPr>
                <a:solidFill>
                  <a:schemeClr val="tx1"/>
                </a:solidFill>
              </a:defRPr>
            </a:lvl2pPr>
          </a:lstStyle>
          <a:p>
            <a:pPr lvl="0"/>
            <a:r>
              <a:rPr lang="en-GB"/>
              <a:t>Click to edit Master text styles</a:t>
            </a:r>
          </a:p>
          <a:p>
            <a:pPr lvl="1"/>
            <a:r>
              <a:rPr lang="en-GB"/>
              <a:t>Second level</a:t>
            </a:r>
          </a:p>
        </p:txBody>
      </p:sp>
      <p:sp>
        <p:nvSpPr>
          <p:cNvPr id="31" name="Vertical Text Placeholder 23">
            <a:extLst>
              <a:ext uri="{FF2B5EF4-FFF2-40B4-BE49-F238E27FC236}">
                <a16:creationId xmlns:a16="http://schemas.microsoft.com/office/drawing/2014/main" id="{59829340-BCF1-1CF4-99F1-A3D72EFB16CD}"/>
              </a:ext>
            </a:extLst>
          </p:cNvPr>
          <p:cNvSpPr>
            <a:spLocks noGrp="1"/>
          </p:cNvSpPr>
          <p:nvPr>
            <p:ph type="body" orient="vert" sz="quarter" idx="26"/>
          </p:nvPr>
        </p:nvSpPr>
        <p:spPr>
          <a:xfrm rot="10800000">
            <a:off x="11402196" y="1961147"/>
            <a:ext cx="570284" cy="4626853"/>
          </a:xfrm>
        </p:spPr>
        <p:txBody>
          <a:bodyPr vert="eaVert" wrap="square">
            <a:spAutoFit/>
          </a:bodyPr>
          <a:lstStyle>
            <a:lvl1pPr marL="0" indent="0">
              <a:buNone/>
              <a:defRPr>
                <a:solidFill>
                  <a:schemeClr val="bg1"/>
                </a:solidFill>
              </a:defRPr>
            </a:lvl1pPr>
            <a:lvl2pPr marL="0" indent="0">
              <a:buNone/>
              <a:defRPr>
                <a:solidFill>
                  <a:schemeClr val="tx1"/>
                </a:solidFill>
              </a:defRPr>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3762033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Chart">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90992D0-CAAD-C269-AAEF-67D7E45AB931}"/>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79708CF-733F-A798-20EE-1BEF89C8FBC7}"/>
              </a:ext>
            </a:extLst>
          </p:cNvPr>
          <p:cNvSpPr>
            <a:spLocks noGrp="1"/>
          </p:cNvSpPr>
          <p:nvPr>
            <p:ph type="title" hasCustomPrompt="1"/>
          </p:nvPr>
        </p:nvSpPr>
        <p:spPr>
          <a:xfrm>
            <a:off x="324000" y="324000"/>
            <a:ext cx="5400000" cy="720000"/>
          </a:xfrm>
        </p:spPr>
        <p:txBody>
          <a:bodyPr/>
          <a:lstStyle>
            <a:lvl1pPr>
              <a:defRPr>
                <a:solidFill>
                  <a:schemeClr val="bg1"/>
                </a:solidFill>
              </a:defRPr>
            </a:lvl1pPr>
          </a:lstStyle>
          <a:p>
            <a:r>
              <a:rPr lang="en-US"/>
              <a:t>Heading</a:t>
            </a:r>
            <a:endParaRPr lang="en-GB"/>
          </a:p>
        </p:txBody>
      </p:sp>
      <p:sp>
        <p:nvSpPr>
          <p:cNvPr id="6" name="Slide Number Placeholder 5">
            <a:extLst>
              <a:ext uri="{FF2B5EF4-FFF2-40B4-BE49-F238E27FC236}">
                <a16:creationId xmlns:a16="http://schemas.microsoft.com/office/drawing/2014/main" id="{636D1598-2A78-B6AF-EEF1-13191C0AE0FC}"/>
              </a:ext>
            </a:extLst>
          </p:cNvPr>
          <p:cNvSpPr>
            <a:spLocks noGrp="1"/>
          </p:cNvSpPr>
          <p:nvPr>
            <p:ph type="sldNum" sz="quarter" idx="12"/>
          </p:nvPr>
        </p:nvSpPr>
        <p:spPr/>
        <p:txBody>
          <a:bodyPr/>
          <a:lstStyle/>
          <a:p>
            <a:fld id="{6D8F8585-43EF-43B0-A0B2-32B241845FEF}" type="slidenum">
              <a:rPr lang="en-GB" smtClean="0"/>
              <a:t>‹#›</a:t>
            </a:fld>
            <a:endParaRPr lang="en-GB"/>
          </a:p>
        </p:txBody>
      </p:sp>
      <p:sp>
        <p:nvSpPr>
          <p:cNvPr id="8" name="Text Placeholder 7">
            <a:extLst>
              <a:ext uri="{FF2B5EF4-FFF2-40B4-BE49-F238E27FC236}">
                <a16:creationId xmlns:a16="http://schemas.microsoft.com/office/drawing/2014/main" id="{72C36573-AE97-5DA9-579F-23B37DAB23A1}"/>
              </a:ext>
            </a:extLst>
          </p:cNvPr>
          <p:cNvSpPr>
            <a:spLocks noGrp="1"/>
          </p:cNvSpPr>
          <p:nvPr>
            <p:ph type="body" sz="quarter" idx="13"/>
          </p:nvPr>
        </p:nvSpPr>
        <p:spPr>
          <a:xfrm>
            <a:off x="323849" y="1295400"/>
            <a:ext cx="5400000" cy="52927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7">
            <a:extLst>
              <a:ext uri="{FF2B5EF4-FFF2-40B4-BE49-F238E27FC236}">
                <a16:creationId xmlns:a16="http://schemas.microsoft.com/office/drawing/2014/main" id="{A3C7EAF8-5EF2-4BA3-7AFD-89F7CAFA624B}"/>
              </a:ext>
            </a:extLst>
          </p:cNvPr>
          <p:cNvSpPr>
            <a:spLocks noGrp="1"/>
          </p:cNvSpPr>
          <p:nvPr>
            <p:ph type="body" sz="quarter" idx="14" hasCustomPrompt="1"/>
          </p:nvPr>
        </p:nvSpPr>
        <p:spPr>
          <a:xfrm>
            <a:off x="6468000" y="324000"/>
            <a:ext cx="5400000" cy="720000"/>
          </a:xfrm>
        </p:spPr>
        <p:txBody>
          <a:bodyPr/>
          <a:lstStyle>
            <a:lvl1pPr marL="0" indent="0">
              <a:buNone/>
              <a:defRPr>
                <a:solidFill>
                  <a:schemeClr val="tx1"/>
                </a:solidFill>
              </a:defRPr>
            </a:lvl1pPr>
            <a:lvl2pPr marL="0" indent="0">
              <a:buFont typeface="Arial" panose="020B0604020202020204" pitchFamily="34" charse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Chart title/description</a:t>
            </a:r>
          </a:p>
          <a:p>
            <a:pPr lvl="1"/>
            <a:endParaRPr lang="en-GB"/>
          </a:p>
        </p:txBody>
      </p:sp>
      <p:sp>
        <p:nvSpPr>
          <p:cNvPr id="7" name="Chart Placeholder 6">
            <a:extLst>
              <a:ext uri="{FF2B5EF4-FFF2-40B4-BE49-F238E27FC236}">
                <a16:creationId xmlns:a16="http://schemas.microsoft.com/office/drawing/2014/main" id="{1DC5B4A3-9535-061D-A04A-FFCB336FD9C1}"/>
              </a:ext>
            </a:extLst>
          </p:cNvPr>
          <p:cNvSpPr>
            <a:spLocks noGrp="1"/>
          </p:cNvSpPr>
          <p:nvPr>
            <p:ph type="chart" sz="quarter" idx="15"/>
          </p:nvPr>
        </p:nvSpPr>
        <p:spPr>
          <a:xfrm>
            <a:off x="6468000" y="1295400"/>
            <a:ext cx="5400150" cy="5292725"/>
          </a:xfrm>
        </p:spPr>
        <p:txBody>
          <a:bodyPr/>
          <a:lstStyle>
            <a:lvl1pPr marL="0" indent="0">
              <a:buNone/>
              <a:defRPr/>
            </a:lvl1pPr>
          </a:lstStyle>
          <a:p>
            <a:endParaRPr lang="en-GB"/>
          </a:p>
        </p:txBody>
      </p:sp>
    </p:spTree>
    <p:extLst>
      <p:ext uri="{BB962C8B-B14F-4D97-AF65-F5344CB8AC3E}">
        <p14:creationId xmlns:p14="http://schemas.microsoft.com/office/powerpoint/2010/main" val="33543945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17302E"/>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720B988-C2A5-2F52-7EDF-E56622CB416E}"/>
              </a:ext>
            </a:extLst>
          </p:cNvPr>
          <p:cNvSpPr>
            <a:spLocks noGrp="1"/>
          </p:cNvSpPr>
          <p:nvPr>
            <p:ph type="body" sz="quarter" idx="10" hasCustomPrompt="1"/>
          </p:nvPr>
        </p:nvSpPr>
        <p:spPr>
          <a:xfrm>
            <a:off x="1193800" y="850900"/>
            <a:ext cx="9804400" cy="5305427"/>
          </a:xfrm>
        </p:spPr>
        <p:txBody>
          <a:bodyPr>
            <a:spAutoFit/>
          </a:bodyPr>
          <a:lstStyle>
            <a:lvl1pPr marL="0" indent="0" algn="ctr">
              <a:buNone/>
              <a:defRPr sz="4500" b="0" i="0">
                <a:solidFill>
                  <a:schemeClr val="bg1"/>
                </a:solidFill>
                <a:latin typeface="Silka Medium" pitchFamily="2" charset="77"/>
              </a:defRPr>
            </a:lvl1pPr>
            <a:lvl2pPr marL="0" indent="0" algn="ctr">
              <a:spcBef>
                <a:spcPts val="2000"/>
              </a:spcBef>
              <a:buNone/>
              <a:defRPr sz="3000">
                <a:solidFill>
                  <a:srgbClr val="C4FF00"/>
                </a:solidFill>
                <a:latin typeface="+mj-lt"/>
              </a:defRPr>
            </a:lvl2pPr>
            <a:lvl3pPr marL="0" indent="0" algn="ctr">
              <a:buNone/>
              <a:defRPr sz="3000">
                <a:solidFill>
                  <a:schemeClr val="bg1"/>
                </a:solidFill>
              </a:defRPr>
            </a:lvl3pPr>
            <a:lvl4pPr marL="0" indent="0">
              <a:buNone/>
              <a:defRPr/>
            </a:lvl4pPr>
          </a:lstStyle>
          <a:p>
            <a:pPr lvl="0"/>
            <a:r>
              <a:rPr lang="en-GB"/>
              <a:t>“Upiciae officae voluptate volupid quiam veniatio cone offic tem quo eum, occaectior aliqui volupta vellab in commoditis etur, cone nobiscitias eanusnit, id quis eos”</a:t>
            </a:r>
          </a:p>
          <a:p>
            <a:pPr lvl="1"/>
            <a:r>
              <a:rPr lang="en-GB"/>
              <a:t>Second level</a:t>
            </a:r>
          </a:p>
          <a:p>
            <a:pPr lvl="2"/>
            <a:r>
              <a:rPr lang="en-GB"/>
              <a:t>Third level</a:t>
            </a:r>
          </a:p>
          <a:p>
            <a:pPr lvl="3"/>
            <a:endParaRPr lang="en-GB"/>
          </a:p>
        </p:txBody>
      </p:sp>
    </p:spTree>
    <p:extLst>
      <p:ext uri="{BB962C8B-B14F-4D97-AF65-F5344CB8AC3E}">
        <p14:creationId xmlns:p14="http://schemas.microsoft.com/office/powerpoint/2010/main" val="2470933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 ADD IMAG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649FC1-F26F-85D9-9E56-390DF40D43BE}"/>
              </a:ext>
            </a:extLst>
          </p:cNvPr>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5720B988-C2A5-2F52-7EDF-E56622CB416E}"/>
              </a:ext>
            </a:extLst>
          </p:cNvPr>
          <p:cNvSpPr>
            <a:spLocks noGrp="1"/>
          </p:cNvSpPr>
          <p:nvPr>
            <p:ph type="body" sz="quarter" idx="10" hasCustomPrompt="1"/>
          </p:nvPr>
        </p:nvSpPr>
        <p:spPr>
          <a:xfrm>
            <a:off x="1193800" y="850900"/>
            <a:ext cx="9804400" cy="5305427"/>
          </a:xfrm>
        </p:spPr>
        <p:txBody>
          <a:bodyPr>
            <a:spAutoFit/>
          </a:bodyPr>
          <a:lstStyle>
            <a:lvl1pPr marL="0" indent="0" algn="ctr">
              <a:buNone/>
              <a:defRPr sz="4500" b="0" i="0">
                <a:solidFill>
                  <a:schemeClr val="bg1"/>
                </a:solidFill>
                <a:latin typeface="Silka Medium" pitchFamily="2" charset="77"/>
              </a:defRPr>
            </a:lvl1pPr>
            <a:lvl2pPr marL="0" indent="0" algn="ctr">
              <a:spcBef>
                <a:spcPts val="2000"/>
              </a:spcBef>
              <a:buNone/>
              <a:defRPr sz="3000">
                <a:solidFill>
                  <a:srgbClr val="C4FF00"/>
                </a:solidFill>
                <a:latin typeface="+mj-lt"/>
              </a:defRPr>
            </a:lvl2pPr>
            <a:lvl3pPr marL="0" indent="0" algn="ctr">
              <a:buNone/>
              <a:defRPr sz="3000">
                <a:solidFill>
                  <a:schemeClr val="bg1"/>
                </a:solidFill>
              </a:defRPr>
            </a:lvl3pPr>
            <a:lvl4pPr marL="0" indent="0">
              <a:buNone/>
              <a:defRPr/>
            </a:lvl4pPr>
          </a:lstStyle>
          <a:p>
            <a:pPr lvl="0"/>
            <a:r>
              <a:rPr lang="en-GB"/>
              <a:t>“Upiciae officae voluptate volupid quiam veniatio cone offic tem quo eum, occaectior aliqui volupta vellab in commoditis etur, cone nobiscitias eanusnit, id quis eos”</a:t>
            </a:r>
          </a:p>
          <a:p>
            <a:pPr lvl="1"/>
            <a:r>
              <a:rPr lang="en-GB"/>
              <a:t>Second level</a:t>
            </a:r>
          </a:p>
          <a:p>
            <a:pPr lvl="2"/>
            <a:r>
              <a:rPr lang="en-GB"/>
              <a:t>Third level</a:t>
            </a:r>
          </a:p>
          <a:p>
            <a:pPr lvl="3"/>
            <a:endParaRPr lang="en-GB"/>
          </a:p>
        </p:txBody>
      </p:sp>
    </p:spTree>
    <p:extLst>
      <p:ext uri="{BB962C8B-B14F-4D97-AF65-F5344CB8AC3E}">
        <p14:creationId xmlns:p14="http://schemas.microsoft.com/office/powerpoint/2010/main" val="12467998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A8926-AB08-A4FB-E6BF-F1A61948D142}"/>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74E9B634-55F5-2345-5C20-1D18515E102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ABA597E-925B-5E19-6E03-8697EDBC44EB}"/>
              </a:ext>
            </a:extLst>
          </p:cNvPr>
          <p:cNvSpPr>
            <a:spLocks noGrp="1"/>
          </p:cNvSpPr>
          <p:nvPr>
            <p:ph type="sldNum" sz="quarter" idx="12"/>
          </p:nvPr>
        </p:nvSpPr>
        <p:spPr/>
        <p:txBody>
          <a:bodyPr/>
          <a:lstStyle/>
          <a:p>
            <a:fld id="{6D8F8585-43EF-43B0-A0B2-32B241845FEF}" type="slidenum">
              <a:rPr lang="en-GB" smtClean="0"/>
              <a:t>‹#›</a:t>
            </a:fld>
            <a:endParaRPr lang="en-GB"/>
          </a:p>
        </p:txBody>
      </p:sp>
    </p:spTree>
    <p:extLst>
      <p:ext uri="{BB962C8B-B14F-4D97-AF65-F5344CB8AC3E}">
        <p14:creationId xmlns:p14="http://schemas.microsoft.com/office/powerpoint/2010/main" val="38400497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0B8C09-C6A3-BE7B-A330-40E3B10C53E9}"/>
              </a:ext>
            </a:extLst>
          </p:cNvPr>
          <p:cNvSpPr>
            <a:spLocks noGrp="1"/>
          </p:cNvSpPr>
          <p:nvPr>
            <p:ph type="dt" sz="half" idx="10"/>
          </p:nvPr>
        </p:nvSpPr>
        <p:spPr/>
        <p:txBody>
          <a:bodyPr/>
          <a:lstStyle/>
          <a:p>
            <a:fld id="{9E6CC76A-D3F5-4489-9532-481AD5A6561F}" type="datetimeFigureOut">
              <a:rPr lang="en-GB" smtClean="0"/>
              <a:t>31/01/2025</a:t>
            </a:fld>
            <a:endParaRPr lang="en-GB"/>
          </a:p>
        </p:txBody>
      </p:sp>
      <p:sp>
        <p:nvSpPr>
          <p:cNvPr id="3" name="Footer Placeholder 2">
            <a:extLst>
              <a:ext uri="{FF2B5EF4-FFF2-40B4-BE49-F238E27FC236}">
                <a16:creationId xmlns:a16="http://schemas.microsoft.com/office/drawing/2014/main" id="{51B34DFE-E4F5-B075-9408-73F7EDB5A96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428BAB2-5B48-51BD-C471-028736ACAB53}"/>
              </a:ext>
            </a:extLst>
          </p:cNvPr>
          <p:cNvSpPr>
            <a:spLocks noGrp="1"/>
          </p:cNvSpPr>
          <p:nvPr>
            <p:ph type="sldNum" sz="quarter" idx="12"/>
          </p:nvPr>
        </p:nvSpPr>
        <p:spPr/>
        <p:txBody>
          <a:bodyPr/>
          <a:lstStyle/>
          <a:p>
            <a:fld id="{6D8F8585-43EF-43B0-A0B2-32B241845FEF}" type="slidenum">
              <a:rPr lang="en-GB" smtClean="0"/>
              <a:t>‹#›</a:t>
            </a:fld>
            <a:endParaRPr lang="en-GB"/>
          </a:p>
        </p:txBody>
      </p:sp>
    </p:spTree>
    <p:extLst>
      <p:ext uri="{BB962C8B-B14F-4D97-AF65-F5344CB8AC3E}">
        <p14:creationId xmlns:p14="http://schemas.microsoft.com/office/powerpoint/2010/main" val="300956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B0F3F0-7701-7DB2-3A7D-5750C308D61D}"/>
              </a:ext>
            </a:extLst>
          </p:cNvPr>
          <p:cNvSpPr>
            <a:spLocks noGrp="1"/>
          </p:cNvSpPr>
          <p:nvPr>
            <p:ph type="title"/>
          </p:nvPr>
        </p:nvSpPr>
        <p:spPr>
          <a:xfrm>
            <a:off x="324000" y="324000"/>
            <a:ext cx="10620000" cy="720000"/>
          </a:xfrm>
          <a:prstGeom prst="rect">
            <a:avLst/>
          </a:prstGeom>
        </p:spPr>
        <p:txBody>
          <a:bodyPr vert="horz" lIns="0" tIns="0" rIns="0" bIns="0" rtlCol="0" anchor="t">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281DB8-3E3D-A123-ECBE-C87561FD1739}"/>
              </a:ext>
            </a:extLst>
          </p:cNvPr>
          <p:cNvSpPr>
            <a:spLocks noGrp="1"/>
          </p:cNvSpPr>
          <p:nvPr>
            <p:ph type="body" idx="1"/>
          </p:nvPr>
        </p:nvSpPr>
        <p:spPr>
          <a:xfrm>
            <a:off x="324000" y="1296000"/>
            <a:ext cx="10620000" cy="435133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
        <p:nvSpPr>
          <p:cNvPr id="4" name="Date Placeholder 3">
            <a:extLst>
              <a:ext uri="{FF2B5EF4-FFF2-40B4-BE49-F238E27FC236}">
                <a16:creationId xmlns:a16="http://schemas.microsoft.com/office/drawing/2014/main" id="{993DFEA2-AE40-4302-C22A-6928522ABFA2}"/>
              </a:ext>
            </a:extLst>
          </p:cNvPr>
          <p:cNvSpPr>
            <a:spLocks noGrp="1"/>
          </p:cNvSpPr>
          <p:nvPr>
            <p:ph type="dt" sz="half" idx="2"/>
          </p:nvPr>
        </p:nvSpPr>
        <p:spPr>
          <a:xfrm>
            <a:off x="9504000" y="6336000"/>
            <a:ext cx="1440000" cy="252000"/>
          </a:xfrm>
          <a:prstGeom prst="rect">
            <a:avLst/>
          </a:prstGeom>
        </p:spPr>
        <p:txBody>
          <a:bodyPr vert="horz" lIns="0" tIns="0" rIns="0" bIns="0" rtlCol="0" anchor="b" anchorCtr="0"/>
          <a:lstStyle>
            <a:lvl1pPr algn="r">
              <a:defRPr sz="1200">
                <a:solidFill>
                  <a:schemeClr val="tx1"/>
                </a:solidFill>
              </a:defRPr>
            </a:lvl1pPr>
          </a:lstStyle>
          <a:p>
            <a:fld id="{9E6CC76A-D3F5-4489-9532-481AD5A6561F}" type="datetimeFigureOut">
              <a:rPr lang="en-GB" smtClean="0"/>
              <a:pPr/>
              <a:t>31/01/2025</a:t>
            </a:fld>
            <a:endParaRPr lang="en-GB"/>
          </a:p>
        </p:txBody>
      </p:sp>
      <p:sp>
        <p:nvSpPr>
          <p:cNvPr id="5" name="Footer Placeholder 4">
            <a:extLst>
              <a:ext uri="{FF2B5EF4-FFF2-40B4-BE49-F238E27FC236}">
                <a16:creationId xmlns:a16="http://schemas.microsoft.com/office/drawing/2014/main" id="{86B9B15C-DBCA-8DAE-ACEF-67566AA09410}"/>
              </a:ext>
            </a:extLst>
          </p:cNvPr>
          <p:cNvSpPr>
            <a:spLocks noGrp="1"/>
          </p:cNvSpPr>
          <p:nvPr>
            <p:ph type="ftr" sz="quarter" idx="3"/>
          </p:nvPr>
        </p:nvSpPr>
        <p:spPr>
          <a:xfrm>
            <a:off x="324000" y="6336000"/>
            <a:ext cx="4114800" cy="252000"/>
          </a:xfrm>
          <a:prstGeom prst="rect">
            <a:avLst/>
          </a:prstGeom>
        </p:spPr>
        <p:txBody>
          <a:bodyPr vert="horz" lIns="0" tIns="0" rIns="0" bIns="0" rtlCol="0" anchor="b" anchorCtr="0"/>
          <a:lstStyle>
            <a:lvl1pPr algn="l">
              <a:defRPr sz="12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67146E1B-F119-462E-AE0B-EC12AA8875A2}"/>
              </a:ext>
            </a:extLst>
          </p:cNvPr>
          <p:cNvSpPr>
            <a:spLocks noGrp="1"/>
          </p:cNvSpPr>
          <p:nvPr>
            <p:ph type="sldNum" sz="quarter" idx="4"/>
          </p:nvPr>
        </p:nvSpPr>
        <p:spPr>
          <a:xfrm>
            <a:off x="11328000" y="6336000"/>
            <a:ext cx="540000" cy="252000"/>
          </a:xfrm>
          <a:prstGeom prst="rect">
            <a:avLst/>
          </a:prstGeom>
        </p:spPr>
        <p:txBody>
          <a:bodyPr vert="horz" lIns="0" tIns="0" rIns="0" bIns="0" rtlCol="0" anchor="b" anchorCtr="0"/>
          <a:lstStyle>
            <a:lvl1pPr algn="r">
              <a:defRPr sz="1200">
                <a:solidFill>
                  <a:schemeClr val="tx1"/>
                </a:solidFill>
              </a:defRPr>
            </a:lvl1pPr>
          </a:lstStyle>
          <a:p>
            <a:fld id="{6D8F8585-43EF-43B0-A0B2-32B241845FEF}" type="slidenum">
              <a:rPr lang="en-GB" smtClean="0"/>
              <a:pPr/>
              <a:t>‹#›</a:t>
            </a:fld>
            <a:endParaRPr lang="en-GB"/>
          </a:p>
        </p:txBody>
      </p:sp>
    </p:spTree>
    <p:extLst>
      <p:ext uri="{BB962C8B-B14F-4D97-AF65-F5344CB8AC3E}">
        <p14:creationId xmlns:p14="http://schemas.microsoft.com/office/powerpoint/2010/main" val="34122242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5" r:id="rId4"/>
    <p:sldLayoutId id="2147483650" r:id="rId5"/>
    <p:sldLayoutId id="2147483663" r:id="rId6"/>
    <p:sldLayoutId id="2147483651" r:id="rId7"/>
    <p:sldLayoutId id="2147483652" r:id="rId8"/>
    <p:sldLayoutId id="2147483664" r:id="rId9"/>
    <p:sldLayoutId id="2147483671" r:id="rId10"/>
    <p:sldLayoutId id="2147483653" r:id="rId11"/>
    <p:sldLayoutId id="2147483667" r:id="rId12"/>
    <p:sldLayoutId id="2147483666" r:id="rId13"/>
    <p:sldLayoutId id="2147483668" r:id="rId14"/>
    <p:sldLayoutId id="2147483669" r:id="rId15"/>
    <p:sldLayoutId id="2147483670" r:id="rId16"/>
    <p:sldLayoutId id="2147483654" r:id="rId17"/>
    <p:sldLayoutId id="2147483655" r:id="rId18"/>
  </p:sldLayoutIdLst>
  <p:txStyles>
    <p:titleStyle>
      <a:lvl1pPr algn="l" defTabSz="914400" rtl="0" eaLnBrk="1" latinLnBrk="0" hangingPunct="1">
        <a:lnSpc>
          <a:spcPct val="109000"/>
        </a:lnSpc>
        <a:spcBef>
          <a:spcPct val="0"/>
        </a:spcBef>
        <a:buNone/>
        <a:defRPr sz="1700" kern="1200">
          <a:solidFill>
            <a:schemeClr val="tx1"/>
          </a:solidFill>
          <a:latin typeface="+mj-lt"/>
          <a:ea typeface="+mj-ea"/>
          <a:cs typeface="+mj-cs"/>
        </a:defRPr>
      </a:lvl1pPr>
    </p:titleStyle>
    <p:bodyStyle>
      <a:lvl1pPr marL="198000" indent="-198000" algn="l" defTabSz="914400" rtl="0" eaLnBrk="1" latinLnBrk="0" hangingPunct="1">
        <a:lnSpc>
          <a:spcPct val="109000"/>
        </a:lnSpc>
        <a:spcBef>
          <a:spcPts val="0"/>
        </a:spcBef>
        <a:buSzPct val="100000"/>
        <a:buFont typeface="Arial" panose="020B0604020202020204" pitchFamily="34" charset="0"/>
        <a:buChar char="●"/>
        <a:defRPr sz="1700" kern="1200">
          <a:solidFill>
            <a:schemeClr val="tx1"/>
          </a:solidFill>
          <a:latin typeface="+mn-lt"/>
          <a:ea typeface="+mn-ea"/>
          <a:cs typeface="+mn-cs"/>
        </a:defRPr>
      </a:lvl1pPr>
      <a:lvl2pPr marL="396000" indent="-198000" algn="l" defTabSz="914400" rtl="0" eaLnBrk="1" latinLnBrk="0" hangingPunct="1">
        <a:lnSpc>
          <a:spcPct val="109000"/>
        </a:lnSpc>
        <a:spcBef>
          <a:spcPts val="0"/>
        </a:spcBef>
        <a:buSzPct val="100000"/>
        <a:buFont typeface="Arial" panose="020B0604020202020204" pitchFamily="34" charset="0"/>
        <a:buChar char="●"/>
        <a:defRPr sz="1700" kern="1200">
          <a:solidFill>
            <a:schemeClr val="tx1"/>
          </a:solidFill>
          <a:latin typeface="+mn-lt"/>
          <a:ea typeface="+mn-ea"/>
          <a:cs typeface="+mn-cs"/>
        </a:defRPr>
      </a:lvl2pPr>
      <a:lvl3pPr marL="594000" indent="-198000" algn="l" defTabSz="914400" rtl="0" eaLnBrk="1" latinLnBrk="0" hangingPunct="1">
        <a:lnSpc>
          <a:spcPct val="109000"/>
        </a:lnSpc>
        <a:spcBef>
          <a:spcPts val="0"/>
        </a:spcBef>
        <a:buSzPct val="100000"/>
        <a:buFont typeface="Arial" panose="020B0604020202020204" pitchFamily="34" charset="0"/>
        <a:buChar char="●"/>
        <a:defRPr sz="1700" kern="1200">
          <a:solidFill>
            <a:schemeClr val="tx1"/>
          </a:solidFill>
          <a:latin typeface="+mn-lt"/>
          <a:ea typeface="+mn-ea"/>
          <a:cs typeface="+mn-cs"/>
        </a:defRPr>
      </a:lvl3pPr>
      <a:lvl4pPr marL="198000" indent="-198000" algn="l" defTabSz="914400" rtl="0" eaLnBrk="1" latinLnBrk="0" hangingPunct="1">
        <a:lnSpc>
          <a:spcPct val="109000"/>
        </a:lnSpc>
        <a:spcBef>
          <a:spcPts val="0"/>
        </a:spcBef>
        <a:buSzPct val="100000"/>
        <a:buFont typeface="Arial" panose="020B0604020202020204" pitchFamily="34" charset="0"/>
        <a:buChar char="●"/>
        <a:defRPr sz="1700" kern="1200">
          <a:solidFill>
            <a:schemeClr val="tx1"/>
          </a:solidFill>
          <a:latin typeface="+mn-lt"/>
          <a:ea typeface="+mn-ea"/>
          <a:cs typeface="+mn-cs"/>
        </a:defRPr>
      </a:lvl4pPr>
      <a:lvl5pPr marL="198000" indent="-198000" algn="l" defTabSz="914400" rtl="0" eaLnBrk="1" latinLnBrk="0" hangingPunct="1">
        <a:lnSpc>
          <a:spcPct val="109000"/>
        </a:lnSpc>
        <a:spcBef>
          <a:spcPts val="0"/>
        </a:spcBef>
        <a:buSzPct val="100000"/>
        <a:buFont typeface="Arial" panose="020B0604020202020204" pitchFamily="34" charset="0"/>
        <a:buChar char="●"/>
        <a:defRPr sz="1700" kern="1200">
          <a:solidFill>
            <a:schemeClr val="tx1"/>
          </a:solidFill>
          <a:latin typeface="+mn-lt"/>
          <a:ea typeface="+mn-ea"/>
          <a:cs typeface="+mn-cs"/>
        </a:defRPr>
      </a:lvl5pPr>
      <a:lvl6pPr marL="198000" indent="-198000" algn="l" defTabSz="914400" rtl="0" eaLnBrk="1" latinLnBrk="0" hangingPunct="1">
        <a:lnSpc>
          <a:spcPct val="109000"/>
        </a:lnSpc>
        <a:spcBef>
          <a:spcPts val="0"/>
        </a:spcBef>
        <a:buSzPct val="100000"/>
        <a:buFont typeface="Arial" panose="020B0604020202020204" pitchFamily="34" charset="0"/>
        <a:buChar char="●"/>
        <a:defRPr sz="1700" kern="1200">
          <a:solidFill>
            <a:schemeClr val="tx1"/>
          </a:solidFill>
          <a:latin typeface="+mn-lt"/>
          <a:ea typeface="+mn-ea"/>
          <a:cs typeface="+mn-cs"/>
        </a:defRPr>
      </a:lvl6pPr>
      <a:lvl7pPr marL="198000" indent="-198000" algn="l" defTabSz="914400" rtl="0" eaLnBrk="1" latinLnBrk="0" hangingPunct="1">
        <a:lnSpc>
          <a:spcPct val="109000"/>
        </a:lnSpc>
        <a:spcBef>
          <a:spcPts val="0"/>
        </a:spcBef>
        <a:buSzPct val="100000"/>
        <a:buFont typeface="Arial" panose="020B0604020202020204" pitchFamily="34" charset="0"/>
        <a:buChar char="●"/>
        <a:defRPr sz="1700" kern="1200">
          <a:solidFill>
            <a:schemeClr val="tx1"/>
          </a:solidFill>
          <a:latin typeface="+mn-lt"/>
          <a:ea typeface="+mn-ea"/>
          <a:cs typeface="+mn-cs"/>
        </a:defRPr>
      </a:lvl7pPr>
      <a:lvl8pPr marL="198000" indent="-198000" algn="l" defTabSz="914400" rtl="0" eaLnBrk="1" latinLnBrk="0" hangingPunct="1">
        <a:lnSpc>
          <a:spcPct val="109000"/>
        </a:lnSpc>
        <a:spcBef>
          <a:spcPts val="0"/>
        </a:spcBef>
        <a:buSzPct val="100000"/>
        <a:buFont typeface="Arial" panose="020B0604020202020204" pitchFamily="34" charset="0"/>
        <a:buChar char="●"/>
        <a:defRPr sz="1700" kern="1200">
          <a:solidFill>
            <a:schemeClr val="tx1"/>
          </a:solidFill>
          <a:latin typeface="+mn-lt"/>
          <a:ea typeface="+mn-ea"/>
          <a:cs typeface="+mn-cs"/>
        </a:defRPr>
      </a:lvl8pPr>
      <a:lvl9pPr marL="198000" indent="-198000" algn="l" defTabSz="914400" rtl="0" eaLnBrk="1" latinLnBrk="0" hangingPunct="1">
        <a:lnSpc>
          <a:spcPct val="109000"/>
        </a:lnSpc>
        <a:spcBef>
          <a:spcPts val="0"/>
        </a:spcBef>
        <a:buSzPct val="100000"/>
        <a:buFont typeface="Arial" panose="020B0604020202020204"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2.png"/><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2.png"/><Relationship Id="rId4"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F9F72-8AC0-AF25-37E2-90F6A638B42E}"/>
              </a:ext>
            </a:extLst>
          </p:cNvPr>
          <p:cNvSpPr>
            <a:spLocks noGrp="1"/>
          </p:cNvSpPr>
          <p:nvPr>
            <p:ph type="ctrTitle"/>
          </p:nvPr>
        </p:nvSpPr>
        <p:spPr>
          <a:xfrm>
            <a:off x="1524000" y="1259006"/>
            <a:ext cx="9144000" cy="4339988"/>
          </a:xfrm>
        </p:spPr>
        <p:txBody>
          <a:bodyPr/>
          <a:lstStyle/>
          <a:p>
            <a:r>
              <a:rPr lang="en-GB" sz="5000" dirty="0"/>
              <a:t>Music Therapy Case Study: </a:t>
            </a:r>
            <a:br>
              <a:rPr lang="en-GB" sz="5000" dirty="0"/>
            </a:br>
            <a:br>
              <a:rPr lang="en-GB" sz="5000" dirty="0"/>
            </a:br>
            <a:r>
              <a:rPr lang="en-GB" sz="5000" dirty="0"/>
              <a:t>Client led songwriting at Youth Justice Newcastle</a:t>
            </a:r>
          </a:p>
        </p:txBody>
      </p:sp>
    </p:spTree>
    <p:extLst>
      <p:ext uri="{BB962C8B-B14F-4D97-AF65-F5344CB8AC3E}">
        <p14:creationId xmlns:p14="http://schemas.microsoft.com/office/powerpoint/2010/main" val="815934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7302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B279D-7025-FB19-C811-301F87597963}"/>
              </a:ext>
            </a:extLst>
          </p:cNvPr>
          <p:cNvSpPr>
            <a:spLocks noGrp="1"/>
          </p:cNvSpPr>
          <p:nvPr>
            <p:ph type="ctrTitle"/>
          </p:nvPr>
        </p:nvSpPr>
        <p:spPr>
          <a:xfrm>
            <a:off x="762000" y="971133"/>
            <a:ext cx="10668000" cy="4176000"/>
          </a:xfrm>
        </p:spPr>
        <p:txBody>
          <a:bodyPr/>
          <a:lstStyle/>
          <a:p>
            <a:pPr>
              <a:lnSpc>
                <a:spcPct val="200000"/>
              </a:lnSpc>
            </a:pPr>
            <a:r>
              <a:rPr lang="en-GB" sz="3600" b="1" kern="100" dirty="0">
                <a:latin typeface="Silka Bold" pitchFamily="2" charset="77"/>
                <a:ea typeface="Aptos" panose="020B0004020202020204" pitchFamily="34" charset="0"/>
                <a:cs typeface="Times New Roman" panose="02020603050405020304" pitchFamily="18" charset="0"/>
              </a:rPr>
              <a:t>J’s journey </a:t>
            </a:r>
            <a:br>
              <a:rPr lang="en-GB" sz="3600" kern="100" dirty="0">
                <a:latin typeface="Silka" pitchFamily="2" charset="77"/>
                <a:ea typeface="Aptos" panose="020B0004020202020204" pitchFamily="34" charset="0"/>
                <a:cs typeface="Times New Roman" panose="02020603050405020304" pitchFamily="18" charset="0"/>
              </a:rPr>
            </a:br>
            <a:br>
              <a:rPr lang="en-GB" sz="3600" kern="100" dirty="0">
                <a:effectLst/>
                <a:latin typeface="Silka" pitchFamily="2" charset="77"/>
                <a:ea typeface="Aptos" panose="020B0004020202020204" pitchFamily="34" charset="0"/>
                <a:cs typeface="Times New Roman" panose="02020603050405020304" pitchFamily="18" charset="0"/>
              </a:rPr>
            </a:br>
            <a:br>
              <a:rPr lang="en-GB" sz="3200" kern="100" dirty="0">
                <a:effectLst/>
                <a:latin typeface="Aptos" panose="020B0004020202020204" pitchFamily="34" charset="0"/>
                <a:ea typeface="Aptos" panose="020B0004020202020204" pitchFamily="34" charset="0"/>
                <a:cs typeface="Times New Roman" panose="02020603050405020304" pitchFamily="18" charset="0"/>
              </a:rPr>
            </a:br>
            <a:endParaRPr lang="en-US" sz="9600" dirty="0"/>
          </a:p>
        </p:txBody>
      </p:sp>
      <p:sp>
        <p:nvSpPr>
          <p:cNvPr id="6" name="TextBox 5">
            <a:extLst>
              <a:ext uri="{FF2B5EF4-FFF2-40B4-BE49-F238E27FC236}">
                <a16:creationId xmlns:a16="http://schemas.microsoft.com/office/drawing/2014/main" id="{59509FA8-0AA7-9F0F-2A61-229B87B634F0}"/>
              </a:ext>
            </a:extLst>
          </p:cNvPr>
          <p:cNvSpPr txBox="1"/>
          <p:nvPr/>
        </p:nvSpPr>
        <p:spPr>
          <a:xfrm>
            <a:off x="762001" y="1710867"/>
            <a:ext cx="6514986" cy="3677930"/>
          </a:xfrm>
          <a:prstGeom prst="rect">
            <a:avLst/>
          </a:prstGeom>
          <a:noFill/>
        </p:spPr>
        <p:txBody>
          <a:bodyPr wrap="square">
            <a:spAutoFit/>
          </a:bodyPr>
          <a:lstStyle/>
          <a:p>
            <a:pPr marL="285750" indent="-285750">
              <a:lnSpc>
                <a:spcPct val="200000"/>
              </a:lnSpc>
              <a:buFont typeface="Arial" panose="020B0604020202020204" pitchFamily="34" charset="0"/>
              <a:buChar char="•"/>
            </a:pPr>
            <a:r>
              <a:rPr lang="en-GB" sz="2400" kern="100" dirty="0">
                <a:solidFill>
                  <a:schemeClr val="bg1"/>
                </a:solidFill>
                <a:effectLst/>
                <a:latin typeface="+mj-lt"/>
                <a:ea typeface="Aptos" panose="020B0004020202020204" pitchFamily="34" charset="0"/>
                <a:cs typeface="Times New Roman" panose="02020603050405020304" pitchFamily="18" charset="0"/>
              </a:rPr>
              <a:t>Showcasing youth led work </a:t>
            </a:r>
          </a:p>
          <a:p>
            <a:pPr marL="285750" indent="-285750">
              <a:lnSpc>
                <a:spcPct val="200000"/>
              </a:lnSpc>
              <a:buFont typeface="Arial" panose="020B0604020202020204" pitchFamily="34" charset="0"/>
              <a:buChar char="•"/>
            </a:pPr>
            <a:r>
              <a:rPr lang="en-GB" sz="2400" kern="100" dirty="0">
                <a:solidFill>
                  <a:schemeClr val="bg1"/>
                </a:solidFill>
                <a:effectLst/>
                <a:latin typeface="+mj-lt"/>
                <a:ea typeface="Aptos" panose="020B0004020202020204" pitchFamily="34" charset="0"/>
                <a:cs typeface="Times New Roman" panose="02020603050405020304" pitchFamily="18" charset="0"/>
              </a:rPr>
              <a:t>Addressing the impact of violence &amp; instability  </a:t>
            </a:r>
          </a:p>
          <a:p>
            <a:pPr marL="285750" indent="-285750">
              <a:lnSpc>
                <a:spcPct val="200000"/>
              </a:lnSpc>
              <a:buFont typeface="Arial" panose="020B0604020202020204" pitchFamily="34" charset="0"/>
              <a:buChar char="•"/>
            </a:pPr>
            <a:r>
              <a:rPr lang="en-GB" sz="2400" kern="100" dirty="0">
                <a:solidFill>
                  <a:schemeClr val="bg1"/>
                </a:solidFill>
                <a:effectLst/>
                <a:latin typeface="+mj-lt"/>
                <a:ea typeface="Aptos" panose="020B0004020202020204" pitchFamily="34" charset="0"/>
                <a:cs typeface="Times New Roman" panose="02020603050405020304" pitchFamily="18" charset="0"/>
              </a:rPr>
              <a:t>Supporting </a:t>
            </a:r>
            <a:r>
              <a:rPr lang="en-GB" sz="2400" kern="100" dirty="0">
                <a:solidFill>
                  <a:schemeClr val="bg1"/>
                </a:solidFill>
                <a:latin typeface="+mj-lt"/>
                <a:ea typeface="Aptos" panose="020B0004020202020204" pitchFamily="34" charset="0"/>
                <a:cs typeface="Times New Roman" panose="02020603050405020304" pitchFamily="18" charset="0"/>
              </a:rPr>
              <a:t>development through</a:t>
            </a:r>
            <a:r>
              <a:rPr lang="en-GB" sz="2400" kern="100" dirty="0">
                <a:solidFill>
                  <a:schemeClr val="bg1"/>
                </a:solidFill>
                <a:effectLst/>
                <a:latin typeface="+mj-lt"/>
                <a:ea typeface="Aptos" panose="020B0004020202020204" pitchFamily="34" charset="0"/>
                <a:cs typeface="Times New Roman" panose="02020603050405020304" pitchFamily="18" charset="0"/>
              </a:rPr>
              <a:t> safety in music </a:t>
            </a:r>
            <a:endParaRPr lang="en-US" sz="2400" dirty="0">
              <a:solidFill>
                <a:schemeClr val="bg1"/>
              </a:solidFill>
              <a:latin typeface="+mj-lt"/>
            </a:endParaRPr>
          </a:p>
        </p:txBody>
      </p:sp>
    </p:spTree>
    <p:extLst>
      <p:ext uri="{BB962C8B-B14F-4D97-AF65-F5344CB8AC3E}">
        <p14:creationId xmlns:p14="http://schemas.microsoft.com/office/powerpoint/2010/main" val="477871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7302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53E3D-6CAA-F22A-B75D-7188910364DF}"/>
              </a:ext>
            </a:extLst>
          </p:cNvPr>
          <p:cNvSpPr>
            <a:spLocks noGrp="1"/>
          </p:cNvSpPr>
          <p:nvPr>
            <p:ph type="ctrTitle"/>
          </p:nvPr>
        </p:nvSpPr>
        <p:spPr>
          <a:xfrm>
            <a:off x="1065946" y="1701209"/>
            <a:ext cx="10474569" cy="4339988"/>
          </a:xfrm>
        </p:spPr>
        <p:txBody>
          <a:bodyPr/>
          <a:lstStyle/>
          <a:p>
            <a:r>
              <a:rPr lang="en-US" sz="4800" dirty="0"/>
              <a:t>What is music therapy?</a:t>
            </a:r>
            <a:br>
              <a:rPr lang="en-US" sz="4800" dirty="0"/>
            </a:br>
            <a:br>
              <a:rPr lang="en-US" sz="4800" dirty="0"/>
            </a:br>
            <a:r>
              <a:rPr lang="en-US" sz="4800" dirty="0"/>
              <a:t>How does it work?</a:t>
            </a:r>
            <a:br>
              <a:rPr lang="en-US" sz="4800" dirty="0"/>
            </a:br>
            <a:endParaRPr lang="en-US" sz="4800" dirty="0"/>
          </a:p>
        </p:txBody>
      </p:sp>
    </p:spTree>
    <p:extLst>
      <p:ext uri="{BB962C8B-B14F-4D97-AF65-F5344CB8AC3E}">
        <p14:creationId xmlns:p14="http://schemas.microsoft.com/office/powerpoint/2010/main" val="2787504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7302E"/>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526F0B8-92E8-69C4-BECF-968A91E9D3A0}"/>
              </a:ext>
            </a:extLst>
          </p:cNvPr>
          <p:cNvSpPr>
            <a:spLocks noGrp="1"/>
          </p:cNvSpPr>
          <p:nvPr>
            <p:ph type="body" sz="quarter" idx="13"/>
          </p:nvPr>
        </p:nvSpPr>
        <p:spPr>
          <a:xfrm>
            <a:off x="5244462" y="198953"/>
            <a:ext cx="6623538" cy="5292725"/>
          </a:xfrm>
        </p:spPr>
        <p:txBody>
          <a:bodyPr>
            <a:normAutofit/>
          </a:bodyPr>
          <a:lstStyle/>
          <a:p>
            <a:pPr>
              <a:lnSpc>
                <a:spcPct val="200000"/>
              </a:lnSpc>
            </a:pPr>
            <a:endParaRPr lang="en-GB" sz="2000" dirty="0"/>
          </a:p>
          <a:p>
            <a:pPr>
              <a:lnSpc>
                <a:spcPct val="200000"/>
              </a:lnSpc>
            </a:pPr>
            <a:endParaRPr lang="en-GB" sz="2000" dirty="0"/>
          </a:p>
          <a:p>
            <a:pPr>
              <a:lnSpc>
                <a:spcPct val="150000"/>
              </a:lnSpc>
            </a:pPr>
            <a:endParaRPr lang="en-GB" sz="2000" dirty="0"/>
          </a:p>
          <a:p>
            <a:pPr marL="0" indent="0">
              <a:lnSpc>
                <a:spcPct val="150000"/>
              </a:lnSpc>
              <a:buNone/>
            </a:pPr>
            <a:r>
              <a:rPr lang="en-GB" sz="2000" dirty="0">
                <a:latin typeface="Silka" pitchFamily="2" charset="77"/>
              </a:rPr>
              <a:t>Using music to address personal, social, emotional </a:t>
            </a:r>
            <a:r>
              <a:rPr lang="en-GB" sz="2000" b="1" dirty="0">
                <a:latin typeface="Silka Bold" pitchFamily="2" charset="77"/>
              </a:rPr>
              <a:t>development</a:t>
            </a:r>
          </a:p>
          <a:p>
            <a:pPr marL="0" indent="0">
              <a:lnSpc>
                <a:spcPct val="150000"/>
              </a:lnSpc>
              <a:buNone/>
            </a:pPr>
            <a:endParaRPr lang="en-GB" sz="2000" b="0" i="0" dirty="0">
              <a:effectLst/>
              <a:latin typeface="Silka" pitchFamily="2" charset="77"/>
            </a:endParaRPr>
          </a:p>
          <a:p>
            <a:pPr marL="0" indent="0">
              <a:lnSpc>
                <a:spcPct val="150000"/>
              </a:lnSpc>
              <a:buNone/>
            </a:pPr>
            <a:r>
              <a:rPr lang="en-GB" sz="2000" b="0" i="0" dirty="0">
                <a:solidFill>
                  <a:schemeClr val="bg1"/>
                </a:solidFill>
                <a:effectLst/>
                <a:latin typeface="Silka" pitchFamily="2" charset="77"/>
              </a:rPr>
              <a:t>Helping </a:t>
            </a:r>
            <a:r>
              <a:rPr lang="en-GB" sz="2000" b="1" i="0" dirty="0">
                <a:solidFill>
                  <a:schemeClr val="bg1"/>
                </a:solidFill>
                <a:effectLst/>
                <a:latin typeface="Silka Bold" pitchFamily="2" charset="77"/>
              </a:rPr>
              <a:t>break through barriers </a:t>
            </a:r>
            <a:r>
              <a:rPr lang="en-GB" sz="2000" b="0" i="0" dirty="0">
                <a:solidFill>
                  <a:schemeClr val="bg1"/>
                </a:solidFill>
                <a:effectLst/>
                <a:latin typeface="Silka" pitchFamily="2" charset="77"/>
              </a:rPr>
              <a:t>caused by life-limiting illness and circumstance, disability &amp; social isolation</a:t>
            </a:r>
          </a:p>
          <a:p>
            <a:pPr marL="0" indent="0">
              <a:lnSpc>
                <a:spcPct val="150000"/>
              </a:lnSpc>
              <a:buNone/>
            </a:pPr>
            <a:endParaRPr lang="en-GB" sz="2000" dirty="0">
              <a:latin typeface="Silka" pitchFamily="2" charset="77"/>
            </a:endParaRPr>
          </a:p>
          <a:p>
            <a:pPr>
              <a:lnSpc>
                <a:spcPct val="200000"/>
              </a:lnSpc>
            </a:pPr>
            <a:endParaRPr lang="en-GB" sz="2000" dirty="0"/>
          </a:p>
          <a:p>
            <a:pPr>
              <a:lnSpc>
                <a:spcPct val="200000"/>
              </a:lnSpc>
            </a:pPr>
            <a:endParaRPr lang="en-GB" sz="2000" dirty="0"/>
          </a:p>
          <a:p>
            <a:pPr marL="0" indent="0">
              <a:lnSpc>
                <a:spcPct val="200000"/>
              </a:lnSpc>
              <a:buNone/>
            </a:pPr>
            <a:endParaRPr lang="en-GB" sz="2000" dirty="0"/>
          </a:p>
        </p:txBody>
      </p:sp>
      <p:pic>
        <p:nvPicPr>
          <p:cNvPr id="5" name="Picture 4" descr="A logo with pink letters&#10;&#10;Description automatically generated">
            <a:extLst>
              <a:ext uri="{FF2B5EF4-FFF2-40B4-BE49-F238E27FC236}">
                <a16:creationId xmlns:a16="http://schemas.microsoft.com/office/drawing/2014/main" id="{DBAE32E1-DA07-78BD-F0D5-FB20A2524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462" y="1964949"/>
            <a:ext cx="3913892" cy="2909894"/>
          </a:xfrm>
          <a:prstGeom prst="rect">
            <a:avLst/>
          </a:prstGeom>
        </p:spPr>
      </p:pic>
      <p:sp>
        <p:nvSpPr>
          <p:cNvPr id="7" name="Title 6">
            <a:extLst>
              <a:ext uri="{FF2B5EF4-FFF2-40B4-BE49-F238E27FC236}">
                <a16:creationId xmlns:a16="http://schemas.microsoft.com/office/drawing/2014/main" id="{979FE4D6-8100-34F5-C3A0-6448872C5AE3}"/>
              </a:ext>
            </a:extLst>
          </p:cNvPr>
          <p:cNvSpPr>
            <a:spLocks noGrp="1"/>
          </p:cNvSpPr>
          <p:nvPr>
            <p:ph type="title"/>
          </p:nvPr>
        </p:nvSpPr>
        <p:spPr/>
        <p:txBody>
          <a:bodyPr/>
          <a:lstStyle/>
          <a:p>
            <a:endParaRPr lang="en-US" dirty="0"/>
          </a:p>
        </p:txBody>
      </p:sp>
      <p:sp>
        <p:nvSpPr>
          <p:cNvPr id="3" name="TextBox 2">
            <a:extLst>
              <a:ext uri="{FF2B5EF4-FFF2-40B4-BE49-F238E27FC236}">
                <a16:creationId xmlns:a16="http://schemas.microsoft.com/office/drawing/2014/main" id="{4A021AEC-F3F1-B101-19D8-DAB3C717C0A2}"/>
              </a:ext>
            </a:extLst>
          </p:cNvPr>
          <p:cNvSpPr txBox="1"/>
          <p:nvPr/>
        </p:nvSpPr>
        <p:spPr>
          <a:xfrm>
            <a:off x="560984" y="4874843"/>
            <a:ext cx="11070032" cy="618118"/>
          </a:xfrm>
          <a:prstGeom prst="rect">
            <a:avLst/>
          </a:prstGeom>
          <a:noFill/>
        </p:spPr>
        <p:txBody>
          <a:bodyPr wrap="square">
            <a:spAutoFit/>
          </a:bodyPr>
          <a:lstStyle/>
          <a:p>
            <a:pPr algn="ctr">
              <a:lnSpc>
                <a:spcPct val="200000"/>
              </a:lnSpc>
            </a:pPr>
            <a:endParaRPr lang="en-GB" sz="2000" b="0" i="0" dirty="0">
              <a:solidFill>
                <a:schemeClr val="bg1"/>
              </a:solidFill>
              <a:effectLst/>
              <a:latin typeface="Silka" pitchFamily="2" charset="77"/>
            </a:endParaRPr>
          </a:p>
        </p:txBody>
      </p:sp>
      <p:pic>
        <p:nvPicPr>
          <p:cNvPr id="1026" name="Picture 2" descr="Nordoff And Robbins Have You Ever Wondered Why We Are, 59% OFF">
            <a:extLst>
              <a:ext uri="{FF2B5EF4-FFF2-40B4-BE49-F238E27FC236}">
                <a16:creationId xmlns:a16="http://schemas.microsoft.com/office/drawing/2014/main" id="{57FDDEC3-8C0F-144D-A074-019139FE38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462" y="1428968"/>
            <a:ext cx="3913892" cy="38421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47B90ED-8DCC-7353-4975-5674DAEE6FB4}"/>
              </a:ext>
            </a:extLst>
          </p:cNvPr>
          <p:cNvSpPr txBox="1"/>
          <p:nvPr/>
        </p:nvSpPr>
        <p:spPr>
          <a:xfrm>
            <a:off x="5772000" y="782637"/>
            <a:ext cx="6096000" cy="646331"/>
          </a:xfrm>
          <a:prstGeom prst="rect">
            <a:avLst/>
          </a:prstGeom>
          <a:noFill/>
        </p:spPr>
        <p:txBody>
          <a:bodyPr wrap="square">
            <a:spAutoFit/>
          </a:bodyPr>
          <a:lstStyle/>
          <a:p>
            <a:r>
              <a:rPr lang="en-US" sz="3600" b="1" dirty="0" err="1">
                <a:solidFill>
                  <a:schemeClr val="bg1"/>
                </a:solidFill>
              </a:rPr>
              <a:t>Nordoff</a:t>
            </a:r>
            <a:r>
              <a:rPr lang="en-US" sz="3600" b="1" dirty="0">
                <a:solidFill>
                  <a:schemeClr val="bg1"/>
                </a:solidFill>
              </a:rPr>
              <a:t> &amp; Robbins</a:t>
            </a:r>
          </a:p>
        </p:txBody>
      </p:sp>
    </p:spTree>
    <p:extLst>
      <p:ext uri="{BB962C8B-B14F-4D97-AF65-F5344CB8AC3E}">
        <p14:creationId xmlns:p14="http://schemas.microsoft.com/office/powerpoint/2010/main" val="228294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7302E"/>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F8D72C-9B05-0267-61AC-87099A873D77}"/>
              </a:ext>
            </a:extLst>
          </p:cNvPr>
          <p:cNvSpPr>
            <a:spLocks noGrp="1"/>
          </p:cNvSpPr>
          <p:nvPr>
            <p:ph type="title"/>
          </p:nvPr>
        </p:nvSpPr>
        <p:spPr>
          <a:xfrm>
            <a:off x="3738280" y="530934"/>
            <a:ext cx="5400000" cy="720000"/>
          </a:xfrm>
        </p:spPr>
        <p:txBody>
          <a:bodyPr/>
          <a:lstStyle/>
          <a:p>
            <a:r>
              <a:rPr lang="en-GB" sz="2800" b="1" dirty="0">
                <a:latin typeface="Silka Bold" pitchFamily="2" charset="77"/>
              </a:rPr>
              <a:t>Participation &amp; Collaboration</a:t>
            </a:r>
            <a:endParaRPr lang="en-US" sz="2800" dirty="0"/>
          </a:p>
        </p:txBody>
      </p:sp>
      <p:sp>
        <p:nvSpPr>
          <p:cNvPr id="5" name="Text Placeholder 4">
            <a:extLst>
              <a:ext uri="{FF2B5EF4-FFF2-40B4-BE49-F238E27FC236}">
                <a16:creationId xmlns:a16="http://schemas.microsoft.com/office/drawing/2014/main" id="{96A3B0D2-8690-2516-2C73-F2C7E7082340}"/>
              </a:ext>
            </a:extLst>
          </p:cNvPr>
          <p:cNvSpPr txBox="1">
            <a:spLocks noGrp="1"/>
          </p:cNvSpPr>
          <p:nvPr>
            <p:ph type="body" sz="quarter" idx="13"/>
          </p:nvPr>
        </p:nvSpPr>
        <p:spPr>
          <a:xfrm>
            <a:off x="542924" y="1201916"/>
            <a:ext cx="11106151" cy="4004943"/>
          </a:xfrm>
          <a:prstGeom prst="rect">
            <a:avLst/>
          </a:prstGeom>
          <a:noFill/>
        </p:spPr>
        <p:txBody>
          <a:bodyPr wrap="square">
            <a:spAutoFit/>
          </a:bodyPr>
          <a:lstStyle/>
          <a:p>
            <a:pPr marL="0" indent="0" algn="l">
              <a:lnSpc>
                <a:spcPct val="300000"/>
              </a:lnSpc>
              <a:buNone/>
            </a:pPr>
            <a:r>
              <a:rPr lang="en-GB" sz="1800" b="1" dirty="0">
                <a:latin typeface="+mj-lt"/>
              </a:rPr>
              <a:t>Person </a:t>
            </a:r>
            <a:r>
              <a:rPr lang="en-GB" sz="1800" b="1" dirty="0" err="1">
                <a:latin typeface="+mj-lt"/>
              </a:rPr>
              <a:t>centered</a:t>
            </a:r>
            <a:r>
              <a:rPr lang="en-GB" sz="1800" b="1" dirty="0">
                <a:latin typeface="+mj-lt"/>
              </a:rPr>
              <a:t>: </a:t>
            </a:r>
            <a:r>
              <a:rPr lang="en-GB" sz="1800" dirty="0">
                <a:latin typeface="Silka" pitchFamily="2" charset="77"/>
              </a:rPr>
              <a:t>N</a:t>
            </a:r>
            <a:r>
              <a:rPr lang="en-GB" sz="1800" b="0" i="0" dirty="0">
                <a:solidFill>
                  <a:schemeClr val="bg1"/>
                </a:solidFill>
                <a:effectLst/>
                <a:latin typeface="Silka" pitchFamily="2" charset="77"/>
              </a:rPr>
              <a:t>o fixed form or single set of outcomes</a:t>
            </a:r>
            <a:endParaRPr lang="en-GB" sz="1800" dirty="0">
              <a:latin typeface="Silka" pitchFamily="2" charset="77"/>
            </a:endParaRPr>
          </a:p>
          <a:p>
            <a:pPr marL="0" indent="0" algn="l">
              <a:lnSpc>
                <a:spcPct val="300000"/>
              </a:lnSpc>
              <a:buNone/>
            </a:pPr>
            <a:r>
              <a:rPr lang="en-GB" sz="1800" dirty="0">
                <a:latin typeface="+mj-lt"/>
              </a:rPr>
              <a:t>Music as therapy: </a:t>
            </a:r>
            <a:r>
              <a:rPr lang="en-GB" sz="1800" b="0" i="0" dirty="0">
                <a:solidFill>
                  <a:schemeClr val="bg1"/>
                </a:solidFill>
                <a:effectLst/>
                <a:latin typeface="Silka" pitchFamily="2" charset="77"/>
              </a:rPr>
              <a:t>the power and possibilities of music making</a:t>
            </a:r>
            <a:endParaRPr lang="en-GB" sz="1800" dirty="0">
              <a:latin typeface="Silka" pitchFamily="2" charset="77"/>
            </a:endParaRPr>
          </a:p>
          <a:p>
            <a:pPr marL="0" indent="0" algn="l">
              <a:lnSpc>
                <a:spcPct val="300000"/>
              </a:lnSpc>
              <a:buNone/>
            </a:pPr>
            <a:r>
              <a:rPr lang="en-GB" sz="1800" b="0" i="0" dirty="0">
                <a:solidFill>
                  <a:schemeClr val="bg1"/>
                </a:solidFill>
                <a:effectLst/>
                <a:latin typeface="+mj-lt"/>
              </a:rPr>
              <a:t>Participation: </a:t>
            </a:r>
            <a:r>
              <a:rPr lang="en-GB" sz="1800" b="0" i="0" dirty="0">
                <a:solidFill>
                  <a:schemeClr val="bg1"/>
                </a:solidFill>
                <a:effectLst/>
                <a:latin typeface="Silka" pitchFamily="2" charset="77"/>
              </a:rPr>
              <a:t>Music </a:t>
            </a:r>
            <a:r>
              <a:rPr lang="en-GB" sz="1800" b="0" i="0" u="sng" dirty="0">
                <a:solidFill>
                  <a:schemeClr val="bg1"/>
                </a:solidFill>
                <a:effectLst/>
                <a:latin typeface="Silka" pitchFamily="2" charset="77"/>
              </a:rPr>
              <a:t>with</a:t>
            </a:r>
            <a:r>
              <a:rPr lang="en-GB" sz="1800" b="0" i="0" dirty="0">
                <a:solidFill>
                  <a:schemeClr val="bg1"/>
                </a:solidFill>
                <a:effectLst/>
                <a:latin typeface="Silka" pitchFamily="2" charset="77"/>
              </a:rPr>
              <a:t> not at people. </a:t>
            </a:r>
            <a:r>
              <a:rPr lang="en-GB" sz="1800" dirty="0">
                <a:latin typeface="Silka" pitchFamily="2" charset="77"/>
              </a:rPr>
              <a:t>Focus on</a:t>
            </a:r>
            <a:r>
              <a:rPr lang="en-GB" sz="1800" b="0" i="0" dirty="0">
                <a:solidFill>
                  <a:srgbClr val="FFFFFF"/>
                </a:solidFill>
                <a:effectLst/>
                <a:latin typeface="Silka" pitchFamily="2" charset="77"/>
              </a:rPr>
              <a:t> client’s experience of musical participation</a:t>
            </a:r>
            <a:endParaRPr lang="en-GB" sz="1800" dirty="0">
              <a:solidFill>
                <a:srgbClr val="FFFFFF"/>
              </a:solidFill>
              <a:latin typeface="Silka" pitchFamily="2" charset="77"/>
            </a:endParaRPr>
          </a:p>
          <a:p>
            <a:pPr marL="0" indent="0">
              <a:lnSpc>
                <a:spcPct val="300000"/>
              </a:lnSpc>
              <a:buNone/>
            </a:pPr>
            <a:r>
              <a:rPr lang="en-GB" sz="1800" b="0" i="0" dirty="0">
                <a:solidFill>
                  <a:srgbClr val="FFFFFF"/>
                </a:solidFill>
                <a:effectLst/>
                <a:latin typeface="+mj-lt"/>
              </a:rPr>
              <a:t>Collaboration</a:t>
            </a:r>
            <a:r>
              <a:rPr lang="en-GB" sz="1800" b="0" i="0" dirty="0">
                <a:solidFill>
                  <a:srgbClr val="FFFFFF"/>
                </a:solidFill>
                <a:effectLst/>
                <a:latin typeface="Silka" pitchFamily="2" charset="77"/>
              </a:rPr>
              <a:t>: </a:t>
            </a:r>
            <a:r>
              <a:rPr lang="en-GB" sz="1800" dirty="0">
                <a:solidFill>
                  <a:srgbClr val="FFFFFF"/>
                </a:solidFill>
                <a:latin typeface="Silka" pitchFamily="2" charset="77"/>
              </a:rPr>
              <a:t>A</a:t>
            </a:r>
            <a:r>
              <a:rPr lang="en-GB" sz="1800" b="0" i="0" dirty="0">
                <a:solidFill>
                  <a:srgbClr val="FFFFFF"/>
                </a:solidFill>
                <a:effectLst/>
                <a:latin typeface="Silka" pitchFamily="2" charset="77"/>
              </a:rPr>
              <a:t>s meaningful and as impactful as possible.</a:t>
            </a:r>
            <a:endParaRPr lang="en-GB" sz="1800" dirty="0">
              <a:solidFill>
                <a:srgbClr val="FFFFFF"/>
              </a:solidFill>
              <a:latin typeface="Silka" pitchFamily="2" charset="77"/>
            </a:endParaRPr>
          </a:p>
          <a:p>
            <a:pPr marL="0" indent="0">
              <a:lnSpc>
                <a:spcPct val="300000"/>
              </a:lnSpc>
              <a:buNone/>
            </a:pPr>
            <a:r>
              <a:rPr lang="en-GB" sz="1800" b="1" i="0" dirty="0">
                <a:solidFill>
                  <a:srgbClr val="FFFFFF"/>
                </a:solidFill>
                <a:effectLst/>
                <a:latin typeface="Silka Bold" pitchFamily="2" charset="77"/>
              </a:rPr>
              <a:t>Enriching, thriving</a:t>
            </a:r>
            <a:r>
              <a:rPr lang="en-GB" sz="1800" b="1" dirty="0">
                <a:solidFill>
                  <a:srgbClr val="FFFFFF"/>
                </a:solidFill>
                <a:latin typeface="Silka Bold" pitchFamily="2" charset="77"/>
              </a:rPr>
              <a:t> &amp; developing</a:t>
            </a:r>
            <a:r>
              <a:rPr lang="en-GB" sz="1800" b="0" i="0" dirty="0">
                <a:solidFill>
                  <a:srgbClr val="FFFFFF"/>
                </a:solidFill>
                <a:effectLst/>
                <a:latin typeface="Silka" pitchFamily="2" charset="77"/>
              </a:rPr>
              <a:t>				</a:t>
            </a:r>
            <a:endParaRPr lang="en-GB" sz="1800" b="0" i="0" dirty="0">
              <a:solidFill>
                <a:schemeClr val="bg1"/>
              </a:solidFill>
              <a:effectLst/>
              <a:latin typeface="Silka" pitchFamily="2" charset="77"/>
            </a:endParaRPr>
          </a:p>
        </p:txBody>
      </p:sp>
      <p:sp>
        <p:nvSpPr>
          <p:cNvPr id="2" name="TextBox 1">
            <a:extLst>
              <a:ext uri="{FF2B5EF4-FFF2-40B4-BE49-F238E27FC236}">
                <a16:creationId xmlns:a16="http://schemas.microsoft.com/office/drawing/2014/main" id="{5ED44D0C-A242-C2C6-664E-92A9C01F5E5D}"/>
              </a:ext>
            </a:extLst>
          </p:cNvPr>
          <p:cNvSpPr txBox="1"/>
          <p:nvPr/>
        </p:nvSpPr>
        <p:spPr>
          <a:xfrm>
            <a:off x="4329113" y="2543175"/>
            <a:ext cx="0" cy="0"/>
          </a:xfrm>
          <a:prstGeom prst="rect">
            <a:avLst/>
          </a:prstGeom>
          <a:noFill/>
        </p:spPr>
        <p:txBody>
          <a:bodyPr wrap="none" lIns="0" tIns="0" rIns="0" bIns="0" rtlCol="0">
            <a:noAutofit/>
          </a:bodyPr>
          <a:lstStyle/>
          <a:p>
            <a:pPr algn="l"/>
            <a:endParaRPr lang="en-US" sz="700" dirty="0">
              <a:effectLst/>
            </a:endParaRPr>
          </a:p>
        </p:txBody>
      </p:sp>
      <p:sp>
        <p:nvSpPr>
          <p:cNvPr id="4" name="TextBox 3">
            <a:extLst>
              <a:ext uri="{FF2B5EF4-FFF2-40B4-BE49-F238E27FC236}">
                <a16:creationId xmlns:a16="http://schemas.microsoft.com/office/drawing/2014/main" id="{23FE8AD7-5F5C-8972-74AB-76176BA336AC}"/>
              </a:ext>
            </a:extLst>
          </p:cNvPr>
          <p:cNvSpPr txBox="1"/>
          <p:nvPr/>
        </p:nvSpPr>
        <p:spPr>
          <a:xfrm>
            <a:off x="8358188" y="1485900"/>
            <a:ext cx="0" cy="0"/>
          </a:xfrm>
          <a:prstGeom prst="rect">
            <a:avLst/>
          </a:prstGeom>
          <a:noFill/>
        </p:spPr>
        <p:txBody>
          <a:bodyPr wrap="none" lIns="0" tIns="0" rIns="0" bIns="0" rtlCol="0">
            <a:noAutofit/>
          </a:bodyPr>
          <a:lstStyle/>
          <a:p>
            <a:pPr algn="l"/>
            <a:endParaRPr lang="en-US" sz="700" dirty="0">
              <a:effectLst/>
            </a:endParaRPr>
          </a:p>
        </p:txBody>
      </p:sp>
      <p:sp>
        <p:nvSpPr>
          <p:cNvPr id="7" name="TextBox 6">
            <a:extLst>
              <a:ext uri="{FF2B5EF4-FFF2-40B4-BE49-F238E27FC236}">
                <a16:creationId xmlns:a16="http://schemas.microsoft.com/office/drawing/2014/main" id="{FB7E57A8-88C1-B128-6599-C83F2D9AAF6C}"/>
              </a:ext>
            </a:extLst>
          </p:cNvPr>
          <p:cNvSpPr txBox="1"/>
          <p:nvPr/>
        </p:nvSpPr>
        <p:spPr>
          <a:xfrm>
            <a:off x="7889489" y="5269439"/>
            <a:ext cx="6099716" cy="697627"/>
          </a:xfrm>
          <a:prstGeom prst="rect">
            <a:avLst/>
          </a:prstGeom>
          <a:noFill/>
        </p:spPr>
        <p:txBody>
          <a:bodyPr wrap="square">
            <a:spAutoFit/>
          </a:bodyPr>
          <a:lstStyle/>
          <a:p>
            <a:pPr marL="0" indent="0">
              <a:lnSpc>
                <a:spcPct val="300000"/>
              </a:lnSpc>
              <a:buNone/>
            </a:pPr>
            <a:r>
              <a:rPr lang="en-GB" sz="1600" b="0" i="0" dirty="0">
                <a:solidFill>
                  <a:srgbClr val="FFFFFF"/>
                </a:solidFill>
                <a:effectLst/>
                <a:latin typeface="Silka" pitchFamily="2" charset="77"/>
              </a:rPr>
              <a:t>(</a:t>
            </a:r>
            <a:r>
              <a:rPr lang="en-GB" sz="1600" b="0" i="0" dirty="0" err="1">
                <a:solidFill>
                  <a:srgbClr val="FFFFFF"/>
                </a:solidFill>
                <a:effectLst/>
                <a:latin typeface="Silka" pitchFamily="2" charset="77"/>
              </a:rPr>
              <a:t>N</a:t>
            </a:r>
            <a:r>
              <a:rPr lang="en-GB" sz="1600" dirty="0" err="1">
                <a:solidFill>
                  <a:srgbClr val="FFFFFF"/>
                </a:solidFill>
                <a:latin typeface="Silka" pitchFamily="2" charset="77"/>
              </a:rPr>
              <a:t>ordoff</a:t>
            </a:r>
            <a:r>
              <a:rPr lang="en-GB" sz="1600" dirty="0">
                <a:solidFill>
                  <a:srgbClr val="FFFFFF"/>
                </a:solidFill>
                <a:latin typeface="Silka" pitchFamily="2" charset="77"/>
              </a:rPr>
              <a:t> &amp; Robbins</a:t>
            </a:r>
            <a:r>
              <a:rPr lang="en-GB" sz="1600" b="0" i="0" dirty="0">
                <a:solidFill>
                  <a:srgbClr val="FFFFFF"/>
                </a:solidFill>
                <a:effectLst/>
                <a:latin typeface="Silka" pitchFamily="2" charset="77"/>
              </a:rPr>
              <a:t> 2024)</a:t>
            </a:r>
          </a:p>
        </p:txBody>
      </p:sp>
    </p:spTree>
    <p:extLst>
      <p:ext uri="{BB962C8B-B14F-4D97-AF65-F5344CB8AC3E}">
        <p14:creationId xmlns:p14="http://schemas.microsoft.com/office/powerpoint/2010/main" val="4933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ssolv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dissolv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colorTemperature colorTemp="2237"/>
                    </a14:imgEffect>
                    <a14:imgEffect>
                      <a14:saturation sat="4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8B660-7FD5-A3CA-A6C1-3437E7A9F46E}"/>
              </a:ext>
            </a:extLst>
          </p:cNvPr>
          <p:cNvSpPr>
            <a:spLocks noGrp="1"/>
          </p:cNvSpPr>
          <p:nvPr>
            <p:ph type="ctrTitle"/>
          </p:nvPr>
        </p:nvSpPr>
        <p:spPr>
          <a:xfrm>
            <a:off x="1677620" y="3861590"/>
            <a:ext cx="9144000" cy="4339988"/>
          </a:xfrm>
        </p:spPr>
        <p:txBody>
          <a:bodyPr/>
          <a:lstStyle/>
          <a:p>
            <a:pPr>
              <a:lnSpc>
                <a:spcPct val="150000"/>
              </a:lnSpc>
            </a:pPr>
            <a:br>
              <a:rPr lang="en-US" sz="3200" dirty="0"/>
            </a:br>
            <a:r>
              <a:rPr lang="en-US" sz="3200" dirty="0"/>
              <a:t>Songwriting </a:t>
            </a:r>
            <a:br>
              <a:rPr lang="en-US" sz="4800" dirty="0"/>
            </a:br>
            <a:br>
              <a:rPr lang="en-US" sz="4800" dirty="0"/>
            </a:br>
            <a:br>
              <a:rPr lang="en-US" sz="4800" dirty="0"/>
            </a:br>
            <a:endParaRPr lang="en-US" sz="4800" dirty="0"/>
          </a:p>
        </p:txBody>
      </p:sp>
      <p:sp>
        <p:nvSpPr>
          <p:cNvPr id="3" name="Title 1">
            <a:extLst>
              <a:ext uri="{FF2B5EF4-FFF2-40B4-BE49-F238E27FC236}">
                <a16:creationId xmlns:a16="http://schemas.microsoft.com/office/drawing/2014/main" id="{2009D8E0-4A27-1A7F-FBC8-C57CEAB9D2DE}"/>
              </a:ext>
            </a:extLst>
          </p:cNvPr>
          <p:cNvSpPr txBox="1">
            <a:spLocks/>
          </p:cNvSpPr>
          <p:nvPr/>
        </p:nvSpPr>
        <p:spPr>
          <a:xfrm>
            <a:off x="5101248" y="3429000"/>
            <a:ext cx="6996514" cy="3427604"/>
          </a:xfrm>
          <a:prstGeom prst="rect">
            <a:avLst/>
          </a:prstGeom>
        </p:spPr>
        <p:txBody>
          <a:bodyPr vert="horz" lIns="0" tIns="0" rIns="0" bIns="0" rtlCol="0" anchor="ctr">
            <a:noAutofit/>
          </a:bodyPr>
          <a:lstStyle>
            <a:lvl1pPr algn="ctr" defTabSz="914400" rtl="0" eaLnBrk="1" latinLnBrk="0" hangingPunct="1">
              <a:lnSpc>
                <a:spcPct val="90000"/>
              </a:lnSpc>
              <a:spcBef>
                <a:spcPct val="0"/>
              </a:spcBef>
              <a:buNone/>
              <a:defRPr sz="7000" kern="1200">
                <a:solidFill>
                  <a:schemeClr val="bg1"/>
                </a:solidFill>
                <a:latin typeface="+mj-lt"/>
                <a:ea typeface="+mj-ea"/>
                <a:cs typeface="+mj-cs"/>
              </a:defRPr>
            </a:lvl1pPr>
          </a:lstStyle>
          <a:p>
            <a:pPr>
              <a:lnSpc>
                <a:spcPct val="150000"/>
              </a:lnSpc>
            </a:pPr>
            <a:r>
              <a:rPr lang="en-US" sz="3200" dirty="0"/>
              <a:t>Recording</a:t>
            </a:r>
            <a:endParaRPr lang="en-US" sz="2400" dirty="0"/>
          </a:p>
        </p:txBody>
      </p:sp>
      <p:sp>
        <p:nvSpPr>
          <p:cNvPr id="4" name="Title 1">
            <a:extLst>
              <a:ext uri="{FF2B5EF4-FFF2-40B4-BE49-F238E27FC236}">
                <a16:creationId xmlns:a16="http://schemas.microsoft.com/office/drawing/2014/main" id="{8150AB87-62DC-F93B-50ED-9C441BFF721D}"/>
              </a:ext>
            </a:extLst>
          </p:cNvPr>
          <p:cNvSpPr txBox="1">
            <a:spLocks/>
          </p:cNvSpPr>
          <p:nvPr/>
        </p:nvSpPr>
        <p:spPr>
          <a:xfrm>
            <a:off x="-820509" y="413028"/>
            <a:ext cx="9144000" cy="4339988"/>
          </a:xfrm>
          <a:prstGeom prst="rect">
            <a:avLst/>
          </a:prstGeom>
        </p:spPr>
        <p:txBody>
          <a:bodyPr vert="horz" lIns="0" tIns="0" rIns="0" bIns="0" rtlCol="0" anchor="ctr">
            <a:noAutofit/>
          </a:bodyPr>
          <a:lstStyle>
            <a:lvl1pPr algn="ctr" defTabSz="914400" rtl="0" eaLnBrk="1" latinLnBrk="0" hangingPunct="1">
              <a:lnSpc>
                <a:spcPct val="90000"/>
              </a:lnSpc>
              <a:spcBef>
                <a:spcPct val="0"/>
              </a:spcBef>
              <a:buNone/>
              <a:defRPr sz="7000" kern="1200">
                <a:solidFill>
                  <a:schemeClr val="bg1"/>
                </a:solidFill>
                <a:latin typeface="+mj-lt"/>
                <a:ea typeface="+mj-ea"/>
                <a:cs typeface="+mj-cs"/>
              </a:defRPr>
            </a:lvl1pPr>
          </a:lstStyle>
          <a:p>
            <a:pPr>
              <a:lnSpc>
                <a:spcPct val="150000"/>
              </a:lnSpc>
            </a:pPr>
            <a:r>
              <a:rPr lang="en-US" dirty="0"/>
              <a:t>‘J’</a:t>
            </a:r>
          </a:p>
        </p:txBody>
      </p:sp>
      <p:sp>
        <p:nvSpPr>
          <p:cNvPr id="5" name="Title 1">
            <a:extLst>
              <a:ext uri="{FF2B5EF4-FFF2-40B4-BE49-F238E27FC236}">
                <a16:creationId xmlns:a16="http://schemas.microsoft.com/office/drawing/2014/main" id="{EAB2CBB5-F0DC-CC49-06E6-4217BFCB9F42}"/>
              </a:ext>
            </a:extLst>
          </p:cNvPr>
          <p:cNvSpPr txBox="1">
            <a:spLocks/>
          </p:cNvSpPr>
          <p:nvPr/>
        </p:nvSpPr>
        <p:spPr>
          <a:xfrm>
            <a:off x="916025" y="2583022"/>
            <a:ext cx="6806522" cy="3054505"/>
          </a:xfrm>
          <a:prstGeom prst="rect">
            <a:avLst/>
          </a:prstGeom>
        </p:spPr>
        <p:txBody>
          <a:bodyPr vert="horz" lIns="0" tIns="0" rIns="0" bIns="0" rtlCol="0" anchor="ctr">
            <a:noAutofit/>
          </a:bodyPr>
          <a:lstStyle>
            <a:lvl1pPr algn="ctr" defTabSz="914400" rtl="0" eaLnBrk="1" latinLnBrk="0" hangingPunct="1">
              <a:lnSpc>
                <a:spcPct val="90000"/>
              </a:lnSpc>
              <a:spcBef>
                <a:spcPct val="0"/>
              </a:spcBef>
              <a:buNone/>
              <a:defRPr sz="7000" kern="1200">
                <a:solidFill>
                  <a:schemeClr val="bg1"/>
                </a:solidFill>
                <a:latin typeface="+mj-lt"/>
                <a:ea typeface="+mj-ea"/>
                <a:cs typeface="+mj-cs"/>
              </a:defRPr>
            </a:lvl1pPr>
          </a:lstStyle>
          <a:p>
            <a:pPr>
              <a:lnSpc>
                <a:spcPct val="150000"/>
              </a:lnSpc>
            </a:pPr>
            <a:r>
              <a:rPr lang="en-US" sz="3600" dirty="0"/>
              <a:t>Singing </a:t>
            </a:r>
          </a:p>
        </p:txBody>
      </p:sp>
      <p:sp>
        <p:nvSpPr>
          <p:cNvPr id="8" name="Title 1">
            <a:extLst>
              <a:ext uri="{FF2B5EF4-FFF2-40B4-BE49-F238E27FC236}">
                <a16:creationId xmlns:a16="http://schemas.microsoft.com/office/drawing/2014/main" id="{C53EF49F-9BB1-A4E0-D36A-D749240FE60B}"/>
              </a:ext>
            </a:extLst>
          </p:cNvPr>
          <p:cNvSpPr txBox="1">
            <a:spLocks/>
          </p:cNvSpPr>
          <p:nvPr/>
        </p:nvSpPr>
        <p:spPr>
          <a:xfrm>
            <a:off x="8645505" y="4501981"/>
            <a:ext cx="3892202" cy="2354623"/>
          </a:xfrm>
          <a:prstGeom prst="rect">
            <a:avLst/>
          </a:prstGeom>
        </p:spPr>
        <p:txBody>
          <a:bodyPr vert="horz" lIns="0" tIns="0" rIns="0" bIns="0" rtlCol="0" anchor="ctr">
            <a:noAutofit/>
          </a:bodyPr>
          <a:lstStyle>
            <a:lvl1pPr algn="ctr" defTabSz="914400" rtl="0" eaLnBrk="1" latinLnBrk="0" hangingPunct="1">
              <a:lnSpc>
                <a:spcPct val="90000"/>
              </a:lnSpc>
              <a:spcBef>
                <a:spcPct val="0"/>
              </a:spcBef>
              <a:buNone/>
              <a:defRPr sz="7000" kern="1200">
                <a:solidFill>
                  <a:schemeClr val="bg1"/>
                </a:solidFill>
                <a:latin typeface="+mj-lt"/>
                <a:ea typeface="+mj-ea"/>
                <a:cs typeface="+mj-cs"/>
              </a:defRPr>
            </a:lvl1pPr>
          </a:lstStyle>
          <a:p>
            <a:pPr>
              <a:lnSpc>
                <a:spcPct val="150000"/>
              </a:lnSpc>
            </a:pPr>
            <a:r>
              <a:rPr lang="en-US" sz="3200" dirty="0"/>
              <a:t>Teaching </a:t>
            </a:r>
          </a:p>
        </p:txBody>
      </p:sp>
    </p:spTree>
    <p:extLst>
      <p:ext uri="{BB962C8B-B14F-4D97-AF65-F5344CB8AC3E}">
        <p14:creationId xmlns:p14="http://schemas.microsoft.com/office/powerpoint/2010/main" val="1965422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864FC8-756F-16D7-44D5-9AF35A0806CF}"/>
              </a:ext>
            </a:extLst>
          </p:cNvPr>
          <p:cNvSpPr txBox="1"/>
          <p:nvPr/>
        </p:nvSpPr>
        <p:spPr>
          <a:xfrm>
            <a:off x="0" y="742424"/>
            <a:ext cx="8820929" cy="4214813"/>
          </a:xfrm>
          <a:prstGeom prst="rect">
            <a:avLst/>
          </a:prstGeom>
          <a:noFill/>
        </p:spPr>
        <p:txBody>
          <a:bodyPr wrap="square" lIns="0" tIns="0" rIns="0" bIns="0" rtlCol="0">
            <a:noAutofit/>
          </a:bodyPr>
          <a:lstStyle/>
          <a:p>
            <a:pPr lvl="2"/>
            <a:r>
              <a:rPr lang="en-US" sz="2400" b="1" dirty="0"/>
              <a:t>J’s Background</a:t>
            </a:r>
          </a:p>
          <a:p>
            <a:pPr lvl="2"/>
            <a:endParaRPr lang="en-US" sz="2400" b="1" dirty="0"/>
          </a:p>
          <a:p>
            <a:pPr marL="1200150" lvl="2" indent="-285750">
              <a:buFont typeface="Arial" panose="020B0604020202020204" pitchFamily="34" charset="0"/>
              <a:buChar char="•"/>
            </a:pPr>
            <a:endParaRPr lang="en-US" b="1" dirty="0"/>
          </a:p>
          <a:p>
            <a:pPr marL="1200150" lvl="2" indent="-285750">
              <a:buFont typeface="Arial" panose="020B0604020202020204" pitchFamily="34" charset="0"/>
              <a:buChar char="•"/>
            </a:pPr>
            <a:r>
              <a:rPr lang="en-US" b="1" dirty="0"/>
              <a:t>Complex home &amp; school life changes </a:t>
            </a:r>
          </a:p>
          <a:p>
            <a:pPr marL="1200150" lvl="2" indent="-285750">
              <a:buFont typeface="Arial" panose="020B0604020202020204" pitchFamily="34" charset="0"/>
              <a:buChar char="•"/>
            </a:pPr>
            <a:endParaRPr lang="en-US" b="1" dirty="0"/>
          </a:p>
          <a:p>
            <a:pPr marL="1200150" lvl="2" indent="-285750">
              <a:buFont typeface="Arial" panose="020B0604020202020204" pitchFamily="34" charset="0"/>
              <a:buChar char="•"/>
            </a:pPr>
            <a:r>
              <a:rPr lang="en-US" b="1" dirty="0"/>
              <a:t>Experiences of ACEs</a:t>
            </a:r>
          </a:p>
          <a:p>
            <a:pPr marL="1657350" lvl="3" indent="-285750">
              <a:lnSpc>
                <a:spcPct val="150000"/>
              </a:lnSpc>
              <a:buFont typeface="Arial" panose="020B0604020202020204" pitchFamily="34" charset="0"/>
              <a:buChar char="•"/>
            </a:pPr>
            <a:r>
              <a:rPr lang="en-GB" b="1" dirty="0"/>
              <a:t>Neglect, abuse &amp; abandonment</a:t>
            </a:r>
          </a:p>
          <a:p>
            <a:pPr marL="1200150" lvl="2" indent="-285750">
              <a:lnSpc>
                <a:spcPct val="150000"/>
              </a:lnSpc>
              <a:buFont typeface="Arial" panose="020B0604020202020204" pitchFamily="34" charset="0"/>
              <a:buChar char="•"/>
            </a:pPr>
            <a:endParaRPr lang="en-GB" b="1" dirty="0"/>
          </a:p>
          <a:p>
            <a:pPr marL="1200150" lvl="2" indent="-285750">
              <a:lnSpc>
                <a:spcPct val="150000"/>
              </a:lnSpc>
              <a:buFont typeface="Arial" panose="020B0604020202020204" pitchFamily="34" charset="0"/>
              <a:buChar char="•"/>
            </a:pPr>
            <a:r>
              <a:rPr lang="en-GB" b="1" dirty="0"/>
              <a:t>Suspected ADHD </a:t>
            </a:r>
          </a:p>
          <a:p>
            <a:pPr marL="1200150" lvl="2" indent="-285750">
              <a:lnSpc>
                <a:spcPct val="150000"/>
              </a:lnSpc>
              <a:buFont typeface="Arial" panose="020B0604020202020204" pitchFamily="34" charset="0"/>
              <a:buChar char="•"/>
            </a:pPr>
            <a:endParaRPr lang="en-US" b="1" dirty="0"/>
          </a:p>
          <a:p>
            <a:pPr marL="1200150" lvl="2" indent="-285750">
              <a:lnSpc>
                <a:spcPct val="150000"/>
              </a:lnSpc>
              <a:buFont typeface="Arial" panose="020B0604020202020204" pitchFamily="34" charset="0"/>
              <a:buChar char="•"/>
            </a:pPr>
            <a:r>
              <a:rPr lang="en-US" b="1" dirty="0"/>
              <a:t>Challenges with trust, emotional expression &amp; regulation</a:t>
            </a:r>
          </a:p>
          <a:p>
            <a:pPr marL="1200150" lvl="2" indent="-285750">
              <a:lnSpc>
                <a:spcPct val="150000"/>
              </a:lnSpc>
              <a:buFont typeface="Arial" panose="020B0604020202020204" pitchFamily="34" charset="0"/>
              <a:buChar char="•"/>
            </a:pPr>
            <a:endParaRPr lang="en-US" b="1" dirty="0"/>
          </a:p>
          <a:p>
            <a:pPr marL="1200150" lvl="2" indent="-285750">
              <a:lnSpc>
                <a:spcPct val="150000"/>
              </a:lnSpc>
              <a:buFont typeface="Arial" panose="020B0604020202020204" pitchFamily="34" charset="0"/>
              <a:buChar char="•"/>
            </a:pPr>
            <a:r>
              <a:rPr lang="en-US" b="1" dirty="0"/>
              <a:t>Case worker referral- Intervention opportunity connected to interests </a:t>
            </a:r>
          </a:p>
          <a:p>
            <a:pPr algn="l">
              <a:lnSpc>
                <a:spcPct val="150000"/>
              </a:lnSpc>
            </a:pPr>
            <a:endParaRPr lang="en-US" dirty="0"/>
          </a:p>
          <a:p>
            <a:pPr algn="l"/>
            <a:endParaRPr lang="en-US" b="1" dirty="0">
              <a:effectLst/>
            </a:endParaRPr>
          </a:p>
          <a:p>
            <a:pPr algn="l"/>
            <a:endParaRPr lang="en-US" b="1" dirty="0">
              <a:effectLst/>
            </a:endParaRPr>
          </a:p>
          <a:p>
            <a:pPr algn="l"/>
            <a:r>
              <a:rPr lang="en-US" b="1" dirty="0">
                <a:effectLst/>
              </a:rPr>
              <a:t> </a:t>
            </a:r>
          </a:p>
          <a:p>
            <a:pPr algn="l"/>
            <a:endParaRPr lang="en-US" b="1" dirty="0"/>
          </a:p>
          <a:p>
            <a:pPr algn="l"/>
            <a:endParaRPr lang="en-US" b="1" dirty="0">
              <a:effectLst/>
            </a:endParaRPr>
          </a:p>
          <a:p>
            <a:pPr algn="l"/>
            <a:endParaRPr lang="en-US" sz="700" dirty="0"/>
          </a:p>
          <a:p>
            <a:pPr algn="l"/>
            <a:endParaRPr lang="en-US" sz="700" dirty="0">
              <a:effectLst/>
            </a:endParaRPr>
          </a:p>
        </p:txBody>
      </p:sp>
    </p:spTree>
    <p:extLst>
      <p:ext uri="{BB962C8B-B14F-4D97-AF65-F5344CB8AC3E}">
        <p14:creationId xmlns:p14="http://schemas.microsoft.com/office/powerpoint/2010/main" val="321203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additive="base">
                                        <p:cTn id="1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dissolve">
                                      <p:cBhvr>
                                        <p:cTn id="21" dur="500"/>
                                        <p:tgtEl>
                                          <p:spTgt spid="3">
                                            <p:txEl>
                                              <p:pRg st="8" end="8"/>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animEffect transition="in" filter="dissolve">
                                      <p:cBhvr>
                                        <p:cTn id="26" dur="500"/>
                                        <p:tgtEl>
                                          <p:spTgt spid="3">
                                            <p:txEl>
                                              <p:pRg st="10" end="1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animEffect transition="in" filter="dissolve">
                                      <p:cBhvr>
                                        <p:cTn id="31"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40E2610B-EE79-8621-BD44-5C01F1FBB5A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5D33BA2-4BFA-1540-6C15-2306C1A64AD6}"/>
              </a:ext>
            </a:extLst>
          </p:cNvPr>
          <p:cNvSpPr txBox="1"/>
          <p:nvPr/>
        </p:nvSpPr>
        <p:spPr>
          <a:xfrm>
            <a:off x="1022137" y="822721"/>
            <a:ext cx="8820929" cy="4214813"/>
          </a:xfrm>
          <a:prstGeom prst="rect">
            <a:avLst/>
          </a:prstGeom>
          <a:noFill/>
        </p:spPr>
        <p:txBody>
          <a:bodyPr wrap="square" lIns="0" tIns="0" rIns="0" bIns="0" rtlCol="0">
            <a:noAutofit/>
          </a:bodyPr>
          <a:lstStyle/>
          <a:p>
            <a:pPr algn="l"/>
            <a:r>
              <a:rPr lang="en-US" sz="2400" b="1" dirty="0">
                <a:latin typeface="Silka Bold" pitchFamily="2" charset="77"/>
              </a:rPr>
              <a:t>My aims </a:t>
            </a:r>
          </a:p>
          <a:p>
            <a:pPr algn="l">
              <a:lnSpc>
                <a:spcPct val="150000"/>
              </a:lnSpc>
            </a:pPr>
            <a:endParaRPr lang="en-US" dirty="0"/>
          </a:p>
          <a:p>
            <a:pPr algn="l">
              <a:lnSpc>
                <a:spcPct val="150000"/>
              </a:lnSpc>
            </a:pPr>
            <a:endParaRPr lang="en-US" dirty="0"/>
          </a:p>
          <a:p>
            <a:pPr algn="l">
              <a:lnSpc>
                <a:spcPct val="150000"/>
              </a:lnSpc>
            </a:pPr>
            <a:endParaRPr lang="en-US" dirty="0"/>
          </a:p>
          <a:p>
            <a:pPr algn="l">
              <a:lnSpc>
                <a:spcPct val="150000"/>
              </a:lnSpc>
            </a:pPr>
            <a:endParaRPr lang="en-US" dirty="0"/>
          </a:p>
          <a:p>
            <a:pPr lvl="2">
              <a:lnSpc>
                <a:spcPct val="200000"/>
              </a:lnSpc>
            </a:pPr>
            <a:endParaRPr lang="en-US" dirty="0"/>
          </a:p>
          <a:p>
            <a:pPr algn="l"/>
            <a:endParaRPr lang="en-US" b="1" dirty="0">
              <a:effectLst/>
            </a:endParaRPr>
          </a:p>
          <a:p>
            <a:pPr algn="l"/>
            <a:endParaRPr lang="en-US" b="1" dirty="0">
              <a:effectLst/>
            </a:endParaRPr>
          </a:p>
          <a:p>
            <a:pPr algn="l"/>
            <a:r>
              <a:rPr lang="en-US" b="1" dirty="0">
                <a:effectLst/>
              </a:rPr>
              <a:t> </a:t>
            </a:r>
          </a:p>
          <a:p>
            <a:pPr algn="l"/>
            <a:endParaRPr lang="en-US" b="1" dirty="0"/>
          </a:p>
          <a:p>
            <a:pPr algn="l"/>
            <a:endParaRPr lang="en-US" b="1" dirty="0">
              <a:effectLst/>
            </a:endParaRPr>
          </a:p>
          <a:p>
            <a:pPr algn="l"/>
            <a:endParaRPr lang="en-US" sz="700" dirty="0"/>
          </a:p>
          <a:p>
            <a:pPr algn="l"/>
            <a:endParaRPr lang="en-US" sz="700" dirty="0">
              <a:effectLst/>
            </a:endParaRPr>
          </a:p>
        </p:txBody>
      </p:sp>
      <p:sp>
        <p:nvSpPr>
          <p:cNvPr id="6" name="TextBox 5">
            <a:extLst>
              <a:ext uri="{FF2B5EF4-FFF2-40B4-BE49-F238E27FC236}">
                <a16:creationId xmlns:a16="http://schemas.microsoft.com/office/drawing/2014/main" id="{4FB2B256-EEB7-9DC6-6199-3084F97C7EDC}"/>
              </a:ext>
            </a:extLst>
          </p:cNvPr>
          <p:cNvSpPr txBox="1"/>
          <p:nvPr/>
        </p:nvSpPr>
        <p:spPr>
          <a:xfrm>
            <a:off x="805542" y="1218333"/>
            <a:ext cx="9862457" cy="2787943"/>
          </a:xfrm>
          <a:prstGeom prst="rect">
            <a:avLst/>
          </a:prstGeom>
          <a:noFill/>
        </p:spPr>
        <p:txBody>
          <a:bodyPr wrap="square">
            <a:spAutoFit/>
          </a:bodyPr>
          <a:lstStyle/>
          <a:p>
            <a:r>
              <a:rPr lang="en-GB" sz="2100" b="1" kern="100" dirty="0">
                <a:effectLst/>
                <a:latin typeface="Silka Bold" pitchFamily="2" charset="77"/>
                <a:ea typeface="Aptos" panose="020B0004020202020204" pitchFamily="34" charset="0"/>
                <a:cs typeface="Times New Roman" panose="02020603050405020304" pitchFamily="18" charset="0"/>
              </a:rPr>
              <a:t> </a:t>
            </a:r>
            <a:endParaRPr lang="en-GB" sz="2100" kern="100" dirty="0">
              <a:effectLst/>
              <a:latin typeface="Silka" pitchFamily="2" charset="77"/>
              <a:ea typeface="Aptos" panose="020B0004020202020204" pitchFamily="34" charset="0"/>
              <a:cs typeface="Times New Roman" panose="02020603050405020304" pitchFamily="18" charset="0"/>
            </a:endParaRPr>
          </a:p>
          <a:p>
            <a:pPr marL="285750" lvl="0" indent="-285750">
              <a:lnSpc>
                <a:spcPct val="200000"/>
              </a:lnSpc>
              <a:buFont typeface="Wingdings" pitchFamily="2" charset="2"/>
              <a:buChar char="v"/>
            </a:pPr>
            <a:r>
              <a:rPr lang="en-GB" sz="2000" kern="100" dirty="0">
                <a:effectLst/>
                <a:latin typeface="Silka" pitchFamily="2" charset="77"/>
                <a:ea typeface="Times New Roman" panose="02020603050405020304" pitchFamily="18" charset="0"/>
                <a:cs typeface="Times New Roman" panose="02020603050405020304" pitchFamily="18" charset="0"/>
              </a:rPr>
              <a:t>Building consistency through regular sessions</a:t>
            </a:r>
          </a:p>
          <a:p>
            <a:pPr marL="285750" lvl="0" indent="-285750">
              <a:lnSpc>
                <a:spcPct val="200000"/>
              </a:lnSpc>
              <a:buFont typeface="Wingdings" pitchFamily="2" charset="2"/>
              <a:buChar char="v"/>
            </a:pPr>
            <a:r>
              <a:rPr lang="en-GB" sz="2000" kern="100" dirty="0">
                <a:effectLst/>
                <a:latin typeface="Silka" pitchFamily="2" charset="77"/>
                <a:ea typeface="Times New Roman" panose="02020603050405020304" pitchFamily="18" charset="0"/>
                <a:cs typeface="Times New Roman" panose="02020603050405020304" pitchFamily="18" charset="0"/>
              </a:rPr>
              <a:t>Build positive relationships between myself, J and her case worker</a:t>
            </a:r>
          </a:p>
          <a:p>
            <a:pPr marL="285750" lvl="0" indent="-285750">
              <a:lnSpc>
                <a:spcPct val="200000"/>
              </a:lnSpc>
              <a:buFont typeface="Wingdings" pitchFamily="2" charset="2"/>
              <a:buChar char="v"/>
            </a:pPr>
            <a:r>
              <a:rPr lang="en-GB" sz="2000" kern="100" dirty="0">
                <a:effectLst/>
                <a:latin typeface="Silka" pitchFamily="2" charset="77"/>
                <a:ea typeface="Times New Roman" panose="02020603050405020304" pitchFamily="18" charset="0"/>
                <a:cs typeface="Times New Roman" panose="02020603050405020304" pitchFamily="18" charset="0"/>
              </a:rPr>
              <a:t>Facilitate opportunities for expression;</a:t>
            </a:r>
          </a:p>
          <a:p>
            <a:pPr marL="742950" lvl="1" indent="-285750">
              <a:lnSpc>
                <a:spcPct val="200000"/>
              </a:lnSpc>
              <a:buFont typeface="Wingdings" pitchFamily="2" charset="2"/>
              <a:buChar char="v"/>
            </a:pPr>
            <a:r>
              <a:rPr lang="en-GB" sz="2000" kern="100" dirty="0">
                <a:effectLst/>
                <a:latin typeface="Silka" pitchFamily="2" charset="77"/>
                <a:ea typeface="Times New Roman" panose="02020603050405020304" pitchFamily="18" charset="0"/>
                <a:cs typeface="Times New Roman" panose="02020603050405020304" pitchFamily="18" charset="0"/>
              </a:rPr>
              <a:t>Whatever J is in a space of expressing healthily</a:t>
            </a:r>
          </a:p>
        </p:txBody>
      </p:sp>
    </p:spTree>
    <p:extLst>
      <p:ext uri="{BB962C8B-B14F-4D97-AF65-F5344CB8AC3E}">
        <p14:creationId xmlns:p14="http://schemas.microsoft.com/office/powerpoint/2010/main" val="2604226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6BF1945-D30F-3EE3-36AE-6E8AD0709307}"/>
              </a:ext>
            </a:extLst>
          </p:cNvPr>
          <p:cNvSpPr txBox="1"/>
          <p:nvPr/>
        </p:nvSpPr>
        <p:spPr>
          <a:xfrm>
            <a:off x="832884" y="843290"/>
            <a:ext cx="9919256" cy="5674630"/>
          </a:xfrm>
          <a:prstGeom prst="rect">
            <a:avLst/>
          </a:prstGeom>
          <a:noFill/>
        </p:spPr>
        <p:txBody>
          <a:bodyPr wrap="square">
            <a:spAutoFit/>
          </a:bodyPr>
          <a:lstStyle/>
          <a:p>
            <a:pPr algn="ctr">
              <a:lnSpc>
                <a:spcPct val="200000"/>
              </a:lnSpc>
            </a:pPr>
            <a:r>
              <a:rPr lang="en-GB" sz="2000" b="1" kern="100" dirty="0">
                <a:effectLst/>
                <a:latin typeface="Silka Bold" pitchFamily="2" charset="77"/>
                <a:ea typeface="Aptos" panose="020B0004020202020204" pitchFamily="34" charset="0"/>
                <a:cs typeface="Times New Roman" panose="02020603050405020304" pitchFamily="18" charset="0"/>
              </a:rPr>
              <a:t>Early sessions : Identifying connection</a:t>
            </a:r>
          </a:p>
          <a:p>
            <a:pPr>
              <a:lnSpc>
                <a:spcPct val="200000"/>
              </a:lnSpc>
            </a:pPr>
            <a:endParaRPr lang="en-GB" sz="2000" b="1" kern="100" dirty="0">
              <a:effectLst/>
              <a:latin typeface="Silka Bold" pitchFamily="2" charset="77"/>
              <a:ea typeface="Aptos" panose="020B0004020202020204" pitchFamily="34" charset="0"/>
              <a:cs typeface="Times New Roman" panose="02020603050405020304" pitchFamily="18" charset="0"/>
            </a:endParaRPr>
          </a:p>
          <a:p>
            <a:pPr lvl="0">
              <a:lnSpc>
                <a:spcPct val="200000"/>
              </a:lnSpc>
            </a:pPr>
            <a:r>
              <a:rPr lang="en-GB" b="1" kern="100" dirty="0">
                <a:effectLst/>
                <a:latin typeface="+mj-lt"/>
                <a:ea typeface="Times New Roman" panose="02020603050405020304" pitchFamily="18" charset="0"/>
                <a:cs typeface="Times New Roman" panose="02020603050405020304" pitchFamily="18" charset="0"/>
              </a:rPr>
              <a:t>Song requests </a:t>
            </a:r>
          </a:p>
          <a:p>
            <a:pPr marL="742950" lvl="1" indent="-285750">
              <a:lnSpc>
                <a:spcPct val="200000"/>
              </a:lnSpc>
              <a:buFont typeface="Arial" panose="020B0604020202020204" pitchFamily="34" charset="0"/>
              <a:buChar char="•"/>
            </a:pPr>
            <a:r>
              <a:rPr lang="en-GB" kern="100" dirty="0">
                <a:latin typeface="Silka" pitchFamily="2" charset="77"/>
                <a:ea typeface="Times New Roman" panose="02020603050405020304" pitchFamily="18" charset="0"/>
                <a:cs typeface="Times New Roman" panose="02020603050405020304" pitchFamily="18" charset="0"/>
              </a:rPr>
              <a:t>Collaborative singing</a:t>
            </a:r>
          </a:p>
          <a:p>
            <a:pPr marL="742950" lvl="1" indent="-285750">
              <a:lnSpc>
                <a:spcPct val="200000"/>
              </a:lnSpc>
              <a:buFont typeface="Arial" panose="020B0604020202020204" pitchFamily="34" charset="0"/>
              <a:buChar char="•"/>
            </a:pPr>
            <a:r>
              <a:rPr lang="en-GB" kern="100" dirty="0">
                <a:effectLst/>
                <a:latin typeface="Silka" pitchFamily="2" charset="77"/>
                <a:ea typeface="Aptos" panose="020B0004020202020204" pitchFamily="34" charset="0"/>
                <a:cs typeface="Times New Roman" panose="02020603050405020304" pitchFamily="18" charset="0"/>
              </a:rPr>
              <a:t>Limited interest in piano and guitar</a:t>
            </a:r>
          </a:p>
          <a:p>
            <a:pPr marL="742950" lvl="1" indent="-285750">
              <a:lnSpc>
                <a:spcPct val="200000"/>
              </a:lnSpc>
              <a:buFont typeface="Arial" panose="020B0604020202020204" pitchFamily="34" charset="0"/>
              <a:buChar char="•"/>
            </a:pPr>
            <a:r>
              <a:rPr lang="en-GB" kern="100" dirty="0">
                <a:effectLst/>
                <a:latin typeface="Silka" pitchFamily="2" charset="77"/>
                <a:ea typeface="Aptos" panose="020B0004020202020204" pitchFamily="34" charset="0"/>
                <a:cs typeface="Times New Roman" panose="02020603050405020304" pitchFamily="18" charset="0"/>
              </a:rPr>
              <a:t>Stopping &amp; starting the music:</a:t>
            </a:r>
            <a:endParaRPr lang="en-GB" kern="100" dirty="0">
              <a:latin typeface="Silka" pitchFamily="2" charset="77"/>
              <a:ea typeface="Aptos" panose="020B0004020202020204" pitchFamily="34" charset="0"/>
              <a:cs typeface="Times New Roman" panose="02020603050405020304" pitchFamily="18" charset="0"/>
            </a:endParaRPr>
          </a:p>
          <a:p>
            <a:pPr lvl="1">
              <a:lnSpc>
                <a:spcPct val="200000"/>
              </a:lnSpc>
            </a:pPr>
            <a:r>
              <a:rPr lang="en-GB" b="1" kern="100" dirty="0">
                <a:effectLst/>
                <a:latin typeface="Silka Bold" pitchFamily="2" charset="77"/>
                <a:ea typeface="Aptos" panose="020B0004020202020204" pitchFamily="34" charset="0"/>
                <a:cs typeface="Times New Roman" panose="02020603050405020304" pitchFamily="18" charset="0"/>
              </a:rPr>
              <a:t> ‘I don’t sound good’, ‘my voice can’t sing like that</a:t>
            </a:r>
            <a:r>
              <a:rPr lang="en-GB" b="1" kern="100" dirty="0">
                <a:latin typeface="Silka Bold" pitchFamily="2" charset="77"/>
                <a:ea typeface="Aptos" panose="020B0004020202020204" pitchFamily="34" charset="0"/>
                <a:cs typeface="Times New Roman" panose="02020603050405020304" pitchFamily="18" charset="0"/>
              </a:rPr>
              <a:t>’</a:t>
            </a:r>
          </a:p>
          <a:p>
            <a:pPr lvl="4">
              <a:lnSpc>
                <a:spcPct val="200000"/>
              </a:lnSpc>
            </a:pPr>
            <a:endParaRPr lang="en-GB" b="1" kern="100" dirty="0">
              <a:effectLst/>
              <a:latin typeface="Silka Bold" pitchFamily="2" charset="77"/>
              <a:ea typeface="Aptos" panose="020B0004020202020204" pitchFamily="34" charset="0"/>
              <a:cs typeface="Times New Roman" panose="02020603050405020304" pitchFamily="18" charset="0"/>
            </a:endParaRPr>
          </a:p>
          <a:p>
            <a:pPr marL="742950" lvl="1" indent="-285750">
              <a:lnSpc>
                <a:spcPct val="200000"/>
              </a:lnSpc>
              <a:buFont typeface="Courier New" panose="02070309020205020404" pitchFamily="49" charset="0"/>
              <a:buChar char="o"/>
            </a:pPr>
            <a:endParaRPr lang="en-GB" kern="100" dirty="0">
              <a:effectLst/>
              <a:latin typeface="Silka" pitchFamily="2" charset="77"/>
              <a:ea typeface="Aptos" panose="020B0004020202020204" pitchFamily="34" charset="0"/>
              <a:cs typeface="Times New Roman" panose="02020603050405020304" pitchFamily="18" charset="0"/>
            </a:endParaRPr>
          </a:p>
          <a:p>
            <a:pPr marL="742950" lvl="1" indent="-285750">
              <a:lnSpc>
                <a:spcPct val="200000"/>
              </a:lnSpc>
              <a:buFont typeface="Courier New" panose="02070309020205020404" pitchFamily="49" charset="0"/>
              <a:buChar char="o"/>
            </a:pPr>
            <a:endParaRPr lang="en-GB" kern="100" dirty="0">
              <a:effectLst/>
              <a:latin typeface="Silka" pitchFamily="2" charset="77"/>
              <a:ea typeface="Aptos" panose="020B0004020202020204" pitchFamily="34" charset="0"/>
              <a:cs typeface="Times New Roman" panose="02020603050405020304" pitchFamily="18" charset="0"/>
            </a:endParaRPr>
          </a:p>
        </p:txBody>
      </p:sp>
      <p:pic>
        <p:nvPicPr>
          <p:cNvPr id="1026" name="Picture 2" descr="70+ Two People Singing Karaoke Stock Illustrations, Royalty-Free Vector  Graphics &amp; Clip Art - iStock">
            <a:extLst>
              <a:ext uri="{FF2B5EF4-FFF2-40B4-BE49-F238E27FC236}">
                <a16:creationId xmlns:a16="http://schemas.microsoft.com/office/drawing/2014/main" id="{1E9C2D49-AE89-D632-3662-738865209B9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2586" b="94828" l="8716" r="90367">
                        <a14:foregroundMark x1="28899" y1="35776" x2="28899" y2="35776"/>
                        <a14:foregroundMark x1="30275" y1="6897" x2="30275" y2="6897"/>
                        <a14:foregroundMark x1="67890" y1="4310" x2="67890" y2="4310"/>
                        <a14:foregroundMark x1="17890" y1="14655" x2="17890" y2="14655"/>
                        <a14:foregroundMark x1="64220" y1="50431" x2="64220" y2="50431"/>
                        <a14:foregroundMark x1="66055" y1="50431" x2="66055" y2="50431"/>
                        <a14:foregroundMark x1="67431" y1="94828" x2="67431" y2="94828"/>
                        <a14:foregroundMark x1="90367" y1="92672" x2="90367" y2="92672"/>
                        <a14:foregroundMark x1="68349" y1="2586" x2="68349" y2="2586"/>
                        <a14:backgroundMark x1="63303" y1="14224" x2="63303" y2="14224"/>
                        <a14:backgroundMark x1="63761" y1="11207" x2="63761" y2="11207"/>
                      </a14:backgroundRemoval>
                    </a14:imgEffect>
                  </a14:imgLayer>
                </a14:imgProps>
              </a:ext>
              <a:ext uri="{28A0092B-C50C-407E-A947-70E740481C1C}">
                <a14:useLocalDpi xmlns:a14="http://schemas.microsoft.com/office/drawing/2010/main" val="0"/>
              </a:ext>
            </a:extLst>
          </a:blip>
          <a:srcRect/>
          <a:stretch>
            <a:fillRect/>
          </a:stretch>
        </p:blipFill>
        <p:spPr bwMode="auto">
          <a:xfrm>
            <a:off x="8156405" y="1979170"/>
            <a:ext cx="2439878" cy="2596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150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63C48710-E477-3B53-FC7F-87E3D43FBF0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955A396-53BC-E47A-C02F-06D5F3CECEA5}"/>
              </a:ext>
            </a:extLst>
          </p:cNvPr>
          <p:cNvSpPr txBox="1"/>
          <p:nvPr/>
        </p:nvSpPr>
        <p:spPr>
          <a:xfrm>
            <a:off x="849085" y="345463"/>
            <a:ext cx="10907486" cy="6167073"/>
          </a:xfrm>
          <a:prstGeom prst="rect">
            <a:avLst/>
          </a:prstGeom>
          <a:noFill/>
        </p:spPr>
        <p:txBody>
          <a:bodyPr wrap="square">
            <a:spAutoFit/>
          </a:bodyPr>
          <a:lstStyle/>
          <a:p>
            <a:pPr algn="ctr">
              <a:lnSpc>
                <a:spcPct val="200000"/>
              </a:lnSpc>
            </a:pPr>
            <a:r>
              <a:rPr lang="en-GB" sz="1800" b="1" kern="100" dirty="0">
                <a:effectLst/>
                <a:latin typeface="Silka Bold" pitchFamily="2" charset="77"/>
                <a:ea typeface="Aptos" panose="020B0004020202020204" pitchFamily="34" charset="0"/>
                <a:cs typeface="Times New Roman" panose="02020603050405020304" pitchFamily="18" charset="0"/>
              </a:rPr>
              <a:t>Early sessions: Identifying</a:t>
            </a:r>
            <a:r>
              <a:rPr lang="en-GB" b="1" kern="100" dirty="0">
                <a:latin typeface="Silka Bold" pitchFamily="2" charset="77"/>
                <a:ea typeface="Aptos" panose="020B0004020202020204" pitchFamily="34" charset="0"/>
                <a:cs typeface="Times New Roman" panose="02020603050405020304" pitchFamily="18" charset="0"/>
              </a:rPr>
              <a:t> connection</a:t>
            </a:r>
            <a:endParaRPr lang="en-GB" sz="1800" b="1" kern="100" dirty="0">
              <a:effectLst/>
              <a:latin typeface="Silka Bold" pitchFamily="2" charset="77"/>
              <a:ea typeface="Aptos" panose="020B0004020202020204" pitchFamily="34" charset="0"/>
              <a:cs typeface="Times New Roman" panose="02020603050405020304" pitchFamily="18" charset="0"/>
            </a:endParaRPr>
          </a:p>
          <a:p>
            <a:pPr lvl="0">
              <a:lnSpc>
                <a:spcPct val="200000"/>
              </a:lnSpc>
            </a:pPr>
            <a:endParaRPr lang="en-GB" b="1" kern="100" dirty="0">
              <a:effectLst/>
              <a:latin typeface="Silka Bold" pitchFamily="2" charset="77"/>
              <a:ea typeface="Times New Roman" panose="02020603050405020304" pitchFamily="18" charset="0"/>
              <a:cs typeface="Times New Roman" panose="02020603050405020304" pitchFamily="18" charset="0"/>
            </a:endParaRPr>
          </a:p>
          <a:p>
            <a:pPr lvl="0">
              <a:lnSpc>
                <a:spcPct val="200000"/>
              </a:lnSpc>
            </a:pPr>
            <a:r>
              <a:rPr lang="en-GB" b="1" kern="100" dirty="0">
                <a:effectLst/>
                <a:latin typeface="+mj-lt"/>
                <a:ea typeface="Times New Roman" panose="02020603050405020304" pitchFamily="18" charset="0"/>
                <a:cs typeface="Times New Roman" panose="02020603050405020304" pitchFamily="18" charset="0"/>
              </a:rPr>
              <a:t>Supporting her strengths with an improvisational attitude </a:t>
            </a:r>
          </a:p>
          <a:p>
            <a:pPr marL="285750" lvl="0" indent="-285750">
              <a:lnSpc>
                <a:spcPct val="200000"/>
              </a:lnSpc>
              <a:buFont typeface="Arial" panose="020B0604020202020204" pitchFamily="34" charset="0"/>
              <a:buChar char="•"/>
            </a:pPr>
            <a:r>
              <a:rPr lang="en-GB" kern="100" dirty="0">
                <a:ea typeface="Times New Roman" panose="02020603050405020304" pitchFamily="18" charset="0"/>
                <a:cs typeface="Times New Roman" panose="02020603050405020304" pitchFamily="18" charset="0"/>
              </a:rPr>
              <a:t>Adjusting parameters</a:t>
            </a:r>
          </a:p>
          <a:p>
            <a:pPr marL="742950" lvl="1" indent="-285750">
              <a:lnSpc>
                <a:spcPct val="200000"/>
              </a:lnSpc>
              <a:buFont typeface="Arial" panose="020B0604020202020204" pitchFamily="34" charset="0"/>
              <a:buChar char="•"/>
            </a:pPr>
            <a:r>
              <a:rPr lang="en-GB" kern="100" dirty="0">
                <a:ea typeface="Times New Roman" panose="02020603050405020304" pitchFamily="18" charset="0"/>
                <a:cs typeface="Times New Roman" panose="02020603050405020304" pitchFamily="18" charset="0"/>
              </a:rPr>
              <a:t>Lowering musical keys &amp; slowing down to create opportunities for </a:t>
            </a:r>
            <a:r>
              <a:rPr lang="en-GB" kern="100" dirty="0">
                <a:effectLst/>
                <a:ea typeface="Times New Roman" panose="02020603050405020304" pitchFamily="18" charset="0"/>
                <a:cs typeface="Times New Roman" panose="02020603050405020304" pitchFamily="18" charset="0"/>
              </a:rPr>
              <a:t>chest voice </a:t>
            </a:r>
          </a:p>
          <a:p>
            <a:pPr marL="742950" lvl="1" indent="-285750">
              <a:lnSpc>
                <a:spcPct val="200000"/>
              </a:lnSpc>
              <a:buFont typeface="Arial" panose="020B0604020202020204" pitchFamily="34" charset="0"/>
              <a:buChar char="•"/>
            </a:pPr>
            <a:r>
              <a:rPr lang="en-GB" kern="100" dirty="0">
                <a:effectLst/>
                <a:ea typeface="Times New Roman" panose="02020603050405020304" pitchFamily="18" charset="0"/>
                <a:cs typeface="Times New Roman" panose="02020603050405020304" pitchFamily="18" charset="0"/>
              </a:rPr>
              <a:t>Going with J’s contributions – “okay seems we’re getting louder! I’m following you…”</a:t>
            </a:r>
          </a:p>
          <a:p>
            <a:pPr marL="742950" lvl="1" indent="-285750">
              <a:lnSpc>
                <a:spcPct val="200000"/>
              </a:lnSpc>
              <a:buFont typeface="Arial" panose="020B0604020202020204" pitchFamily="34" charset="0"/>
              <a:buChar char="•"/>
            </a:pPr>
            <a:endParaRPr lang="en-GB" kern="100" dirty="0">
              <a:effectLst/>
              <a:ea typeface="Times New Roman" panose="02020603050405020304" pitchFamily="18" charset="0"/>
              <a:cs typeface="Times New Roman" panose="02020603050405020304" pitchFamily="18" charset="0"/>
            </a:endParaRPr>
          </a:p>
          <a:p>
            <a:pPr marL="285750" lvl="0" indent="-285750">
              <a:lnSpc>
                <a:spcPct val="200000"/>
              </a:lnSpc>
              <a:buFont typeface="Arial" panose="020B0604020202020204" pitchFamily="34" charset="0"/>
              <a:buChar char="•"/>
            </a:pPr>
            <a:r>
              <a:rPr lang="en-GB" kern="100" dirty="0">
                <a:effectLst/>
                <a:latin typeface="Silka" pitchFamily="2" charset="77"/>
                <a:ea typeface="Aptos" panose="020B0004020202020204" pitchFamily="34" charset="0"/>
                <a:cs typeface="Times New Roman" panose="02020603050405020304" pitchFamily="18" charset="0"/>
              </a:rPr>
              <a:t>Confidence built &amp; focus sustained for longer </a:t>
            </a:r>
            <a:endParaRPr lang="en-GB" kern="100" dirty="0">
              <a:latin typeface="Silka" pitchFamily="2" charset="77"/>
              <a:ea typeface="Aptos" panose="020B0004020202020204" pitchFamily="34" charset="0"/>
              <a:cs typeface="Times New Roman" panose="02020603050405020304" pitchFamily="18" charset="0"/>
            </a:endParaRPr>
          </a:p>
          <a:p>
            <a:pPr lvl="1" algn="ctr">
              <a:lnSpc>
                <a:spcPct val="200000"/>
              </a:lnSpc>
            </a:pPr>
            <a:r>
              <a:rPr lang="en-GB" sz="2000" b="1" kern="100" dirty="0">
                <a:latin typeface="Silka Bold" pitchFamily="2" charset="77"/>
                <a:ea typeface="Aptos" panose="020B0004020202020204" pitchFamily="34" charset="0"/>
                <a:cs typeface="Times New Roman" panose="02020603050405020304" pitchFamily="18" charset="0"/>
              </a:rPr>
              <a:t>“</a:t>
            </a:r>
            <a:r>
              <a:rPr lang="en-GB" b="1" kern="100" dirty="0">
                <a:solidFill>
                  <a:srgbClr val="000000"/>
                </a:solidFill>
                <a:latin typeface="Silka Bold" pitchFamily="2" charset="77"/>
                <a:ea typeface="Aptos" panose="020B0004020202020204" pitchFamily="34" charset="0"/>
                <a:cs typeface="Times New Roman" panose="02020603050405020304" pitchFamily="18" charset="0"/>
              </a:rPr>
              <a:t>'I’m so glad I can come sing here, I've </a:t>
            </a:r>
            <a:r>
              <a:rPr lang="en-GB" b="1" kern="100">
                <a:solidFill>
                  <a:srgbClr val="000000"/>
                </a:solidFill>
                <a:latin typeface="Silka Bold" pitchFamily="2" charset="77"/>
                <a:ea typeface="Aptos" panose="020B0004020202020204" pitchFamily="34" charset="0"/>
                <a:cs typeface="Times New Roman" panose="02020603050405020304" pitchFamily="18" charset="0"/>
              </a:rPr>
              <a:t>wanted to </a:t>
            </a:r>
            <a:r>
              <a:rPr lang="en-GB" b="1" kern="100" dirty="0">
                <a:solidFill>
                  <a:srgbClr val="000000"/>
                </a:solidFill>
                <a:latin typeface="Silka Bold" pitchFamily="2" charset="77"/>
                <a:ea typeface="Aptos" panose="020B0004020202020204" pitchFamily="34" charset="0"/>
                <a:cs typeface="Times New Roman" panose="02020603050405020304" pitchFamily="18" charset="0"/>
              </a:rPr>
              <a:t>for ages but not felt comfortable where I am doing it”</a:t>
            </a:r>
            <a:endParaRPr lang="en-GB" sz="2000" b="1" kern="100" dirty="0">
              <a:latin typeface="Silka Bold" pitchFamily="2" charset="77"/>
              <a:ea typeface="Aptos" panose="020B0004020202020204" pitchFamily="34" charset="0"/>
              <a:cs typeface="Times New Roman" panose="02020603050405020304" pitchFamily="18" charset="0"/>
            </a:endParaRPr>
          </a:p>
          <a:p>
            <a:pPr marL="742950" lvl="1" indent="-285750">
              <a:lnSpc>
                <a:spcPct val="200000"/>
              </a:lnSpc>
              <a:buFont typeface="Courier New" panose="02070309020205020404" pitchFamily="49" charset="0"/>
              <a:buChar char="o"/>
            </a:pPr>
            <a:r>
              <a:rPr lang="en-GB" kern="100" dirty="0">
                <a:effectLst/>
                <a:latin typeface="Silka" pitchFamily="2" charset="77"/>
                <a:ea typeface="Aptos" panose="020B0004020202020204" pitchFamily="34" charset="0"/>
                <a:cs typeface="Times New Roman" panose="02020603050405020304" pitchFamily="18" charset="0"/>
              </a:rPr>
              <a:t>Suggestion to write songs </a:t>
            </a:r>
          </a:p>
        </p:txBody>
      </p:sp>
    </p:spTree>
    <p:extLst>
      <p:ext uri="{BB962C8B-B14F-4D97-AF65-F5344CB8AC3E}">
        <p14:creationId xmlns:p14="http://schemas.microsoft.com/office/powerpoint/2010/main" val="1627228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24777FAB-66CB-F8B7-B02A-F6DD8AD61FA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5216C02-D8E0-45A3-1B03-176FED268D62}"/>
              </a:ext>
            </a:extLst>
          </p:cNvPr>
          <p:cNvSpPr txBox="1"/>
          <p:nvPr/>
        </p:nvSpPr>
        <p:spPr>
          <a:xfrm>
            <a:off x="990600" y="393319"/>
            <a:ext cx="10210800" cy="1304203"/>
          </a:xfrm>
          <a:prstGeom prst="rect">
            <a:avLst/>
          </a:prstGeom>
          <a:noFill/>
        </p:spPr>
        <p:txBody>
          <a:bodyPr wrap="square">
            <a:spAutoFit/>
          </a:bodyPr>
          <a:lstStyle/>
          <a:p>
            <a:pPr lvl="0" algn="ctr">
              <a:lnSpc>
                <a:spcPct val="200000"/>
              </a:lnSpc>
            </a:pPr>
            <a:r>
              <a:rPr lang="en-GB" sz="2400" b="1" kern="100" dirty="0">
                <a:effectLst/>
                <a:latin typeface="Silka Bold" pitchFamily="2" charset="77"/>
                <a:ea typeface="Times New Roman" panose="02020603050405020304" pitchFamily="18" charset="0"/>
                <a:cs typeface="Times New Roman" panose="02020603050405020304" pitchFamily="18" charset="0"/>
              </a:rPr>
              <a:t>Session 3: Nowhere to Go </a:t>
            </a:r>
          </a:p>
          <a:p>
            <a:pPr marL="742950" lvl="1" indent="-285750" algn="ctr">
              <a:lnSpc>
                <a:spcPct val="200000"/>
              </a:lnSpc>
              <a:buFont typeface="Courier New" panose="02070309020205020404" pitchFamily="49" charset="0"/>
              <a:buChar char="o"/>
            </a:pPr>
            <a:r>
              <a:rPr lang="en-GB" kern="100" dirty="0">
                <a:effectLst/>
                <a:latin typeface="Silka" pitchFamily="2" charset="77"/>
                <a:ea typeface="Aptos" panose="020B0004020202020204" pitchFamily="34" charset="0"/>
                <a:cs typeface="Times New Roman" panose="02020603050405020304" pitchFamily="18" charset="0"/>
              </a:rPr>
              <a:t>J brings a song</a:t>
            </a:r>
            <a:r>
              <a:rPr lang="en-GB" kern="100" dirty="0">
                <a:solidFill>
                  <a:srgbClr val="000000"/>
                </a:solidFill>
                <a:effectLst/>
                <a:latin typeface="Silka" pitchFamily="2" charset="77"/>
                <a:ea typeface="Aptos" panose="020B0004020202020204" pitchFamily="34" charset="0"/>
                <a:cs typeface="Times New Roman" panose="02020603050405020304" pitchFamily="18" charset="0"/>
              </a:rPr>
              <a:t> about her experience of living in care over the years.</a:t>
            </a:r>
            <a:endParaRPr lang="en-GB" kern="100" dirty="0">
              <a:effectLst/>
              <a:latin typeface="Silka" pitchFamily="2" charset="77"/>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D653C797-6A4D-F9C7-F3A4-6563E7591E1B}"/>
              </a:ext>
            </a:extLst>
          </p:cNvPr>
          <p:cNvSpPr txBox="1"/>
          <p:nvPr/>
        </p:nvSpPr>
        <p:spPr>
          <a:xfrm>
            <a:off x="990600" y="2580145"/>
            <a:ext cx="10014857" cy="1697709"/>
          </a:xfrm>
          <a:prstGeom prst="rect">
            <a:avLst/>
          </a:prstGeom>
          <a:noFill/>
        </p:spPr>
        <p:txBody>
          <a:bodyPr wrap="square">
            <a:spAutoFit/>
          </a:bodyPr>
          <a:lstStyle/>
          <a:p>
            <a:pPr algn="ctr">
              <a:lnSpc>
                <a:spcPct val="200000"/>
              </a:lnSpc>
            </a:pPr>
            <a:r>
              <a:rPr lang="en-GB" sz="2800" b="1" dirty="0">
                <a:solidFill>
                  <a:srgbClr val="000000"/>
                </a:solidFill>
                <a:effectLst/>
                <a:latin typeface="Silka Bold" pitchFamily="2" charset="77"/>
                <a:ea typeface="Aptos" panose="020B0004020202020204" pitchFamily="34" charset="0"/>
                <a:cs typeface="Times New Roman" panose="02020603050405020304" pitchFamily="18" charset="0"/>
              </a:rPr>
              <a:t>'Just to let you know it's a bit sad</a:t>
            </a:r>
            <a:r>
              <a:rPr lang="en-GB" sz="2800" b="1" dirty="0">
                <a:solidFill>
                  <a:srgbClr val="000000"/>
                </a:solidFill>
                <a:latin typeface="Silka Bold" pitchFamily="2" charset="77"/>
                <a:ea typeface="Aptos" panose="020B0004020202020204" pitchFamily="34" charset="0"/>
                <a:cs typeface="Times New Roman" panose="02020603050405020304" pitchFamily="18" charset="0"/>
              </a:rPr>
              <a:t>… </a:t>
            </a:r>
            <a:r>
              <a:rPr lang="en-GB" sz="2800" b="1" dirty="0">
                <a:solidFill>
                  <a:srgbClr val="000000"/>
                </a:solidFill>
                <a:effectLst/>
                <a:latin typeface="Silka Bold" pitchFamily="2" charset="77"/>
                <a:ea typeface="Aptos" panose="020B0004020202020204" pitchFamily="34" charset="0"/>
                <a:cs typeface="Times New Roman" panose="02020603050405020304" pitchFamily="18" charset="0"/>
              </a:rPr>
              <a:t>but it feels good to sing, it’s totally my story being in care.'</a:t>
            </a:r>
            <a:r>
              <a:rPr lang="en-GB" sz="2800" b="1" dirty="0">
                <a:effectLst/>
                <a:latin typeface="Silka Bold" pitchFamily="2" charset="77"/>
              </a:rPr>
              <a:t> </a:t>
            </a:r>
            <a:endParaRPr lang="en-US" sz="2800" b="1" dirty="0">
              <a:latin typeface="Silka Bold" pitchFamily="2" charset="77"/>
            </a:endParaRPr>
          </a:p>
        </p:txBody>
      </p:sp>
    </p:spTree>
    <p:extLst>
      <p:ext uri="{BB962C8B-B14F-4D97-AF65-F5344CB8AC3E}">
        <p14:creationId xmlns:p14="http://schemas.microsoft.com/office/powerpoint/2010/main" val="3458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E1893A-0FC3-F484-3A1E-AD26C447CD92}"/>
              </a:ext>
            </a:extLst>
          </p:cNvPr>
          <p:cNvSpPr>
            <a:spLocks noGrp="1"/>
          </p:cNvSpPr>
          <p:nvPr>
            <p:ph type="body" sz="quarter" idx="10"/>
          </p:nvPr>
        </p:nvSpPr>
        <p:spPr>
          <a:xfrm>
            <a:off x="-1796569" y="830620"/>
            <a:ext cx="9804400" cy="710387"/>
          </a:xfrm>
        </p:spPr>
        <p:txBody>
          <a:bodyPr/>
          <a:lstStyle/>
          <a:p>
            <a:r>
              <a:rPr lang="en-US" dirty="0">
                <a:solidFill>
                  <a:schemeClr val="tx1"/>
                </a:solidFill>
              </a:rPr>
              <a:t>Nowhere to Go </a:t>
            </a:r>
          </a:p>
        </p:txBody>
      </p:sp>
      <p:sp>
        <p:nvSpPr>
          <p:cNvPr id="4" name="TextBox 3">
            <a:extLst>
              <a:ext uri="{FF2B5EF4-FFF2-40B4-BE49-F238E27FC236}">
                <a16:creationId xmlns:a16="http://schemas.microsoft.com/office/drawing/2014/main" id="{3CD2E60E-6EC3-DAFA-76FE-593962F7199F}"/>
              </a:ext>
            </a:extLst>
          </p:cNvPr>
          <p:cNvSpPr txBox="1"/>
          <p:nvPr/>
        </p:nvSpPr>
        <p:spPr>
          <a:xfrm>
            <a:off x="840922" y="1958278"/>
            <a:ext cx="7950200" cy="4200061"/>
          </a:xfrm>
          <a:prstGeom prst="rect">
            <a:avLst/>
          </a:prstGeom>
          <a:noFill/>
        </p:spPr>
        <p:txBody>
          <a:bodyPr wrap="square">
            <a:spAutoFit/>
          </a:bodyPr>
          <a:lstStyle/>
          <a:p>
            <a:pPr>
              <a:lnSpc>
                <a:spcPct val="150000"/>
              </a:lnSpc>
            </a:pPr>
            <a:r>
              <a:rPr lang="en-GB" sz="1800" kern="100" dirty="0">
                <a:effectLst/>
                <a:latin typeface="Silka" pitchFamily="2" charset="77"/>
                <a:ea typeface="Aptos" panose="020B0004020202020204" pitchFamily="34" charset="0"/>
                <a:cs typeface="Times New Roman" panose="02020603050405020304" pitchFamily="18" charset="0"/>
              </a:rPr>
              <a:t>Nowhere to go, I’m all alone</a:t>
            </a:r>
          </a:p>
          <a:p>
            <a:pPr>
              <a:lnSpc>
                <a:spcPct val="150000"/>
              </a:lnSpc>
            </a:pPr>
            <a:r>
              <a:rPr lang="en-GB" sz="1800" kern="100" dirty="0">
                <a:effectLst/>
                <a:latin typeface="Silka" pitchFamily="2" charset="77"/>
                <a:ea typeface="Aptos" panose="020B0004020202020204" pitchFamily="34" charset="0"/>
                <a:cs typeface="Times New Roman" panose="02020603050405020304" pitchFamily="18" charset="0"/>
              </a:rPr>
              <a:t>But I’m going to sit here, writing this song</a:t>
            </a:r>
          </a:p>
          <a:p>
            <a:pPr>
              <a:lnSpc>
                <a:spcPct val="150000"/>
              </a:lnSpc>
            </a:pPr>
            <a:r>
              <a:rPr lang="en-GB" sz="1800" kern="100" dirty="0">
                <a:effectLst/>
                <a:latin typeface="Silka" pitchFamily="2" charset="77"/>
                <a:ea typeface="Aptos" panose="020B0004020202020204" pitchFamily="34" charset="0"/>
                <a:cs typeface="Times New Roman" panose="02020603050405020304" pitchFamily="18" charset="0"/>
              </a:rPr>
              <a:t>Feels like home is just a word with four walls</a:t>
            </a:r>
          </a:p>
          <a:p>
            <a:pPr>
              <a:lnSpc>
                <a:spcPct val="150000"/>
              </a:lnSpc>
            </a:pPr>
            <a:r>
              <a:rPr lang="en-GB" sz="1800" kern="100" dirty="0">
                <a:effectLst/>
                <a:latin typeface="Silka" pitchFamily="2" charset="77"/>
                <a:ea typeface="Aptos" panose="020B0004020202020204" pitchFamily="34" charset="0"/>
                <a:cs typeface="Times New Roman" panose="02020603050405020304" pitchFamily="18" charset="0"/>
              </a:rPr>
              <a:t>I could be anywhere and still feel alone</a:t>
            </a:r>
          </a:p>
          <a:p>
            <a:pPr>
              <a:lnSpc>
                <a:spcPct val="150000"/>
              </a:lnSpc>
            </a:pPr>
            <a:r>
              <a:rPr lang="en-GB" sz="1800" kern="100" dirty="0" err="1">
                <a:effectLst/>
                <a:latin typeface="Silka" pitchFamily="2" charset="77"/>
                <a:ea typeface="Aptos" panose="020B0004020202020204" pitchFamily="34" charset="0"/>
                <a:cs typeface="Times New Roman" panose="02020603050405020304" pitchFamily="18" charset="0"/>
              </a:rPr>
              <a:t>Ohhh</a:t>
            </a:r>
            <a:endParaRPr lang="en-GB" sz="1800" kern="100" dirty="0">
              <a:effectLst/>
              <a:latin typeface="Silka" pitchFamily="2" charset="77"/>
              <a:ea typeface="Aptos" panose="020B0004020202020204" pitchFamily="34" charset="0"/>
              <a:cs typeface="Times New Roman" panose="02020603050405020304" pitchFamily="18" charset="0"/>
            </a:endParaRPr>
          </a:p>
          <a:p>
            <a:pPr>
              <a:lnSpc>
                <a:spcPct val="150000"/>
              </a:lnSpc>
            </a:pPr>
            <a:r>
              <a:rPr lang="en-GB" sz="1800" kern="100" dirty="0">
                <a:effectLst/>
                <a:latin typeface="Silka" pitchFamily="2" charset="77"/>
                <a:ea typeface="Aptos" panose="020B0004020202020204" pitchFamily="34" charset="0"/>
                <a:cs typeface="Times New Roman" panose="02020603050405020304" pitchFamily="18" charset="0"/>
              </a:rPr>
              <a:t> </a:t>
            </a:r>
          </a:p>
          <a:p>
            <a:pPr>
              <a:lnSpc>
                <a:spcPct val="150000"/>
              </a:lnSpc>
            </a:pPr>
            <a:r>
              <a:rPr lang="en-GB" sz="1800" kern="100" dirty="0">
                <a:effectLst/>
                <a:latin typeface="Silka" pitchFamily="2" charset="77"/>
                <a:ea typeface="Aptos" panose="020B0004020202020204" pitchFamily="34" charset="0"/>
                <a:cs typeface="Times New Roman" panose="02020603050405020304" pitchFamily="18" charset="0"/>
              </a:rPr>
              <a:t>My heads getting louder, but nobody listens</a:t>
            </a:r>
          </a:p>
          <a:p>
            <a:pPr>
              <a:lnSpc>
                <a:spcPct val="150000"/>
              </a:lnSpc>
            </a:pPr>
            <a:r>
              <a:rPr lang="en-GB" sz="1800" kern="100" dirty="0">
                <a:effectLst/>
                <a:latin typeface="Silka" pitchFamily="2" charset="77"/>
                <a:ea typeface="Aptos" panose="020B0004020202020204" pitchFamily="34" charset="0"/>
                <a:cs typeface="Times New Roman" panose="02020603050405020304" pitchFamily="18" charset="0"/>
              </a:rPr>
              <a:t>It’s in your mind, in your head</a:t>
            </a:r>
          </a:p>
          <a:p>
            <a:pPr>
              <a:lnSpc>
                <a:spcPct val="150000"/>
              </a:lnSpc>
            </a:pPr>
            <a:r>
              <a:rPr lang="en-GB" sz="1800" kern="100" dirty="0">
                <a:effectLst/>
                <a:latin typeface="Silka" pitchFamily="2" charset="77"/>
                <a:ea typeface="Aptos" panose="020B0004020202020204" pitchFamily="34" charset="0"/>
                <a:cs typeface="Times New Roman" panose="02020603050405020304" pitchFamily="18" charset="0"/>
              </a:rPr>
              <a:t>Nothing’s real it’s all pretend</a:t>
            </a:r>
          </a:p>
          <a:p>
            <a:pPr>
              <a:lnSpc>
                <a:spcPct val="150000"/>
              </a:lnSpc>
            </a:pPr>
            <a:r>
              <a:rPr lang="en-GB" sz="1800" kern="100" dirty="0">
                <a:effectLst/>
                <a:latin typeface="Silka" pitchFamily="2" charset="77"/>
                <a:ea typeface="Aptos" panose="020B0004020202020204" pitchFamily="34" charset="0"/>
                <a:cs typeface="Times New Roman" panose="02020603050405020304" pitchFamily="18" charset="0"/>
              </a:rPr>
              <a:t> </a:t>
            </a:r>
          </a:p>
        </p:txBody>
      </p:sp>
      <p:sp>
        <p:nvSpPr>
          <p:cNvPr id="6" name="TextBox 5">
            <a:extLst>
              <a:ext uri="{FF2B5EF4-FFF2-40B4-BE49-F238E27FC236}">
                <a16:creationId xmlns:a16="http://schemas.microsoft.com/office/drawing/2014/main" id="{7B87CAFE-8802-144C-F430-228E0D25D59F}"/>
              </a:ext>
            </a:extLst>
          </p:cNvPr>
          <p:cNvSpPr txBox="1"/>
          <p:nvPr/>
        </p:nvSpPr>
        <p:spPr>
          <a:xfrm>
            <a:off x="6490181" y="2191870"/>
            <a:ext cx="5915478" cy="2539157"/>
          </a:xfrm>
          <a:prstGeom prst="rect">
            <a:avLst/>
          </a:prstGeom>
          <a:noFill/>
        </p:spPr>
        <p:txBody>
          <a:bodyPr wrap="square">
            <a:spAutoFit/>
          </a:bodyPr>
          <a:lstStyle/>
          <a:p>
            <a:pPr>
              <a:lnSpc>
                <a:spcPct val="150000"/>
              </a:lnSpc>
            </a:pPr>
            <a:r>
              <a:rPr lang="en-GB" sz="1800" kern="100" dirty="0">
                <a:effectLst/>
                <a:latin typeface="Silka" pitchFamily="2" charset="77"/>
                <a:ea typeface="Aptos" panose="020B0004020202020204" pitchFamily="34" charset="0"/>
                <a:cs typeface="Times New Roman" panose="02020603050405020304" pitchFamily="18" charset="0"/>
              </a:rPr>
              <a:t> </a:t>
            </a:r>
          </a:p>
          <a:p>
            <a:pPr>
              <a:lnSpc>
                <a:spcPct val="150000"/>
              </a:lnSpc>
            </a:pPr>
            <a:r>
              <a:rPr lang="en-GB" sz="1800" kern="100" dirty="0">
                <a:effectLst/>
                <a:latin typeface="Silka" pitchFamily="2" charset="77"/>
                <a:ea typeface="Aptos" panose="020B0004020202020204" pitchFamily="34" charset="0"/>
                <a:cs typeface="Times New Roman" panose="02020603050405020304" pitchFamily="18" charset="0"/>
              </a:rPr>
              <a:t>Still feel alone</a:t>
            </a:r>
          </a:p>
          <a:p>
            <a:pPr>
              <a:lnSpc>
                <a:spcPct val="150000"/>
              </a:lnSpc>
            </a:pPr>
            <a:r>
              <a:rPr lang="en-GB" kern="100" dirty="0">
                <a:latin typeface="Silka" pitchFamily="2" charset="77"/>
                <a:ea typeface="Aptos" panose="020B0004020202020204" pitchFamily="34" charset="0"/>
                <a:cs typeface="Times New Roman" panose="02020603050405020304" pitchFamily="18" charset="0"/>
              </a:rPr>
              <a:t>Still feel alone</a:t>
            </a:r>
          </a:p>
          <a:p>
            <a:pPr>
              <a:lnSpc>
                <a:spcPct val="150000"/>
              </a:lnSpc>
            </a:pPr>
            <a:r>
              <a:rPr lang="en-GB" sz="1800" kern="100" dirty="0">
                <a:effectLst/>
                <a:latin typeface="Silka" pitchFamily="2" charset="77"/>
                <a:ea typeface="Aptos" panose="020B0004020202020204" pitchFamily="34" charset="0"/>
                <a:cs typeface="Times New Roman" panose="02020603050405020304" pitchFamily="18" charset="0"/>
              </a:rPr>
              <a:t>Still feel alone</a:t>
            </a:r>
          </a:p>
          <a:p>
            <a:pPr>
              <a:lnSpc>
                <a:spcPct val="150000"/>
              </a:lnSpc>
            </a:pPr>
            <a:endParaRPr lang="en-GB" sz="1800" kern="100" dirty="0">
              <a:effectLst/>
              <a:latin typeface="Silka" pitchFamily="2" charset="77"/>
              <a:ea typeface="Aptos" panose="020B0004020202020204" pitchFamily="34" charset="0"/>
              <a:cs typeface="Times New Roman" panose="02020603050405020304" pitchFamily="18" charset="0"/>
            </a:endParaRPr>
          </a:p>
          <a:p>
            <a:pPr>
              <a:lnSpc>
                <a:spcPct val="150000"/>
              </a:lnSpc>
            </a:pPr>
            <a:r>
              <a:rPr lang="en-GB" sz="1800" kern="100" dirty="0">
                <a:effectLst/>
                <a:latin typeface="Silka" pitchFamily="2" charset="77"/>
                <a:ea typeface="Aptos" panose="020B0004020202020204" pitchFamily="34" charset="0"/>
                <a:cs typeface="Times New Roman" panose="02020603050405020304" pitchFamily="18" charset="0"/>
              </a:rPr>
              <a:t>So I’m going to sit here writing this song</a:t>
            </a:r>
          </a:p>
        </p:txBody>
      </p:sp>
      <p:pic>
        <p:nvPicPr>
          <p:cNvPr id="7" name="Nowhere to Go 4.3.m4a">
            <a:hlinkClick r:id="" action="ppaction://media"/>
            <a:extLst>
              <a:ext uri="{FF2B5EF4-FFF2-40B4-BE49-F238E27FC236}">
                <a16:creationId xmlns:a16="http://schemas.microsoft.com/office/drawing/2014/main" id="{03F93EE1-86E2-95F9-9745-56E30F64A5D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096000" y="710739"/>
            <a:ext cx="812800" cy="812800"/>
          </a:xfrm>
          <a:prstGeom prst="rect">
            <a:avLst/>
          </a:prstGeom>
        </p:spPr>
      </p:pic>
    </p:spTree>
    <p:extLst>
      <p:ext uri="{BB962C8B-B14F-4D97-AF65-F5344CB8AC3E}">
        <p14:creationId xmlns:p14="http://schemas.microsoft.com/office/powerpoint/2010/main" val="64973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28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0A0DA08A-B5B5-899A-710C-7A7DC5AD63E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A58BA5-20D8-FA3D-4FC3-8EB7F02FBB7B}"/>
              </a:ext>
            </a:extLst>
          </p:cNvPr>
          <p:cNvSpPr txBox="1"/>
          <p:nvPr/>
        </p:nvSpPr>
        <p:spPr>
          <a:xfrm>
            <a:off x="286871" y="1394107"/>
            <a:ext cx="6451920" cy="2862322"/>
          </a:xfrm>
          <a:prstGeom prst="rect">
            <a:avLst/>
          </a:prstGeom>
          <a:noFill/>
        </p:spPr>
        <p:txBody>
          <a:bodyPr wrap="square">
            <a:spAutoFit/>
          </a:bodyPr>
          <a:lstStyle/>
          <a:p>
            <a:pPr marL="1200150" lvl="2" indent="-285750">
              <a:buFont typeface="Courier New" panose="02070309020205020404" pitchFamily="49" charset="0"/>
              <a:buChar char="o"/>
            </a:pPr>
            <a:endParaRPr lang="en-GB" sz="2000" kern="100" dirty="0">
              <a:solidFill>
                <a:srgbClr val="000000"/>
              </a:solidFill>
              <a:latin typeface="Silka" pitchFamily="2" charset="77"/>
              <a:ea typeface="Aptos" panose="020B0004020202020204" pitchFamily="34" charset="0"/>
              <a:cs typeface="Times New Roman" panose="02020603050405020304" pitchFamily="18" charset="0"/>
            </a:endParaRPr>
          </a:p>
          <a:p>
            <a:pPr marL="1200150" lvl="2" indent="-285750">
              <a:buFont typeface="Courier New" panose="02070309020205020404" pitchFamily="49" charset="0"/>
              <a:buChar char="o"/>
            </a:pPr>
            <a:endParaRPr lang="en-GB" sz="2000" kern="100" dirty="0">
              <a:solidFill>
                <a:srgbClr val="000000"/>
              </a:solidFill>
              <a:latin typeface="Silka" pitchFamily="2" charset="77"/>
              <a:ea typeface="Aptos" panose="020B0004020202020204" pitchFamily="34" charset="0"/>
              <a:cs typeface="Times New Roman" panose="02020603050405020304" pitchFamily="18" charset="0"/>
            </a:endParaRPr>
          </a:p>
          <a:p>
            <a:pPr marL="742950" lvl="1" indent="-285750">
              <a:buFont typeface="Courier New" panose="02070309020205020404" pitchFamily="49" charset="0"/>
              <a:buChar char="o"/>
            </a:pPr>
            <a:r>
              <a:rPr lang="en-GB" sz="2000" kern="100" dirty="0">
                <a:latin typeface="Silka" pitchFamily="2" charset="77"/>
                <a:ea typeface="Aptos" panose="020B0004020202020204" pitchFamily="34" charset="0"/>
                <a:cs typeface="Times New Roman" panose="02020603050405020304" pitchFamily="18" charset="0"/>
              </a:rPr>
              <a:t>Live s</a:t>
            </a:r>
            <a:r>
              <a:rPr lang="en-GB" sz="2000" kern="100" dirty="0">
                <a:effectLst/>
                <a:latin typeface="Silka" pitchFamily="2" charset="77"/>
                <a:ea typeface="Aptos" panose="020B0004020202020204" pitchFamily="34" charset="0"/>
                <a:cs typeface="Times New Roman" panose="02020603050405020304" pitchFamily="18" charset="0"/>
              </a:rPr>
              <a:t>howcase</a:t>
            </a:r>
          </a:p>
          <a:p>
            <a:pPr marL="742950" lvl="1" indent="-285750">
              <a:buFont typeface="Courier New" panose="02070309020205020404" pitchFamily="49" charset="0"/>
              <a:buChar char="o"/>
            </a:pPr>
            <a:endParaRPr lang="en-GB" sz="2000" kern="100" dirty="0">
              <a:latin typeface="Silka" pitchFamily="2" charset="77"/>
              <a:ea typeface="Aptos" panose="020B0004020202020204" pitchFamily="34" charset="0"/>
              <a:cs typeface="Times New Roman" panose="02020603050405020304" pitchFamily="18" charset="0"/>
            </a:endParaRPr>
          </a:p>
          <a:p>
            <a:pPr marL="1200150" lvl="2" indent="-285750">
              <a:buFont typeface="Courier New" panose="02070309020205020404" pitchFamily="49" charset="0"/>
              <a:buChar char="o"/>
            </a:pPr>
            <a:r>
              <a:rPr lang="en-GB" sz="2000" kern="100" dirty="0">
                <a:effectLst/>
                <a:latin typeface="Silka" pitchFamily="2" charset="77"/>
                <a:ea typeface="Aptos" panose="020B0004020202020204" pitchFamily="34" charset="0"/>
                <a:cs typeface="Times New Roman" panose="02020603050405020304" pitchFamily="18" charset="0"/>
              </a:rPr>
              <a:t>Uplifted mood</a:t>
            </a:r>
          </a:p>
          <a:p>
            <a:pPr marL="1200150" lvl="2" indent="-285750">
              <a:buFont typeface="Courier New" panose="02070309020205020404" pitchFamily="49" charset="0"/>
              <a:buChar char="o"/>
            </a:pPr>
            <a:endParaRPr lang="en-GB" sz="2000" kern="100" dirty="0">
              <a:effectLst/>
              <a:latin typeface="Silka" pitchFamily="2" charset="77"/>
              <a:ea typeface="Aptos" panose="020B0004020202020204" pitchFamily="34" charset="0"/>
              <a:cs typeface="Times New Roman" panose="02020603050405020304" pitchFamily="18" charset="0"/>
            </a:endParaRPr>
          </a:p>
          <a:p>
            <a:pPr marL="742950" lvl="1" indent="-285750">
              <a:buFont typeface="Courier New" panose="02070309020205020404" pitchFamily="49" charset="0"/>
              <a:buChar char="o"/>
            </a:pPr>
            <a:endParaRPr lang="en-GB" sz="2000" kern="100" dirty="0">
              <a:effectLst/>
              <a:latin typeface="Silka" pitchFamily="2" charset="77"/>
              <a:ea typeface="Aptos" panose="020B0004020202020204" pitchFamily="34" charset="0"/>
              <a:cs typeface="Times New Roman" panose="02020603050405020304" pitchFamily="18" charset="0"/>
            </a:endParaRPr>
          </a:p>
          <a:p>
            <a:pPr marL="742950" lvl="1" indent="-285750">
              <a:buFont typeface="Courier New" panose="02070309020205020404" pitchFamily="49" charset="0"/>
              <a:buChar char="o"/>
            </a:pPr>
            <a:r>
              <a:rPr lang="en-GB" sz="2000" kern="100" dirty="0">
                <a:effectLst/>
                <a:latin typeface="Silka" pitchFamily="2" charset="77"/>
                <a:ea typeface="Aptos" panose="020B0004020202020204" pitchFamily="34" charset="0"/>
                <a:cs typeface="Times New Roman" panose="02020603050405020304" pitchFamily="18" charset="0"/>
              </a:rPr>
              <a:t>A route of expression </a:t>
            </a:r>
          </a:p>
          <a:p>
            <a:pPr marL="742950" lvl="1" indent="-285750">
              <a:buFont typeface="Courier New" panose="02070309020205020404" pitchFamily="49" charset="0"/>
              <a:buChar char="o"/>
            </a:pPr>
            <a:endParaRPr lang="en-GB" sz="2000" kern="100" dirty="0">
              <a:latin typeface="Silka" pitchFamily="2" charset="77"/>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D8B1B1E-8A1D-0079-34CA-0E9EE264E19F}"/>
              </a:ext>
            </a:extLst>
          </p:cNvPr>
          <p:cNvSpPr txBox="1"/>
          <p:nvPr/>
        </p:nvSpPr>
        <p:spPr>
          <a:xfrm>
            <a:off x="286871" y="4145551"/>
            <a:ext cx="6103088" cy="1887696"/>
          </a:xfrm>
          <a:prstGeom prst="rect">
            <a:avLst/>
          </a:prstGeom>
          <a:noFill/>
        </p:spPr>
        <p:txBody>
          <a:bodyPr wrap="square">
            <a:spAutoFit/>
          </a:bodyPr>
          <a:lstStyle/>
          <a:p>
            <a:pPr marL="742950" lvl="1" indent="-285750">
              <a:lnSpc>
                <a:spcPct val="150000"/>
              </a:lnSpc>
              <a:buFont typeface="Courier New" panose="02070309020205020404" pitchFamily="49" charset="0"/>
              <a:buChar char="o"/>
            </a:pPr>
            <a:r>
              <a:rPr lang="en-GB" sz="2000" kern="100" dirty="0">
                <a:solidFill>
                  <a:srgbClr val="000000"/>
                </a:solidFill>
                <a:latin typeface="Silka" pitchFamily="2" charset="77"/>
                <a:ea typeface="Aptos" panose="020B0004020202020204" pitchFamily="34" charset="0"/>
                <a:cs typeface="Times New Roman" panose="02020603050405020304" pitchFamily="18" charset="0"/>
              </a:rPr>
              <a:t>J’s connection to her music:	</a:t>
            </a:r>
          </a:p>
          <a:p>
            <a:pPr marL="1200150" lvl="2" indent="-285750">
              <a:lnSpc>
                <a:spcPct val="150000"/>
              </a:lnSpc>
              <a:buFont typeface="Courier New" panose="02070309020205020404" pitchFamily="49" charset="0"/>
              <a:buChar char="o"/>
            </a:pPr>
            <a:r>
              <a:rPr lang="en-GB" sz="2000" kern="100" dirty="0">
                <a:solidFill>
                  <a:srgbClr val="000000"/>
                </a:solidFill>
                <a:latin typeface="Silka" pitchFamily="2" charset="77"/>
                <a:ea typeface="Aptos" panose="020B0004020202020204" pitchFamily="34" charset="0"/>
                <a:cs typeface="Times New Roman" panose="02020603050405020304" pitchFamily="18" charset="0"/>
              </a:rPr>
              <a:t>Rich tone </a:t>
            </a:r>
          </a:p>
          <a:p>
            <a:pPr marL="1200150" lvl="2" indent="-285750">
              <a:lnSpc>
                <a:spcPct val="150000"/>
              </a:lnSpc>
              <a:buFont typeface="Courier New" panose="02070309020205020404" pitchFamily="49" charset="0"/>
              <a:buChar char="o"/>
            </a:pPr>
            <a:r>
              <a:rPr lang="en-GB" sz="2000" kern="100" dirty="0">
                <a:solidFill>
                  <a:srgbClr val="000000"/>
                </a:solidFill>
                <a:latin typeface="Silka" pitchFamily="2" charset="77"/>
                <a:ea typeface="Aptos" panose="020B0004020202020204" pitchFamily="34" charset="0"/>
                <a:cs typeface="Times New Roman" panose="02020603050405020304" pitchFamily="18" charset="0"/>
              </a:rPr>
              <a:t>Facial expressions </a:t>
            </a:r>
          </a:p>
          <a:p>
            <a:pPr marL="1200150" lvl="2" indent="-285750">
              <a:lnSpc>
                <a:spcPct val="150000"/>
              </a:lnSpc>
              <a:buFont typeface="Courier New" panose="02070309020205020404" pitchFamily="49" charset="0"/>
              <a:buChar char="o"/>
            </a:pPr>
            <a:r>
              <a:rPr lang="en-GB" sz="2000" kern="100" dirty="0">
                <a:solidFill>
                  <a:srgbClr val="000000"/>
                </a:solidFill>
                <a:latin typeface="Silka" pitchFamily="2" charset="77"/>
                <a:ea typeface="Aptos" panose="020B0004020202020204" pitchFamily="34" charset="0"/>
                <a:cs typeface="Times New Roman" panose="02020603050405020304" pitchFamily="18" charset="0"/>
              </a:rPr>
              <a:t>Dynamic changes </a:t>
            </a:r>
          </a:p>
        </p:txBody>
      </p:sp>
      <p:sp>
        <p:nvSpPr>
          <p:cNvPr id="7" name="Text Placeholder 1">
            <a:extLst>
              <a:ext uri="{FF2B5EF4-FFF2-40B4-BE49-F238E27FC236}">
                <a16:creationId xmlns:a16="http://schemas.microsoft.com/office/drawing/2014/main" id="{A966C9C5-C3AF-3753-CD44-BCBF6104832F}"/>
              </a:ext>
            </a:extLst>
          </p:cNvPr>
          <p:cNvSpPr>
            <a:spLocks noGrp="1"/>
          </p:cNvSpPr>
          <p:nvPr>
            <p:ph type="body" sz="quarter" idx="10"/>
          </p:nvPr>
        </p:nvSpPr>
        <p:spPr>
          <a:xfrm>
            <a:off x="-35859" y="794705"/>
            <a:ext cx="9804400" cy="710387"/>
          </a:xfrm>
        </p:spPr>
        <p:txBody>
          <a:bodyPr/>
          <a:lstStyle/>
          <a:p>
            <a:r>
              <a:rPr lang="en-US" dirty="0">
                <a:solidFill>
                  <a:schemeClr val="tx1"/>
                </a:solidFill>
              </a:rPr>
              <a:t>Nowhere to Go: reflections </a:t>
            </a:r>
          </a:p>
        </p:txBody>
      </p:sp>
      <p:sp>
        <p:nvSpPr>
          <p:cNvPr id="3" name="TextBox 2">
            <a:extLst>
              <a:ext uri="{FF2B5EF4-FFF2-40B4-BE49-F238E27FC236}">
                <a16:creationId xmlns:a16="http://schemas.microsoft.com/office/drawing/2014/main" id="{F36FACFE-9AD5-6B59-0DBF-C1A52CC8BDBE}"/>
              </a:ext>
            </a:extLst>
          </p:cNvPr>
          <p:cNvSpPr txBox="1"/>
          <p:nvPr/>
        </p:nvSpPr>
        <p:spPr>
          <a:xfrm>
            <a:off x="4518268" y="2326463"/>
            <a:ext cx="6992470" cy="646331"/>
          </a:xfrm>
          <a:prstGeom prst="rect">
            <a:avLst/>
          </a:prstGeom>
          <a:noFill/>
        </p:spPr>
        <p:txBody>
          <a:bodyPr wrap="square">
            <a:spAutoFit/>
          </a:bodyPr>
          <a:lstStyle/>
          <a:p>
            <a:pPr marL="742950" lvl="1" indent="-285750">
              <a:buFont typeface="Courier New" panose="02070309020205020404" pitchFamily="49" charset="0"/>
              <a:buChar char="o"/>
            </a:pPr>
            <a:r>
              <a:rPr lang="en-GB" sz="1800" kern="100" dirty="0">
                <a:latin typeface="Silka" pitchFamily="2" charset="77"/>
                <a:ea typeface="Aptos" panose="020B0004020202020204" pitchFamily="34" charset="0"/>
                <a:cs typeface="Times New Roman" panose="02020603050405020304" pitchFamily="18" charset="0"/>
              </a:rPr>
              <a:t>T</a:t>
            </a:r>
            <a:r>
              <a:rPr lang="en-GB" sz="1800" kern="100" dirty="0">
                <a:effectLst/>
                <a:latin typeface="Silka" pitchFamily="2" charset="77"/>
                <a:ea typeface="Aptos" panose="020B0004020202020204" pitchFamily="34" charset="0"/>
                <a:cs typeface="Times New Roman" panose="02020603050405020304" pitchFamily="18" charset="0"/>
              </a:rPr>
              <a:t>herapeutic awareness around managing safety in disclosure </a:t>
            </a:r>
            <a:endParaRPr lang="en-GB" sz="1600" kern="100" dirty="0">
              <a:effectLst/>
              <a:latin typeface="Silka" pitchFamily="2" charset="77"/>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1097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dissolve">
                                      <p:cBhvr>
                                        <p:cTn id="7" dur="500"/>
                                        <p:tgtEl>
                                          <p:spTgt spid="4">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4">
                                            <p:txEl>
                                              <p:pRg st="4" end="4"/>
                                            </p:txEl>
                                          </p:spTgt>
                                        </p:tgtEl>
                                        <p:attrNameLst>
                                          <p:attrName>style.visibility</p:attrName>
                                        </p:attrNameLst>
                                      </p:cBhvr>
                                      <p:to>
                                        <p:strVal val="visible"/>
                                      </p:to>
                                    </p:set>
                                    <p:animEffect transition="in" filter="dissolve">
                                      <p:cBhvr>
                                        <p:cTn id="10" dur="500"/>
                                        <p:tgtEl>
                                          <p:spTgt spid="4">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animEffect transition="in" filter="dissolve">
                                      <p:cBhvr>
                                        <p:cTn id="15" dur="500"/>
                                        <p:tgtEl>
                                          <p:spTgt spid="4">
                                            <p:txEl>
                                              <p:pRg st="7" end="7"/>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dissolve">
                                      <p:cBhvr>
                                        <p:cTn id="20" dur="500"/>
                                        <p:tgtEl>
                                          <p:spTgt spid="6">
                                            <p:txEl>
                                              <p:pRg st="0" end="0"/>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dissolve">
                                      <p:cBhvr>
                                        <p:cTn id="23" dur="500"/>
                                        <p:tgtEl>
                                          <p:spTgt spid="6">
                                            <p:txEl>
                                              <p:pRg st="1" end="1"/>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dissolve">
                                      <p:cBhvr>
                                        <p:cTn id="26" dur="500"/>
                                        <p:tgtEl>
                                          <p:spTgt spid="6">
                                            <p:txEl>
                                              <p:pRg st="2" end="2"/>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dissolve">
                                      <p:cBhvr>
                                        <p:cTn id="29"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4D4FED5F-AFD4-E6B1-AF07-59D4AD6351E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4FBF957-D431-C115-25D8-FEE2FA9F841C}"/>
              </a:ext>
            </a:extLst>
          </p:cNvPr>
          <p:cNvSpPr>
            <a:spLocks noGrp="1"/>
          </p:cNvSpPr>
          <p:nvPr>
            <p:ph type="body" sz="quarter" idx="10"/>
          </p:nvPr>
        </p:nvSpPr>
        <p:spPr>
          <a:xfrm>
            <a:off x="1193800" y="552235"/>
            <a:ext cx="9804400" cy="6305765"/>
          </a:xfrm>
        </p:spPr>
        <p:txBody>
          <a:bodyPr/>
          <a:lstStyle/>
          <a:p>
            <a:pPr>
              <a:lnSpc>
                <a:spcPct val="200000"/>
              </a:lnSpc>
            </a:pPr>
            <a:r>
              <a:rPr lang="en-GB" sz="2000" dirty="0">
                <a:solidFill>
                  <a:schemeClr val="tx1"/>
                </a:solidFill>
                <a:effectLst/>
                <a:latin typeface="Silka" pitchFamily="2" charset="77"/>
              </a:rPr>
              <a:t>“How does this person play music? and How are we able to play music together? [...] When you listen to a client…you’re as much listening to what </a:t>
            </a:r>
            <a:r>
              <a:rPr lang="en-GB" sz="2000" dirty="0">
                <a:solidFill>
                  <a:schemeClr val="tx1"/>
                </a:solidFill>
                <a:effectLst/>
                <a:latin typeface="Silka Bold" pitchFamily="2" charset="77"/>
              </a:rPr>
              <a:t>isn’t there </a:t>
            </a:r>
            <a:r>
              <a:rPr lang="en-GB" sz="2000" dirty="0">
                <a:solidFill>
                  <a:schemeClr val="tx1"/>
                </a:solidFill>
                <a:effectLst/>
                <a:latin typeface="Silka" pitchFamily="2" charset="77"/>
              </a:rPr>
              <a:t>as what </a:t>
            </a:r>
            <a:r>
              <a:rPr lang="en-GB" sz="2000" dirty="0">
                <a:solidFill>
                  <a:schemeClr val="tx1"/>
                </a:solidFill>
                <a:effectLst/>
                <a:latin typeface="Silka Bold" pitchFamily="2" charset="77"/>
              </a:rPr>
              <a:t>is!</a:t>
            </a:r>
            <a:r>
              <a:rPr lang="en-GB" sz="2000" dirty="0">
                <a:solidFill>
                  <a:schemeClr val="tx1"/>
                </a:solidFill>
                <a:effectLst/>
                <a:latin typeface="Silka" pitchFamily="2" charset="77"/>
              </a:rPr>
              <a:t>…</a:t>
            </a:r>
          </a:p>
          <a:p>
            <a:pPr>
              <a:lnSpc>
                <a:spcPct val="200000"/>
              </a:lnSpc>
            </a:pPr>
            <a:endParaRPr lang="en-GB" sz="2000" dirty="0">
              <a:solidFill>
                <a:schemeClr val="tx1"/>
              </a:solidFill>
              <a:latin typeface="Silka" pitchFamily="2" charset="77"/>
            </a:endParaRPr>
          </a:p>
          <a:p>
            <a:pPr>
              <a:lnSpc>
                <a:spcPct val="200000"/>
              </a:lnSpc>
            </a:pPr>
            <a:r>
              <a:rPr lang="en-GB" sz="2000" dirty="0">
                <a:solidFill>
                  <a:schemeClr val="tx1"/>
                </a:solidFill>
                <a:effectLst/>
                <a:latin typeface="Silka" pitchFamily="2" charset="77"/>
              </a:rPr>
              <a:t>I don’t mean this ‘can’t’ to be negative...Rather the limitations indicate the </a:t>
            </a:r>
            <a:r>
              <a:rPr lang="en-GB" sz="2000" dirty="0">
                <a:solidFill>
                  <a:schemeClr val="tx1"/>
                </a:solidFill>
                <a:effectLst/>
                <a:latin typeface="Silka Bold" pitchFamily="2" charset="77"/>
              </a:rPr>
              <a:t>potential </a:t>
            </a:r>
            <a:r>
              <a:rPr lang="en-GB" sz="2000" dirty="0">
                <a:solidFill>
                  <a:schemeClr val="tx1"/>
                </a:solidFill>
                <a:effectLst/>
                <a:latin typeface="Silka" pitchFamily="2" charset="77"/>
              </a:rPr>
              <a:t>– and where the therapeutic hope lies for this person…</a:t>
            </a:r>
          </a:p>
          <a:p>
            <a:pPr>
              <a:lnSpc>
                <a:spcPct val="200000"/>
              </a:lnSpc>
            </a:pPr>
            <a:r>
              <a:rPr lang="en-GB" sz="2000" dirty="0">
                <a:solidFill>
                  <a:schemeClr val="tx1"/>
                </a:solidFill>
                <a:effectLst/>
                <a:latin typeface="Silka" pitchFamily="2" charset="77"/>
              </a:rPr>
              <a:t>I listen to what </a:t>
            </a:r>
            <a:r>
              <a:rPr lang="en-GB" sz="2000" dirty="0">
                <a:solidFill>
                  <a:schemeClr val="tx1"/>
                </a:solidFill>
                <a:effectLst/>
                <a:latin typeface="Silka Bold" pitchFamily="2" charset="77"/>
              </a:rPr>
              <a:t>is </a:t>
            </a:r>
            <a:r>
              <a:rPr lang="en-GB" sz="2000" dirty="0">
                <a:solidFill>
                  <a:schemeClr val="tx1"/>
                </a:solidFill>
                <a:effectLst/>
                <a:latin typeface="Silka" pitchFamily="2" charset="77"/>
              </a:rPr>
              <a:t>there in a client’s playing, what </a:t>
            </a:r>
            <a:r>
              <a:rPr lang="en-GB" sz="2000" dirty="0">
                <a:solidFill>
                  <a:schemeClr val="tx1"/>
                </a:solidFill>
                <a:effectLst/>
                <a:latin typeface="Silka Bold" pitchFamily="2" charset="77"/>
              </a:rPr>
              <a:t>isn’t </a:t>
            </a:r>
            <a:r>
              <a:rPr lang="en-GB" sz="2000" dirty="0">
                <a:solidFill>
                  <a:schemeClr val="tx1"/>
                </a:solidFill>
                <a:effectLst/>
                <a:latin typeface="Silka" pitchFamily="2" charset="77"/>
              </a:rPr>
              <a:t>there, and </a:t>
            </a:r>
            <a:r>
              <a:rPr lang="en-GB" sz="2000" dirty="0">
                <a:solidFill>
                  <a:schemeClr val="tx1"/>
                </a:solidFill>
                <a:effectLst/>
                <a:latin typeface="Silka Bold" pitchFamily="2" charset="77"/>
              </a:rPr>
              <a:t>what could be there...</a:t>
            </a:r>
            <a:r>
              <a:rPr lang="en-GB" sz="2000" dirty="0">
                <a:solidFill>
                  <a:schemeClr val="tx1"/>
                </a:solidFill>
                <a:effectLst/>
                <a:latin typeface="Silka" pitchFamily="2" charset="77"/>
              </a:rPr>
              <a:t>what they are longing for.”</a:t>
            </a:r>
            <a:endParaRPr lang="en-GB" sz="1800" dirty="0">
              <a:solidFill>
                <a:schemeClr val="tx1"/>
              </a:solidFill>
              <a:effectLst/>
              <a:latin typeface="Helvetica" pitchFamily="2" charset="0"/>
            </a:endParaRPr>
          </a:p>
          <a:p>
            <a:endParaRPr lang="en-GB" sz="2000" dirty="0">
              <a:solidFill>
                <a:schemeClr val="tx1"/>
              </a:solidFill>
            </a:endParaRPr>
          </a:p>
          <a:p>
            <a:r>
              <a:rPr lang="en-GB" sz="1800" dirty="0">
                <a:solidFill>
                  <a:schemeClr val="tx1"/>
                </a:solidFill>
                <a:effectLst/>
                <a:latin typeface="Helvetica" pitchFamily="2" charset="0"/>
              </a:rPr>
              <a:t>(Rachel Verney</a:t>
            </a:r>
            <a:r>
              <a:rPr lang="en-GB" sz="1800" dirty="0">
                <a:solidFill>
                  <a:schemeClr val="tx1"/>
                </a:solidFill>
                <a:latin typeface="Helvetica" pitchFamily="2" charset="0"/>
              </a:rPr>
              <a:t> </a:t>
            </a:r>
            <a:r>
              <a:rPr lang="en-GB" sz="1800" dirty="0">
                <a:solidFill>
                  <a:schemeClr val="tx1"/>
                </a:solidFill>
                <a:effectLst/>
                <a:latin typeface="Helvetica" pitchFamily="2" charset="0"/>
              </a:rPr>
              <a:t>in </a:t>
            </a:r>
            <a:r>
              <a:rPr lang="en-GB" sz="1800" i="1" dirty="0">
                <a:solidFill>
                  <a:schemeClr val="tx1"/>
                </a:solidFill>
                <a:effectLst/>
                <a:latin typeface="Helvetica" pitchFamily="2" charset="0"/>
              </a:rPr>
              <a:t>Verney &amp; </a:t>
            </a:r>
            <a:r>
              <a:rPr lang="en-GB" sz="1800" i="1" dirty="0" err="1">
                <a:solidFill>
                  <a:schemeClr val="tx1"/>
                </a:solidFill>
                <a:effectLst/>
                <a:latin typeface="Helvetica" pitchFamily="2" charset="0"/>
              </a:rPr>
              <a:t>Ansdell</a:t>
            </a:r>
            <a:r>
              <a:rPr lang="en-GB" sz="1800" i="1" dirty="0">
                <a:solidFill>
                  <a:schemeClr val="tx1"/>
                </a:solidFill>
                <a:effectLst/>
                <a:latin typeface="Helvetica" pitchFamily="2" charset="0"/>
              </a:rPr>
              <a:t> – </a:t>
            </a:r>
            <a:r>
              <a:rPr lang="en-GB" sz="1800" dirty="0">
                <a:solidFill>
                  <a:schemeClr val="tx1"/>
                </a:solidFill>
                <a:effectLst/>
                <a:latin typeface="Helvetica" pitchFamily="2" charset="0"/>
              </a:rPr>
              <a:t>Conversations)</a:t>
            </a:r>
            <a:endParaRPr lang="en-GB" sz="1800" dirty="0">
              <a:solidFill>
                <a:schemeClr val="tx1"/>
              </a:solidFill>
            </a:endParaRPr>
          </a:p>
          <a:p>
            <a:endParaRPr lang="en-US" dirty="0"/>
          </a:p>
        </p:txBody>
      </p:sp>
    </p:spTree>
    <p:extLst>
      <p:ext uri="{BB962C8B-B14F-4D97-AF65-F5344CB8AC3E}">
        <p14:creationId xmlns:p14="http://schemas.microsoft.com/office/powerpoint/2010/main" val="2879832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4503B5F2-5D17-DA0C-999E-49A7C1CB37B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C9C8D2C-B39B-767F-94CC-55089E910912}"/>
              </a:ext>
            </a:extLst>
          </p:cNvPr>
          <p:cNvSpPr txBox="1"/>
          <p:nvPr/>
        </p:nvSpPr>
        <p:spPr>
          <a:xfrm>
            <a:off x="425823" y="443112"/>
            <a:ext cx="11963400" cy="9233297"/>
          </a:xfrm>
          <a:prstGeom prst="rect">
            <a:avLst/>
          </a:prstGeom>
          <a:noFill/>
        </p:spPr>
        <p:txBody>
          <a:bodyPr wrap="square">
            <a:spAutoFit/>
          </a:bodyPr>
          <a:lstStyle/>
          <a:p>
            <a:pPr algn="ctr"/>
            <a:endParaRPr lang="en-GB" sz="2000" b="1"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en-GB" sz="2000" b="1" kern="100" dirty="0">
                <a:effectLst/>
                <a:latin typeface="Aptos" panose="020B0004020202020204" pitchFamily="34" charset="0"/>
                <a:ea typeface="Aptos" panose="020B0004020202020204" pitchFamily="34" charset="0"/>
                <a:cs typeface="Times New Roman" panose="02020603050405020304" pitchFamily="18" charset="0"/>
              </a:rPr>
              <a:t>Unpacking experiences songwriting &amp; exploring live music making</a:t>
            </a:r>
          </a:p>
          <a:p>
            <a:endParaRPr lang="en-GB" sz="1400" b="1" kern="100" dirty="0">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200000"/>
              </a:lnSpc>
              <a:buFont typeface="Arial" panose="020B0604020202020204" pitchFamily="34" charset="0"/>
              <a:buChar char="•"/>
            </a:pPr>
            <a:r>
              <a:rPr lang="en-GB" dirty="0"/>
              <a:t>J continues to bring new songs to sessions</a:t>
            </a:r>
          </a:p>
          <a:p>
            <a:pPr marL="1200150" lvl="2" indent="-285750">
              <a:lnSpc>
                <a:spcPct val="200000"/>
              </a:lnSpc>
              <a:buFont typeface="Arial" panose="020B0604020202020204" pitchFamily="34" charset="0"/>
              <a:buChar char="•"/>
            </a:pPr>
            <a:r>
              <a:rPr lang="en-GB" dirty="0"/>
              <a:t>Support her to add chords</a:t>
            </a:r>
          </a:p>
          <a:p>
            <a:pPr marL="1200150" lvl="2" indent="-285750">
              <a:lnSpc>
                <a:spcPct val="200000"/>
              </a:lnSpc>
              <a:buFont typeface="Arial" panose="020B0604020202020204" pitchFamily="34" charset="0"/>
              <a:buChar char="•"/>
            </a:pPr>
            <a:r>
              <a:rPr lang="en-GB" dirty="0"/>
              <a:t>Work with client led perspective: trying to write accompaniment as J hears it</a:t>
            </a:r>
          </a:p>
          <a:p>
            <a:pPr marL="1200150" lvl="2" indent="-285750">
              <a:lnSpc>
                <a:spcPct val="200000"/>
              </a:lnSpc>
              <a:buFont typeface="Arial" panose="020B0604020202020204" pitchFamily="34" charset="0"/>
              <a:buChar char="•"/>
            </a:pPr>
            <a:r>
              <a:rPr lang="en-GB" dirty="0"/>
              <a:t>Maintaining negotiation: supporting J with musical understanding and developing her ideas</a:t>
            </a:r>
          </a:p>
          <a:p>
            <a:pPr lvl="1">
              <a:lnSpc>
                <a:spcPct val="200000"/>
              </a:lnSpc>
            </a:pPr>
            <a:endParaRPr lang="en-GB" dirty="0"/>
          </a:p>
          <a:p>
            <a:pPr lvl="1">
              <a:lnSpc>
                <a:spcPct val="200000"/>
              </a:lnSpc>
            </a:pPr>
            <a:r>
              <a:rPr lang="en-GB" dirty="0"/>
              <a:t>Therapeutic stance always focused on emotional regulation - guided by J’s temperament</a:t>
            </a:r>
          </a:p>
          <a:p>
            <a:pPr marL="742950" lvl="1" indent="-285750">
              <a:lnSpc>
                <a:spcPct val="200000"/>
              </a:lnSpc>
              <a:buFont typeface="Arial" panose="020B0604020202020204" pitchFamily="34" charset="0"/>
              <a:buChar char="•"/>
            </a:pPr>
            <a:r>
              <a:rPr lang="en-GB" dirty="0"/>
              <a:t>Is this going to be a regulating activity?</a:t>
            </a:r>
          </a:p>
          <a:p>
            <a:pPr marL="742950" lvl="1" indent="-285750">
              <a:lnSpc>
                <a:spcPct val="200000"/>
              </a:lnSpc>
              <a:buFont typeface="Arial" panose="020B0604020202020204" pitchFamily="34" charset="0"/>
              <a:buChar char="•"/>
            </a:pPr>
            <a:r>
              <a:rPr lang="en-GB" dirty="0"/>
              <a:t>How can I work with J’s strengths in this present moment?</a:t>
            </a:r>
          </a:p>
          <a:p>
            <a:pPr marL="628650" lvl="1" indent="-171450">
              <a:lnSpc>
                <a:spcPct val="200000"/>
              </a:lnSpc>
              <a:buFont typeface="Arial" panose="020B0604020202020204" pitchFamily="34" charset="0"/>
              <a:buChar char="•"/>
            </a:pP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lvl="0">
              <a:lnSpc>
                <a:spcPct val="200000"/>
              </a:lnSpc>
            </a:pPr>
            <a:endParaRPr lang="en-GB" sz="1200" b="1" kern="100" dirty="0">
              <a:latin typeface="Aptos" panose="020B0004020202020204" pitchFamily="34" charset="0"/>
              <a:ea typeface="Times New Roman" panose="02020603050405020304" pitchFamily="18" charset="0"/>
              <a:cs typeface="Times New Roman" panose="02020603050405020304" pitchFamily="18" charset="0"/>
            </a:endParaRPr>
          </a:p>
          <a:p>
            <a:pPr marL="628650" lvl="1" indent="-171450">
              <a:lnSpc>
                <a:spcPct val="200000"/>
              </a:lnSpc>
              <a:buFont typeface="Arial" panose="020B0604020202020204" pitchFamily="34" charset="0"/>
              <a:buChar char="•"/>
            </a:pPr>
            <a:endParaRPr lang="en-GB" sz="1200" kern="100" dirty="0">
              <a:latin typeface="Aptos" panose="020B0004020202020204" pitchFamily="34" charset="0"/>
              <a:ea typeface="Times New Roman" panose="02020603050405020304" pitchFamily="18" charset="0"/>
              <a:cs typeface="Times New Roman" panose="02020603050405020304" pitchFamily="18" charset="0"/>
            </a:endParaRPr>
          </a:p>
          <a:p>
            <a:pPr marL="628650" lvl="1" indent="-171450">
              <a:lnSpc>
                <a:spcPct val="200000"/>
              </a:lnSpc>
              <a:buFont typeface="Arial" panose="020B0604020202020204" pitchFamily="34" charset="0"/>
              <a:buChar char="•"/>
            </a:pPr>
            <a:endParaRPr lang="en-GB" sz="1200" kern="100" dirty="0">
              <a:latin typeface="Aptos" panose="020B0004020202020204" pitchFamily="34" charset="0"/>
              <a:ea typeface="Times New Roman" panose="02020603050405020304" pitchFamily="18" charset="0"/>
              <a:cs typeface="Times New Roman" panose="02020603050405020304" pitchFamily="18" charset="0"/>
            </a:endParaRPr>
          </a:p>
          <a:p>
            <a:pPr marL="628650" lvl="1" indent="-171450">
              <a:lnSpc>
                <a:spcPct val="200000"/>
              </a:lnSpc>
              <a:buFont typeface="Arial" panose="020B0604020202020204" pitchFamily="34" charset="0"/>
              <a:buChar char="•"/>
            </a:pPr>
            <a:endParaRPr lang="en-GB" sz="1200" kern="100" dirty="0">
              <a:latin typeface="Aptos" panose="020B0004020202020204" pitchFamily="34" charset="0"/>
              <a:ea typeface="Times New Roman" panose="02020603050405020304" pitchFamily="18" charset="0"/>
              <a:cs typeface="Times New Roman" panose="02020603050405020304" pitchFamily="18" charset="0"/>
            </a:endParaRPr>
          </a:p>
          <a:p>
            <a:pPr marL="628650" lvl="1" indent="-171450">
              <a:lnSpc>
                <a:spcPct val="200000"/>
              </a:lnSpc>
              <a:buFont typeface="Arial" panose="020B0604020202020204" pitchFamily="34" charset="0"/>
              <a:buChar char="•"/>
            </a:pPr>
            <a:endParaRPr lang="en-GB" sz="1200" kern="100" dirty="0">
              <a:latin typeface="Aptos" panose="020B0004020202020204" pitchFamily="34" charset="0"/>
              <a:ea typeface="Times New Roman" panose="02020603050405020304" pitchFamily="18" charset="0"/>
              <a:cs typeface="Times New Roman" panose="02020603050405020304" pitchFamily="18" charset="0"/>
            </a:endParaRPr>
          </a:p>
          <a:p>
            <a:pPr marL="628650" lvl="1" indent="-171450">
              <a:lnSpc>
                <a:spcPct val="200000"/>
              </a:lnSpc>
              <a:buFont typeface="Arial" panose="020B0604020202020204" pitchFamily="34" charset="0"/>
              <a:buChar char="•"/>
            </a:pPr>
            <a:endParaRPr lang="en-GB" sz="1200" kern="100" dirty="0">
              <a:latin typeface="Aptos" panose="020B0004020202020204" pitchFamily="34" charset="0"/>
              <a:ea typeface="Times New Roman" panose="02020603050405020304" pitchFamily="18" charset="0"/>
              <a:cs typeface="Times New Roman" panose="02020603050405020304" pitchFamily="18" charset="0"/>
            </a:endParaRPr>
          </a:p>
          <a:p>
            <a:pPr marL="628650" lvl="1" indent="-171450">
              <a:lnSpc>
                <a:spcPct val="200000"/>
              </a:lnSpc>
              <a:buFont typeface="Arial" panose="020B0604020202020204" pitchFamily="34" charset="0"/>
              <a:buChar char="•"/>
            </a:pPr>
            <a:endParaRPr lang="en-GB" sz="1200" kern="100" dirty="0">
              <a:latin typeface="Aptos" panose="020B0004020202020204" pitchFamily="34" charset="0"/>
              <a:ea typeface="Times New Roman" panose="02020603050405020304" pitchFamily="18" charset="0"/>
              <a:cs typeface="Times New Roman" panose="02020603050405020304" pitchFamily="18" charset="0"/>
            </a:endParaRPr>
          </a:p>
          <a:p>
            <a:pPr marL="628650" lvl="1" indent="-171450">
              <a:lnSpc>
                <a:spcPct val="200000"/>
              </a:lnSpc>
              <a:buFont typeface="Arial" panose="020B0604020202020204" pitchFamily="34" charset="0"/>
              <a:buChar char="•"/>
            </a:pPr>
            <a:endParaRPr lang="en-GB" sz="1200" kern="100" dirty="0">
              <a:latin typeface="Aptos" panose="020B0004020202020204" pitchFamily="34" charset="0"/>
              <a:ea typeface="Times New Roman" panose="02020603050405020304" pitchFamily="18" charset="0"/>
              <a:cs typeface="Times New Roman" panose="02020603050405020304" pitchFamily="18" charset="0"/>
            </a:endParaRPr>
          </a:p>
          <a:p>
            <a:pPr lvl="0">
              <a:lnSpc>
                <a:spcPct val="200000"/>
              </a:lnSpc>
            </a:pP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114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dissolve">
                                      <p:cBhvr>
                                        <p:cTn id="7" dur="500"/>
                                        <p:tgtEl>
                                          <p:spTgt spid="6">
                                            <p:txEl>
                                              <p:pRg st="5" end="5"/>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6">
                                            <p:txEl>
                                              <p:pRg st="6" end="6"/>
                                            </p:txEl>
                                          </p:spTgt>
                                        </p:tgtEl>
                                        <p:attrNameLst>
                                          <p:attrName>style.visibility</p:attrName>
                                        </p:attrNameLst>
                                      </p:cBhvr>
                                      <p:to>
                                        <p:strVal val="visible"/>
                                      </p:to>
                                    </p:set>
                                    <p:animEffect transition="in" filter="dissolve">
                                      <p:cBhvr>
                                        <p:cTn id="10" dur="500"/>
                                        <p:tgtEl>
                                          <p:spTgt spid="6">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animEffect transition="in" filter="dissolve">
                                      <p:cBhvr>
                                        <p:cTn id="15" dur="500"/>
                                        <p:tgtEl>
                                          <p:spTgt spid="6">
                                            <p:txEl>
                                              <p:pRg st="9" end="9"/>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6">
                                            <p:txEl>
                                              <p:pRg st="10" end="10"/>
                                            </p:txEl>
                                          </p:spTgt>
                                        </p:tgtEl>
                                        <p:attrNameLst>
                                          <p:attrName>style.visibility</p:attrName>
                                        </p:attrNameLst>
                                      </p:cBhvr>
                                      <p:to>
                                        <p:strVal val="visible"/>
                                      </p:to>
                                    </p:set>
                                    <p:animEffect transition="in" filter="dissolve">
                                      <p:cBhvr>
                                        <p:cTn id="18"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B5B71-7D95-420A-D025-69701531ACF8}"/>
              </a:ext>
            </a:extLst>
          </p:cNvPr>
          <p:cNvSpPr txBox="1"/>
          <p:nvPr/>
        </p:nvSpPr>
        <p:spPr>
          <a:xfrm>
            <a:off x="596922" y="2369600"/>
            <a:ext cx="4378918" cy="4131900"/>
          </a:xfrm>
          <a:prstGeom prst="rect">
            <a:avLst/>
          </a:prstGeom>
          <a:noFill/>
        </p:spPr>
        <p:txBody>
          <a:bodyPr wrap="square">
            <a:spAutoFit/>
          </a:bodyPr>
          <a:lstStyle/>
          <a:p>
            <a:pPr>
              <a:lnSpc>
                <a:spcPct val="250000"/>
              </a:lnSpc>
            </a:pPr>
            <a:r>
              <a:rPr lang="en-GB" dirty="0"/>
              <a:t>Cigarettes burning on your skin</a:t>
            </a:r>
          </a:p>
          <a:p>
            <a:pPr>
              <a:lnSpc>
                <a:spcPct val="250000"/>
              </a:lnSpc>
            </a:pPr>
            <a:r>
              <a:rPr lang="en-GB" dirty="0"/>
              <a:t>Waking up to </a:t>
            </a:r>
            <a:r>
              <a:rPr lang="en-GB" dirty="0">
                <a:highlight>
                  <a:srgbClr val="00FF00"/>
                </a:highlight>
              </a:rPr>
              <a:t>not feel a thing </a:t>
            </a:r>
          </a:p>
          <a:p>
            <a:pPr>
              <a:lnSpc>
                <a:spcPct val="250000"/>
              </a:lnSpc>
            </a:pPr>
            <a:r>
              <a:rPr lang="en-GB" dirty="0"/>
              <a:t>People change and memories erase </a:t>
            </a:r>
          </a:p>
          <a:p>
            <a:pPr>
              <a:lnSpc>
                <a:spcPct val="250000"/>
              </a:lnSpc>
            </a:pPr>
            <a:r>
              <a:rPr lang="en-GB" dirty="0"/>
              <a:t>Lashing out to heal something</a:t>
            </a:r>
          </a:p>
          <a:p>
            <a:pPr>
              <a:lnSpc>
                <a:spcPct val="250000"/>
              </a:lnSpc>
            </a:pPr>
            <a:r>
              <a:rPr lang="en-GB" dirty="0"/>
              <a:t>Don’t feel rushed</a:t>
            </a:r>
          </a:p>
          <a:p>
            <a:pPr>
              <a:lnSpc>
                <a:spcPct val="250000"/>
              </a:lnSpc>
            </a:pPr>
            <a:r>
              <a:rPr lang="en-GB" dirty="0"/>
              <a:t>It’s all just part of it  </a:t>
            </a:r>
            <a:r>
              <a:rPr lang="en-GB" sz="1600" kern="100" dirty="0">
                <a:effectLst/>
                <a:latin typeface="Silka" pitchFamily="2" charset="77"/>
                <a:ea typeface="Aptos" panose="020B0004020202020204" pitchFamily="34" charset="0"/>
                <a:cs typeface="Times New Roman" panose="02020603050405020304" pitchFamily="18" charset="0"/>
              </a:rPr>
              <a:t> </a:t>
            </a:r>
            <a:endParaRPr lang="en-GB" kern="100" dirty="0">
              <a:effectLst/>
              <a:latin typeface="Silka" pitchFamily="2" charset="77"/>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1CB63DF1-3FC7-A5DA-8C38-822089045E6B}"/>
              </a:ext>
            </a:extLst>
          </p:cNvPr>
          <p:cNvSpPr txBox="1"/>
          <p:nvPr/>
        </p:nvSpPr>
        <p:spPr>
          <a:xfrm>
            <a:off x="1672047" y="1600987"/>
            <a:ext cx="5652758" cy="571760"/>
          </a:xfrm>
          <a:prstGeom prst="rect">
            <a:avLst/>
          </a:prstGeom>
          <a:noFill/>
        </p:spPr>
        <p:txBody>
          <a:bodyPr wrap="square">
            <a:spAutoFit/>
          </a:bodyPr>
          <a:lstStyle/>
          <a:p>
            <a:pPr>
              <a:lnSpc>
                <a:spcPct val="200000"/>
              </a:lnSpc>
            </a:pPr>
            <a:r>
              <a:rPr lang="en-GB" b="1" kern="100" dirty="0">
                <a:latin typeface="Silka Bold" pitchFamily="2" charset="77"/>
                <a:ea typeface="Times New Roman" panose="02020603050405020304" pitchFamily="18" charset="0"/>
                <a:cs typeface="Times New Roman" panose="02020603050405020304" pitchFamily="18" charset="0"/>
              </a:rPr>
              <a:t>Part of Life </a:t>
            </a:r>
            <a:endParaRPr lang="en-GB" sz="1800" kern="100" dirty="0">
              <a:latin typeface="Silka" pitchFamily="2" charset="77"/>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7EC6A47E-910D-E644-B23D-98B628DB2948}"/>
              </a:ext>
            </a:extLst>
          </p:cNvPr>
          <p:cNvSpPr txBox="1"/>
          <p:nvPr/>
        </p:nvSpPr>
        <p:spPr>
          <a:xfrm>
            <a:off x="5834381" y="417613"/>
            <a:ext cx="5301855" cy="5863144"/>
          </a:xfrm>
          <a:prstGeom prst="rect">
            <a:avLst/>
          </a:prstGeom>
          <a:noFill/>
        </p:spPr>
        <p:txBody>
          <a:bodyPr wrap="square">
            <a:spAutoFit/>
          </a:bodyPr>
          <a:lstStyle/>
          <a:p>
            <a:pPr>
              <a:lnSpc>
                <a:spcPct val="150000"/>
              </a:lnSpc>
            </a:pPr>
            <a:r>
              <a:rPr lang="en-GB" dirty="0"/>
              <a:t>These lazy days are getting long</a:t>
            </a:r>
          </a:p>
          <a:p>
            <a:pPr>
              <a:lnSpc>
                <a:spcPct val="150000"/>
              </a:lnSpc>
            </a:pPr>
            <a:r>
              <a:rPr lang="en-GB" dirty="0"/>
              <a:t>Pushing your mind </a:t>
            </a:r>
            <a:r>
              <a:rPr lang="en-GB" dirty="0">
                <a:highlight>
                  <a:srgbClr val="00FF00"/>
                </a:highlight>
              </a:rPr>
              <a:t>telling yourself you’re fine </a:t>
            </a:r>
          </a:p>
          <a:p>
            <a:pPr>
              <a:lnSpc>
                <a:spcPct val="150000"/>
              </a:lnSpc>
            </a:pPr>
            <a:r>
              <a:rPr lang="en-GB" dirty="0"/>
              <a:t>That its all just part of life </a:t>
            </a:r>
          </a:p>
          <a:p>
            <a:pPr>
              <a:lnSpc>
                <a:spcPct val="150000"/>
              </a:lnSpc>
            </a:pPr>
            <a:r>
              <a:rPr lang="en-GB" dirty="0"/>
              <a:t>But no….</a:t>
            </a:r>
          </a:p>
          <a:p>
            <a:pPr>
              <a:lnSpc>
                <a:spcPct val="150000"/>
              </a:lnSpc>
            </a:pPr>
            <a:endParaRPr lang="en-GB" dirty="0"/>
          </a:p>
          <a:p>
            <a:pPr>
              <a:lnSpc>
                <a:spcPct val="150000"/>
              </a:lnSpc>
            </a:pPr>
            <a:r>
              <a:rPr lang="en-GB" dirty="0"/>
              <a:t>We’re growing up, losing touch </a:t>
            </a:r>
          </a:p>
          <a:p>
            <a:pPr>
              <a:lnSpc>
                <a:spcPct val="150000"/>
              </a:lnSpc>
            </a:pPr>
            <a:r>
              <a:rPr lang="en-GB" dirty="0"/>
              <a:t>The systems changing </a:t>
            </a:r>
            <a:r>
              <a:rPr lang="en-GB" dirty="0">
                <a:highlight>
                  <a:srgbClr val="00FF00"/>
                </a:highlight>
              </a:rPr>
              <a:t>our hearts are racing </a:t>
            </a:r>
          </a:p>
          <a:p>
            <a:pPr>
              <a:lnSpc>
                <a:spcPct val="150000"/>
              </a:lnSpc>
            </a:pPr>
            <a:r>
              <a:rPr lang="en-GB" dirty="0"/>
              <a:t>The lifeless bodies rest </a:t>
            </a:r>
          </a:p>
          <a:p>
            <a:pPr>
              <a:lnSpc>
                <a:spcPct val="150000"/>
              </a:lnSpc>
            </a:pPr>
            <a:r>
              <a:rPr lang="en-GB" dirty="0"/>
              <a:t>Telling yourself you’re </a:t>
            </a:r>
            <a:r>
              <a:rPr lang="en-GB" dirty="0" err="1"/>
              <a:t>gonna</a:t>
            </a:r>
            <a:r>
              <a:rPr lang="en-GB" dirty="0"/>
              <a:t> be next </a:t>
            </a:r>
          </a:p>
          <a:p>
            <a:pPr>
              <a:lnSpc>
                <a:spcPct val="150000"/>
              </a:lnSpc>
            </a:pPr>
            <a:r>
              <a:rPr lang="en-GB" dirty="0" err="1"/>
              <a:t>Ohhh</a:t>
            </a:r>
            <a:r>
              <a:rPr lang="en-GB" dirty="0"/>
              <a:t> </a:t>
            </a:r>
            <a:r>
              <a:rPr lang="en-GB" dirty="0">
                <a:highlight>
                  <a:srgbClr val="00FF00"/>
                </a:highlight>
              </a:rPr>
              <a:t>ease the pain </a:t>
            </a:r>
            <a:r>
              <a:rPr lang="en-GB" dirty="0"/>
              <a:t>just give me something </a:t>
            </a:r>
          </a:p>
          <a:p>
            <a:pPr>
              <a:lnSpc>
                <a:spcPct val="150000"/>
              </a:lnSpc>
            </a:pPr>
            <a:r>
              <a:rPr lang="en-GB" dirty="0"/>
              <a:t>Had it all planned now its back to nothing</a:t>
            </a:r>
          </a:p>
          <a:p>
            <a:pPr>
              <a:lnSpc>
                <a:spcPct val="150000"/>
              </a:lnSpc>
            </a:pPr>
            <a:r>
              <a:rPr lang="en-GB" dirty="0">
                <a:highlight>
                  <a:srgbClr val="00FF00"/>
                </a:highlight>
              </a:rPr>
              <a:t>Ease your mind </a:t>
            </a:r>
          </a:p>
          <a:p>
            <a:pPr>
              <a:lnSpc>
                <a:spcPct val="150000"/>
              </a:lnSpc>
            </a:pPr>
            <a:r>
              <a:rPr lang="en-GB" dirty="0">
                <a:highlight>
                  <a:srgbClr val="00FF00"/>
                </a:highlight>
              </a:rPr>
              <a:t>You’re </a:t>
            </a:r>
            <a:r>
              <a:rPr lang="en-GB" dirty="0" err="1">
                <a:highlight>
                  <a:srgbClr val="00FF00"/>
                </a:highlight>
              </a:rPr>
              <a:t>gonna</a:t>
            </a:r>
            <a:r>
              <a:rPr lang="en-GB" dirty="0">
                <a:highlight>
                  <a:srgbClr val="00FF00"/>
                </a:highlight>
              </a:rPr>
              <a:t> be fine </a:t>
            </a:r>
          </a:p>
          <a:p>
            <a:pPr>
              <a:lnSpc>
                <a:spcPct val="150000"/>
              </a:lnSpc>
            </a:pPr>
            <a:r>
              <a:rPr lang="en-GB" dirty="0"/>
              <a:t>It’s all just part of life </a:t>
            </a:r>
          </a:p>
        </p:txBody>
      </p:sp>
      <p:sp>
        <p:nvSpPr>
          <p:cNvPr id="11" name="TextBox 10">
            <a:extLst>
              <a:ext uri="{FF2B5EF4-FFF2-40B4-BE49-F238E27FC236}">
                <a16:creationId xmlns:a16="http://schemas.microsoft.com/office/drawing/2014/main" id="{42E5D368-23F6-A997-A696-08961300F7E9}"/>
              </a:ext>
            </a:extLst>
          </p:cNvPr>
          <p:cNvSpPr txBox="1"/>
          <p:nvPr/>
        </p:nvSpPr>
        <p:spPr>
          <a:xfrm>
            <a:off x="-261619" y="417613"/>
            <a:ext cx="6096000" cy="565539"/>
          </a:xfrm>
          <a:prstGeom prst="rect">
            <a:avLst/>
          </a:prstGeom>
          <a:noFill/>
        </p:spPr>
        <p:txBody>
          <a:bodyPr wrap="square">
            <a:spAutoFit/>
          </a:bodyPr>
          <a:lstStyle/>
          <a:p>
            <a:pPr lvl="0" algn="ctr">
              <a:lnSpc>
                <a:spcPct val="200000"/>
              </a:lnSpc>
            </a:pPr>
            <a:r>
              <a:rPr lang="en-GB" sz="1800" b="1" kern="100" dirty="0">
                <a:effectLst/>
                <a:latin typeface="Silka Bold" pitchFamily="2" charset="77"/>
                <a:ea typeface="Times New Roman" panose="02020603050405020304" pitchFamily="18" charset="0"/>
                <a:cs typeface="Times New Roman" panose="02020603050405020304" pitchFamily="18" charset="0"/>
              </a:rPr>
              <a:t>Disclosure &amp; Emotional Reflection</a:t>
            </a:r>
          </a:p>
        </p:txBody>
      </p:sp>
      <p:pic>
        <p:nvPicPr>
          <p:cNvPr id="4" name="Part_of_Life clip.mp3">
            <a:hlinkClick r:id="" action="ppaction://media"/>
            <a:extLst>
              <a:ext uri="{FF2B5EF4-FFF2-40B4-BE49-F238E27FC236}">
                <a16:creationId xmlns:a16="http://schemas.microsoft.com/office/drawing/2014/main" id="{AC20FCDE-315F-B6A1-5F39-55E5088067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346814" y="1600987"/>
            <a:ext cx="812800" cy="812800"/>
          </a:xfrm>
          <a:prstGeom prst="rect">
            <a:avLst/>
          </a:prstGeom>
        </p:spPr>
      </p:pic>
    </p:spTree>
    <p:extLst>
      <p:ext uri="{BB962C8B-B14F-4D97-AF65-F5344CB8AC3E}">
        <p14:creationId xmlns:p14="http://schemas.microsoft.com/office/powerpoint/2010/main" val="566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2068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4"/>
                </p:tgtEl>
              </p:cMediaNode>
            </p:audio>
          </p:childTnLst>
        </p:cTn>
      </p:par>
    </p:tnLst>
    <p:bldLst>
      <p:bldP spid="3" grpId="0"/>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B8573A-54A7-4F1E-139E-AA0BD5A6C1F8}"/>
              </a:ext>
            </a:extLst>
          </p:cNvPr>
          <p:cNvSpPr txBox="1"/>
          <p:nvPr/>
        </p:nvSpPr>
        <p:spPr>
          <a:xfrm>
            <a:off x="718456" y="396108"/>
            <a:ext cx="8854167" cy="2185214"/>
          </a:xfrm>
          <a:prstGeom prst="rect">
            <a:avLst/>
          </a:prstGeom>
          <a:noFill/>
        </p:spPr>
        <p:txBody>
          <a:bodyPr wrap="square">
            <a:spAutoFit/>
          </a:bodyPr>
          <a:lstStyle/>
          <a:p>
            <a:pPr lvl="0" algn="ctr">
              <a:lnSpc>
                <a:spcPct val="200000"/>
              </a:lnSpc>
            </a:pPr>
            <a:r>
              <a:rPr lang="en-GB" b="1" kern="100" dirty="0">
                <a:effectLst/>
                <a:latin typeface="Silka Bold" pitchFamily="2" charset="77"/>
                <a:ea typeface="Times New Roman" panose="02020603050405020304" pitchFamily="18" charset="0"/>
                <a:cs typeface="Times New Roman" panose="02020603050405020304" pitchFamily="18" charset="0"/>
              </a:rPr>
              <a:t>Developing </a:t>
            </a:r>
            <a:r>
              <a:rPr lang="en-GB" b="1" kern="100" dirty="0">
                <a:latin typeface="Silka Bold" pitchFamily="2" charset="77"/>
                <a:ea typeface="Times New Roman" panose="02020603050405020304" pitchFamily="18" charset="0"/>
                <a:cs typeface="Times New Roman" panose="02020603050405020304" pitchFamily="18" charset="0"/>
              </a:rPr>
              <a:t>Connections  </a:t>
            </a:r>
            <a:endParaRPr lang="en-GB" kern="100" dirty="0">
              <a:effectLst/>
              <a:latin typeface="Silka" pitchFamily="2" charset="77"/>
              <a:ea typeface="Times New Roman" panose="02020603050405020304" pitchFamily="18" charset="0"/>
              <a:cs typeface="Times New Roman" panose="02020603050405020304" pitchFamily="18" charset="0"/>
            </a:endParaRPr>
          </a:p>
          <a:p>
            <a:pPr>
              <a:lnSpc>
                <a:spcPct val="200000"/>
              </a:lnSpc>
            </a:pPr>
            <a:endParaRPr lang="en-GB" sz="1400" kern="100" dirty="0">
              <a:effectLst/>
              <a:latin typeface="Silka" pitchFamily="2" charset="77"/>
              <a:ea typeface="Times New Roman" panose="02020603050405020304" pitchFamily="18" charset="0"/>
              <a:cs typeface="Times New Roman" panose="02020603050405020304" pitchFamily="18" charset="0"/>
            </a:endParaRPr>
          </a:p>
          <a:p>
            <a:pPr lvl="1" algn="ctr">
              <a:lnSpc>
                <a:spcPct val="200000"/>
              </a:lnSpc>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lvl="0">
              <a:lnSpc>
                <a:spcPct val="200000"/>
              </a:lnSpc>
            </a:pPr>
            <a:endParaRPr lang="en-GB" sz="1200" b="1"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lvl="1"/>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554CED56-5E74-98CE-82F8-49C86C0EA0C5}"/>
              </a:ext>
            </a:extLst>
          </p:cNvPr>
          <p:cNvSpPr txBox="1"/>
          <p:nvPr/>
        </p:nvSpPr>
        <p:spPr>
          <a:xfrm>
            <a:off x="420357" y="1334342"/>
            <a:ext cx="6392819" cy="1937710"/>
          </a:xfrm>
          <a:prstGeom prst="rect">
            <a:avLst/>
          </a:prstGeom>
          <a:noFill/>
        </p:spPr>
        <p:txBody>
          <a:bodyPr wrap="square">
            <a:spAutoFit/>
          </a:bodyPr>
          <a:lstStyle/>
          <a:p>
            <a:pPr marL="285750" indent="-285750">
              <a:lnSpc>
                <a:spcPct val="200000"/>
              </a:lnSpc>
              <a:buFont typeface="Arial" panose="020B0604020202020204" pitchFamily="34" charset="0"/>
              <a:buChar char="•"/>
            </a:pPr>
            <a:r>
              <a:rPr lang="en-GB" sz="1600" kern="100" dirty="0">
                <a:effectLst/>
                <a:latin typeface="Silka" pitchFamily="2" charset="77"/>
                <a:ea typeface="Times New Roman" panose="02020603050405020304" pitchFamily="18" charset="0"/>
                <a:cs typeface="Times New Roman" panose="02020603050405020304" pitchFamily="18" charset="0"/>
              </a:rPr>
              <a:t>Other children in home &amp; at school</a:t>
            </a:r>
          </a:p>
          <a:p>
            <a:pPr marL="628650" lvl="1" indent="-171450">
              <a:lnSpc>
                <a:spcPct val="200000"/>
              </a:lnSpc>
              <a:buFont typeface="Arial" panose="020B0604020202020204" pitchFamily="34" charset="0"/>
              <a:buChar char="•"/>
            </a:pPr>
            <a:r>
              <a:rPr lang="en-GB" sz="1600" kern="100" dirty="0">
                <a:latin typeface="Silka" pitchFamily="2" charset="77"/>
                <a:ea typeface="Times New Roman" panose="02020603050405020304" pitchFamily="18" charset="0"/>
                <a:cs typeface="Times New Roman" panose="02020603050405020304" pitchFamily="18" charset="0"/>
              </a:rPr>
              <a:t>F</a:t>
            </a:r>
            <a:r>
              <a:rPr lang="en-GB" sz="1600" kern="100" dirty="0">
                <a:effectLst/>
                <a:latin typeface="Silka" pitchFamily="2" charset="77"/>
                <a:ea typeface="Times New Roman" panose="02020603050405020304" pitchFamily="18" charset="0"/>
                <a:cs typeface="Times New Roman" panose="02020603050405020304" pitchFamily="18" charset="0"/>
              </a:rPr>
              <a:t>eeling safer in her home and education environments</a:t>
            </a:r>
          </a:p>
          <a:p>
            <a:pPr marL="628650" lvl="1" indent="-171450">
              <a:lnSpc>
                <a:spcPct val="200000"/>
              </a:lnSpc>
              <a:buFont typeface="Arial" panose="020B0604020202020204" pitchFamily="34" charset="0"/>
              <a:buChar char="•"/>
            </a:pPr>
            <a:endParaRPr lang="en-GB" sz="1600" kern="100" dirty="0">
              <a:latin typeface="Silka" pitchFamily="2" charset="77"/>
              <a:ea typeface="Times New Roman" panose="02020603050405020304" pitchFamily="18" charset="0"/>
              <a:cs typeface="Times New Roman" panose="02020603050405020304" pitchFamily="18" charset="0"/>
            </a:endParaRPr>
          </a:p>
          <a:p>
            <a:pPr lvl="1" algn="ctr">
              <a:lnSpc>
                <a:spcPct val="200000"/>
              </a:lnSpc>
            </a:pPr>
            <a:endParaRPr lang="en-GB" sz="1400" kern="100" dirty="0">
              <a:latin typeface="Silka" pitchFamily="2" charset="77"/>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DF48519D-5514-E310-5ACC-098AC31B100B}"/>
              </a:ext>
            </a:extLst>
          </p:cNvPr>
          <p:cNvSpPr txBox="1"/>
          <p:nvPr/>
        </p:nvSpPr>
        <p:spPr>
          <a:xfrm>
            <a:off x="102041" y="3053325"/>
            <a:ext cx="7029450" cy="2975173"/>
          </a:xfrm>
          <a:prstGeom prst="rect">
            <a:avLst/>
          </a:prstGeom>
          <a:noFill/>
        </p:spPr>
        <p:txBody>
          <a:bodyPr wrap="square">
            <a:spAutoFit/>
          </a:bodyPr>
          <a:lstStyle/>
          <a:p>
            <a:pPr marL="628650" lvl="1" indent="-171450">
              <a:lnSpc>
                <a:spcPct val="200000"/>
              </a:lnSpc>
              <a:buFont typeface="Arial" panose="020B0604020202020204" pitchFamily="34" charset="0"/>
              <a:buChar char="•"/>
            </a:pPr>
            <a:r>
              <a:rPr lang="en-GB" sz="1600" kern="100" dirty="0">
                <a:latin typeface="Silka" pitchFamily="2" charset="77"/>
                <a:ea typeface="Times New Roman" panose="02020603050405020304" pitchFamily="18" charset="0"/>
                <a:cs typeface="Times New Roman" panose="02020603050405020304" pitchFamily="18" charset="0"/>
              </a:rPr>
              <a:t>C</a:t>
            </a:r>
            <a:r>
              <a:rPr lang="en-GB" sz="1600" kern="100" dirty="0">
                <a:effectLst/>
                <a:latin typeface="Silka" pitchFamily="2" charset="77"/>
                <a:ea typeface="Times New Roman" panose="02020603050405020304" pitchFamily="18" charset="0"/>
                <a:cs typeface="Times New Roman" panose="02020603050405020304" pitchFamily="18" charset="0"/>
              </a:rPr>
              <a:t>hange in demeanour, positive language &amp; use of jokes:</a:t>
            </a:r>
          </a:p>
          <a:p>
            <a:pPr lvl="1">
              <a:lnSpc>
                <a:spcPct val="200000"/>
              </a:lnSpc>
            </a:pPr>
            <a:r>
              <a:rPr lang="en-GB" sz="1600" kern="100" dirty="0">
                <a:effectLst/>
                <a:latin typeface="Silka" pitchFamily="2" charset="77"/>
                <a:ea typeface="Times New Roman" panose="02020603050405020304" pitchFamily="18" charset="0"/>
                <a:cs typeface="Times New Roman" panose="02020603050405020304" pitchFamily="18" charset="0"/>
              </a:rPr>
              <a:t>‘I’m going to be going to </a:t>
            </a:r>
            <a:r>
              <a:rPr lang="en-GB" sz="1600" kern="100" dirty="0" err="1">
                <a:effectLst/>
                <a:latin typeface="Silka" pitchFamily="2" charset="77"/>
                <a:ea typeface="Times New Roman" panose="02020603050405020304" pitchFamily="18" charset="0"/>
                <a:cs typeface="Times New Roman" panose="02020603050405020304" pitchFamily="18" charset="0"/>
              </a:rPr>
              <a:t>Glasto</a:t>
            </a:r>
            <a:r>
              <a:rPr lang="en-GB" sz="1600" kern="100" dirty="0">
                <a:effectLst/>
                <a:latin typeface="Silka" pitchFamily="2" charset="77"/>
                <a:ea typeface="Times New Roman" panose="02020603050405020304" pitchFamily="18" charset="0"/>
                <a:cs typeface="Times New Roman" panose="02020603050405020304" pitchFamily="18" charset="0"/>
              </a:rPr>
              <a:t> &amp; you can be manager, and B will be security!!’</a:t>
            </a:r>
          </a:p>
          <a:p>
            <a:pPr marL="1085850" lvl="2" indent="-171450">
              <a:lnSpc>
                <a:spcPct val="200000"/>
              </a:lnSpc>
              <a:buFont typeface="Arial" panose="020B0604020202020204" pitchFamily="34" charset="0"/>
              <a:buChar char="•"/>
            </a:pPr>
            <a:r>
              <a:rPr lang="en-GB" sz="1600" kern="100" dirty="0">
                <a:latin typeface="Silka" pitchFamily="2" charset="77"/>
                <a:ea typeface="Times New Roman" panose="02020603050405020304" pitchFamily="18" charset="0"/>
                <a:cs typeface="Times New Roman" panose="02020603050405020304" pitchFamily="18" charset="0"/>
              </a:rPr>
              <a:t>Developing sense of </a:t>
            </a:r>
            <a:r>
              <a:rPr lang="en-GB" sz="1600" kern="100" dirty="0">
                <a:effectLst/>
                <a:latin typeface="Silka" pitchFamily="2" charset="77"/>
                <a:ea typeface="Times New Roman" panose="02020603050405020304" pitchFamily="18" charset="0"/>
                <a:cs typeface="Times New Roman" panose="02020603050405020304" pitchFamily="18" charset="0"/>
              </a:rPr>
              <a:t>security and autonomy as a musician</a:t>
            </a:r>
            <a:endParaRPr lang="en-GB" sz="1600" kern="100" dirty="0">
              <a:latin typeface="Silka" pitchFamily="2" charset="77"/>
              <a:ea typeface="Times New Roman" panose="02020603050405020304" pitchFamily="18" charset="0"/>
              <a:cs typeface="Times New Roman" panose="02020603050405020304" pitchFamily="18" charset="0"/>
            </a:endParaRPr>
          </a:p>
          <a:p>
            <a:pPr marL="1085850" lvl="2" indent="-171450">
              <a:lnSpc>
                <a:spcPct val="200000"/>
              </a:lnSpc>
              <a:buFont typeface="Arial" panose="020B0604020202020204" pitchFamily="34" charset="0"/>
              <a:buChar char="•"/>
            </a:pPr>
            <a:endParaRPr lang="en-GB" sz="1600" kern="100" dirty="0">
              <a:effectLst/>
              <a:latin typeface="Silka" pitchFamily="2" charset="77"/>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4BCD344C-68CF-5B9F-05FB-971C2F4DC3CB}"/>
              </a:ext>
            </a:extLst>
          </p:cNvPr>
          <p:cNvSpPr txBox="1"/>
          <p:nvPr/>
        </p:nvSpPr>
        <p:spPr>
          <a:xfrm>
            <a:off x="6522241" y="1555479"/>
            <a:ext cx="5111284" cy="1497846"/>
          </a:xfrm>
          <a:prstGeom prst="rect">
            <a:avLst/>
          </a:prstGeom>
          <a:noFill/>
        </p:spPr>
        <p:txBody>
          <a:bodyPr wrap="square">
            <a:spAutoFit/>
          </a:bodyPr>
          <a:lstStyle/>
          <a:p>
            <a:pPr lvl="2">
              <a:lnSpc>
                <a:spcPct val="200000"/>
              </a:lnSpc>
            </a:pPr>
            <a:r>
              <a:rPr lang="en-GB" sz="1600" kern="100" dirty="0">
                <a:effectLst/>
                <a:latin typeface="Silka" pitchFamily="2" charset="77"/>
                <a:ea typeface="Times New Roman" panose="02020603050405020304" pitchFamily="18" charset="0"/>
                <a:cs typeface="Times New Roman" panose="02020603050405020304" pitchFamily="18" charset="0"/>
              </a:rPr>
              <a:t>Encouraging J to build guitar skills </a:t>
            </a:r>
          </a:p>
          <a:p>
            <a:pPr marL="1085850" lvl="2" indent="-171450">
              <a:lnSpc>
                <a:spcPct val="200000"/>
              </a:lnSpc>
              <a:buFont typeface="Arial" panose="020B0604020202020204" pitchFamily="34" charset="0"/>
              <a:buChar char="•"/>
            </a:pPr>
            <a:r>
              <a:rPr lang="en-GB" sz="1600" kern="100" dirty="0">
                <a:effectLst/>
                <a:latin typeface="Silka" pitchFamily="2" charset="77"/>
                <a:ea typeface="Times New Roman" panose="02020603050405020304" pitchFamily="18" charset="0"/>
                <a:cs typeface="Times New Roman" panose="02020603050405020304" pitchFamily="18" charset="0"/>
              </a:rPr>
              <a:t>Songwriting becomes more independent venture for J</a:t>
            </a:r>
          </a:p>
        </p:txBody>
      </p:sp>
    </p:spTree>
    <p:extLst>
      <p:ext uri="{BB962C8B-B14F-4D97-AF65-F5344CB8AC3E}">
        <p14:creationId xmlns:p14="http://schemas.microsoft.com/office/powerpoint/2010/main" val="4130022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EB5B71-7D95-420A-D025-69701531ACF8}"/>
              </a:ext>
            </a:extLst>
          </p:cNvPr>
          <p:cNvSpPr txBox="1"/>
          <p:nvPr/>
        </p:nvSpPr>
        <p:spPr>
          <a:xfrm>
            <a:off x="1747103" y="1120758"/>
            <a:ext cx="4378918" cy="3520194"/>
          </a:xfrm>
          <a:prstGeom prst="rect">
            <a:avLst/>
          </a:prstGeom>
          <a:noFill/>
        </p:spPr>
        <p:txBody>
          <a:bodyPr wrap="square">
            <a:spAutoFit/>
          </a:bodyPr>
          <a:lstStyle/>
          <a:p>
            <a:pPr>
              <a:lnSpc>
                <a:spcPct val="200000"/>
              </a:lnSpc>
            </a:pPr>
            <a:r>
              <a:rPr lang="en-GB" sz="1600" kern="100" dirty="0">
                <a:effectLst/>
                <a:latin typeface="Silka" pitchFamily="2" charset="77"/>
                <a:ea typeface="Aptos" panose="020B0004020202020204" pitchFamily="34" charset="0"/>
                <a:cs typeface="Times New Roman" panose="02020603050405020304" pitchFamily="18" charset="0"/>
              </a:rPr>
              <a:t>Come to the treehouse</a:t>
            </a:r>
          </a:p>
          <a:p>
            <a:pPr>
              <a:lnSpc>
                <a:spcPct val="200000"/>
              </a:lnSpc>
            </a:pPr>
            <a:r>
              <a:rPr lang="en-GB" sz="1600" kern="100" dirty="0">
                <a:latin typeface="Silka" pitchFamily="2" charset="77"/>
                <a:ea typeface="Aptos" panose="020B0004020202020204" pitchFamily="34" charset="0"/>
                <a:cs typeface="Times New Roman" panose="02020603050405020304" pitchFamily="18" charset="0"/>
              </a:rPr>
              <a:t>Feel the breeze </a:t>
            </a:r>
            <a:endParaRPr lang="en-GB" sz="1600" kern="100" dirty="0">
              <a:effectLst/>
              <a:latin typeface="Silka" pitchFamily="2" charset="77"/>
              <a:ea typeface="Aptos" panose="020B0004020202020204" pitchFamily="34" charset="0"/>
              <a:cs typeface="Times New Roman" panose="02020603050405020304" pitchFamily="18" charset="0"/>
            </a:endParaRPr>
          </a:p>
          <a:p>
            <a:pPr>
              <a:lnSpc>
                <a:spcPct val="200000"/>
              </a:lnSpc>
            </a:pPr>
            <a:r>
              <a:rPr lang="en-GB" sz="1600" kern="100" dirty="0">
                <a:latin typeface="Silka" pitchFamily="2" charset="77"/>
                <a:ea typeface="Aptos" panose="020B0004020202020204" pitchFamily="34" charset="0"/>
                <a:cs typeface="Times New Roman" panose="02020603050405020304" pitchFamily="18" charset="0"/>
              </a:rPr>
              <a:t>Oh, oh, oh, oh...</a:t>
            </a:r>
            <a:endParaRPr lang="en-GB" sz="1600" kern="100" dirty="0">
              <a:effectLst/>
              <a:latin typeface="Silka" pitchFamily="2" charset="77"/>
              <a:ea typeface="Aptos" panose="020B0004020202020204" pitchFamily="34" charset="0"/>
              <a:cs typeface="Times New Roman" panose="02020603050405020304" pitchFamily="18" charset="0"/>
            </a:endParaRPr>
          </a:p>
          <a:p>
            <a:pPr>
              <a:lnSpc>
                <a:spcPct val="200000"/>
              </a:lnSpc>
            </a:pPr>
            <a:r>
              <a:rPr lang="en-GB" sz="1600" kern="100" dirty="0">
                <a:latin typeface="Silka" pitchFamily="2" charset="77"/>
                <a:ea typeface="Aptos" panose="020B0004020202020204" pitchFamily="34" charset="0"/>
                <a:cs typeface="Times New Roman" panose="02020603050405020304" pitchFamily="18" charset="0"/>
              </a:rPr>
              <a:t>Staring at the stars </a:t>
            </a:r>
          </a:p>
          <a:p>
            <a:pPr>
              <a:lnSpc>
                <a:spcPct val="200000"/>
              </a:lnSpc>
            </a:pPr>
            <a:r>
              <a:rPr lang="en-GB" sz="1600" kern="100" dirty="0">
                <a:effectLst/>
                <a:latin typeface="Silka" pitchFamily="2" charset="77"/>
                <a:ea typeface="Aptos" panose="020B0004020202020204" pitchFamily="34" charset="0"/>
                <a:cs typeface="Times New Roman" panose="02020603050405020304" pitchFamily="18" charset="0"/>
              </a:rPr>
              <a:t>Looking at your art </a:t>
            </a:r>
          </a:p>
          <a:p>
            <a:pPr>
              <a:lnSpc>
                <a:spcPct val="200000"/>
              </a:lnSpc>
            </a:pPr>
            <a:endParaRPr lang="en-GB" sz="1600" kern="100" dirty="0">
              <a:effectLst/>
              <a:latin typeface="Silka" pitchFamily="2" charset="77"/>
              <a:ea typeface="Aptos" panose="020B0004020202020204" pitchFamily="34" charset="0"/>
              <a:cs typeface="Times New Roman" panose="02020603050405020304" pitchFamily="18" charset="0"/>
            </a:endParaRPr>
          </a:p>
          <a:p>
            <a:pPr>
              <a:lnSpc>
                <a:spcPct val="200000"/>
              </a:lnSpc>
            </a:pPr>
            <a:endParaRPr lang="en-GB" kern="100" dirty="0">
              <a:effectLst/>
              <a:latin typeface="Silka" pitchFamily="2" charset="77"/>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1CB63DF1-3FC7-A5DA-8C38-822089045E6B}"/>
              </a:ext>
            </a:extLst>
          </p:cNvPr>
          <p:cNvSpPr txBox="1"/>
          <p:nvPr/>
        </p:nvSpPr>
        <p:spPr>
          <a:xfrm>
            <a:off x="3427986" y="607797"/>
            <a:ext cx="5652758" cy="512961"/>
          </a:xfrm>
          <a:prstGeom prst="rect">
            <a:avLst/>
          </a:prstGeom>
          <a:noFill/>
        </p:spPr>
        <p:txBody>
          <a:bodyPr wrap="square">
            <a:spAutoFit/>
          </a:bodyPr>
          <a:lstStyle/>
          <a:p>
            <a:pPr>
              <a:lnSpc>
                <a:spcPct val="200000"/>
              </a:lnSpc>
            </a:pPr>
            <a:r>
              <a:rPr lang="en-GB" sz="1600" b="1" kern="100" dirty="0">
                <a:latin typeface="Silka Bold" pitchFamily="2" charset="77"/>
                <a:ea typeface="Times New Roman" panose="02020603050405020304" pitchFamily="18" charset="0"/>
                <a:cs typeface="Times New Roman" panose="02020603050405020304" pitchFamily="18" charset="0"/>
              </a:rPr>
              <a:t>‘The Boy on The Moon’         </a:t>
            </a:r>
            <a:r>
              <a:rPr lang="en-GB" sz="1600" kern="100" dirty="0">
                <a:latin typeface="Silka" pitchFamily="2" charset="77"/>
                <a:ea typeface="Times New Roman" panose="02020603050405020304" pitchFamily="18" charset="0"/>
                <a:cs typeface="Times New Roman" panose="02020603050405020304" pitchFamily="18" charset="0"/>
              </a:rPr>
              <a:t>Processing Grief</a:t>
            </a:r>
          </a:p>
        </p:txBody>
      </p:sp>
      <p:sp>
        <p:nvSpPr>
          <p:cNvPr id="6" name="TextBox 5">
            <a:extLst>
              <a:ext uri="{FF2B5EF4-FFF2-40B4-BE49-F238E27FC236}">
                <a16:creationId xmlns:a16="http://schemas.microsoft.com/office/drawing/2014/main" id="{7EC6A47E-910D-E644-B23D-98B628DB2948}"/>
              </a:ext>
            </a:extLst>
          </p:cNvPr>
          <p:cNvSpPr txBox="1"/>
          <p:nvPr/>
        </p:nvSpPr>
        <p:spPr>
          <a:xfrm>
            <a:off x="6516276" y="710307"/>
            <a:ext cx="6471237" cy="5437386"/>
          </a:xfrm>
          <a:prstGeom prst="rect">
            <a:avLst/>
          </a:prstGeom>
          <a:noFill/>
        </p:spPr>
        <p:txBody>
          <a:bodyPr wrap="square">
            <a:spAutoFit/>
          </a:bodyPr>
          <a:lstStyle/>
          <a:p>
            <a:pPr>
              <a:lnSpc>
                <a:spcPct val="200000"/>
              </a:lnSpc>
            </a:pPr>
            <a:endParaRPr lang="en-GB" sz="1600" kern="100" dirty="0">
              <a:latin typeface="Silka" pitchFamily="2" charset="77"/>
              <a:ea typeface="Aptos" panose="020B0004020202020204" pitchFamily="34" charset="0"/>
              <a:cs typeface="Times New Roman" panose="02020603050405020304" pitchFamily="18" charset="0"/>
            </a:endParaRPr>
          </a:p>
          <a:p>
            <a:pPr>
              <a:lnSpc>
                <a:spcPct val="200000"/>
              </a:lnSpc>
            </a:pPr>
            <a:r>
              <a:rPr lang="en-GB" sz="1600" kern="100" dirty="0">
                <a:highlight>
                  <a:srgbClr val="00FF00"/>
                </a:highlight>
                <a:latin typeface="Silka" pitchFamily="2" charset="77"/>
                <a:ea typeface="Aptos" panose="020B0004020202020204" pitchFamily="34" charset="0"/>
                <a:cs typeface="Times New Roman" panose="02020603050405020304" pitchFamily="18" charset="0"/>
              </a:rPr>
              <a:t>Facing the tragic </a:t>
            </a:r>
            <a:endParaRPr lang="en-GB" kern="100" dirty="0">
              <a:highlight>
                <a:srgbClr val="00FF00"/>
              </a:highlight>
              <a:latin typeface="Silka" pitchFamily="2" charset="77"/>
              <a:ea typeface="Aptos" panose="020B0004020202020204" pitchFamily="34" charset="0"/>
              <a:cs typeface="Times New Roman" panose="02020603050405020304" pitchFamily="18" charset="0"/>
            </a:endParaRPr>
          </a:p>
          <a:p>
            <a:pPr>
              <a:lnSpc>
                <a:spcPct val="200000"/>
              </a:lnSpc>
            </a:pPr>
            <a:r>
              <a:rPr lang="en-GB" sz="1600" kern="100" dirty="0">
                <a:latin typeface="Silka" pitchFamily="2" charset="77"/>
                <a:ea typeface="Aptos" panose="020B0004020202020204" pitchFamily="34" charset="0"/>
                <a:cs typeface="Times New Roman" panose="02020603050405020304" pitchFamily="18" charset="0"/>
              </a:rPr>
              <a:t>Placing your casket </a:t>
            </a:r>
            <a:endParaRPr lang="en-GB" kern="100" dirty="0">
              <a:latin typeface="Silka" pitchFamily="2" charset="77"/>
              <a:ea typeface="Aptos" panose="020B0004020202020204" pitchFamily="34" charset="0"/>
              <a:cs typeface="Times New Roman" panose="02020603050405020304" pitchFamily="18" charset="0"/>
            </a:endParaRPr>
          </a:p>
          <a:p>
            <a:pPr>
              <a:lnSpc>
                <a:spcPct val="200000"/>
              </a:lnSpc>
            </a:pPr>
            <a:r>
              <a:rPr lang="en-GB" sz="1600" kern="100" dirty="0">
                <a:latin typeface="Silka" pitchFamily="2" charset="77"/>
                <a:ea typeface="Aptos" panose="020B0004020202020204" pitchFamily="34" charset="0"/>
                <a:cs typeface="Times New Roman" panose="02020603050405020304" pitchFamily="18" charset="0"/>
              </a:rPr>
              <a:t>Taken so soon </a:t>
            </a:r>
            <a:endParaRPr lang="en-GB" kern="100" dirty="0">
              <a:latin typeface="Silka" pitchFamily="2" charset="77"/>
              <a:ea typeface="Aptos" panose="020B0004020202020204" pitchFamily="34" charset="0"/>
              <a:cs typeface="Times New Roman" panose="02020603050405020304" pitchFamily="18" charset="0"/>
            </a:endParaRPr>
          </a:p>
          <a:p>
            <a:pPr>
              <a:lnSpc>
                <a:spcPct val="200000"/>
              </a:lnSpc>
            </a:pPr>
            <a:r>
              <a:rPr lang="en-GB" sz="1600" kern="100" dirty="0">
                <a:latin typeface="Silka" pitchFamily="2" charset="77"/>
                <a:ea typeface="Aptos" panose="020B0004020202020204" pitchFamily="34" charset="0"/>
                <a:cs typeface="Times New Roman" panose="02020603050405020304" pitchFamily="18" charset="0"/>
              </a:rPr>
              <a:t>The boy on the moon </a:t>
            </a:r>
          </a:p>
          <a:p>
            <a:pPr>
              <a:lnSpc>
                <a:spcPct val="200000"/>
              </a:lnSpc>
            </a:pPr>
            <a:r>
              <a:rPr lang="en-GB" sz="1600" kern="100" dirty="0">
                <a:latin typeface="Silka" pitchFamily="2" charset="77"/>
                <a:ea typeface="Aptos" panose="020B0004020202020204" pitchFamily="34" charset="0"/>
                <a:cs typeface="Times New Roman" panose="02020603050405020304" pitchFamily="18" charset="0"/>
              </a:rPr>
              <a:t>Bringing you flowers</a:t>
            </a:r>
          </a:p>
          <a:p>
            <a:pPr>
              <a:lnSpc>
                <a:spcPct val="200000"/>
              </a:lnSpc>
            </a:pPr>
            <a:r>
              <a:rPr lang="en-GB" sz="1600" kern="100" dirty="0">
                <a:latin typeface="Silka" pitchFamily="2" charset="77"/>
                <a:ea typeface="Aptos" panose="020B0004020202020204" pitchFamily="34" charset="0"/>
                <a:cs typeface="Times New Roman" panose="02020603050405020304" pitchFamily="18" charset="0"/>
              </a:rPr>
              <a:t>Talking for hours </a:t>
            </a:r>
          </a:p>
          <a:p>
            <a:pPr>
              <a:lnSpc>
                <a:spcPct val="200000"/>
              </a:lnSpc>
            </a:pPr>
            <a:r>
              <a:rPr lang="en-GB" sz="1600" kern="100" dirty="0">
                <a:latin typeface="Silka" pitchFamily="2" charset="77"/>
                <a:ea typeface="Aptos" panose="020B0004020202020204" pitchFamily="34" charset="0"/>
                <a:cs typeface="Times New Roman" panose="02020603050405020304" pitchFamily="18" charset="0"/>
              </a:rPr>
              <a:t>Cause </a:t>
            </a:r>
            <a:r>
              <a:rPr lang="en-GB" sz="1600" kern="100" dirty="0">
                <a:highlight>
                  <a:srgbClr val="00FF00"/>
                </a:highlight>
                <a:latin typeface="Silka" pitchFamily="2" charset="77"/>
                <a:ea typeface="Aptos" panose="020B0004020202020204" pitchFamily="34" charset="0"/>
                <a:cs typeface="Times New Roman" panose="02020603050405020304" pitchFamily="18" charset="0"/>
              </a:rPr>
              <a:t>I know you’re here</a:t>
            </a:r>
          </a:p>
          <a:p>
            <a:pPr>
              <a:lnSpc>
                <a:spcPct val="200000"/>
              </a:lnSpc>
            </a:pPr>
            <a:r>
              <a:rPr lang="en-GB" sz="1600" kern="100" dirty="0">
                <a:highlight>
                  <a:srgbClr val="00FF00"/>
                </a:highlight>
                <a:latin typeface="Silka" pitchFamily="2" charset="77"/>
                <a:ea typeface="Aptos" panose="020B0004020202020204" pitchFamily="34" charset="0"/>
                <a:cs typeface="Times New Roman" panose="02020603050405020304" pitchFamily="18" charset="0"/>
              </a:rPr>
              <a:t>In my heart </a:t>
            </a:r>
          </a:p>
          <a:p>
            <a:pPr>
              <a:lnSpc>
                <a:spcPct val="200000"/>
              </a:lnSpc>
            </a:pPr>
            <a:r>
              <a:rPr lang="en-GB" sz="1600" kern="100" dirty="0">
                <a:latin typeface="Silka" pitchFamily="2" charset="77"/>
                <a:ea typeface="Aptos" panose="020B0004020202020204" pitchFamily="34" charset="0"/>
                <a:cs typeface="Times New Roman" panose="02020603050405020304" pitchFamily="18" charset="0"/>
              </a:rPr>
              <a:t>Looking at the sky </a:t>
            </a:r>
          </a:p>
          <a:p>
            <a:pPr>
              <a:lnSpc>
                <a:spcPct val="200000"/>
              </a:lnSpc>
            </a:pPr>
            <a:r>
              <a:rPr lang="en-GB" sz="1600" kern="100" dirty="0">
                <a:latin typeface="Silka" pitchFamily="2" charset="77"/>
                <a:ea typeface="Aptos" panose="020B0004020202020204" pitchFamily="34" charset="0"/>
                <a:cs typeface="Times New Roman" panose="02020603050405020304" pitchFamily="18" charset="0"/>
              </a:rPr>
              <a:t>I ask why…</a:t>
            </a:r>
            <a:endParaRPr lang="en-GB" kern="100" dirty="0">
              <a:latin typeface="Silka" pitchFamily="2" charset="77"/>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4E235CD0-E9C1-2411-978D-E6B4BF7E0443}"/>
              </a:ext>
            </a:extLst>
          </p:cNvPr>
          <p:cNvSpPr txBox="1"/>
          <p:nvPr/>
        </p:nvSpPr>
        <p:spPr>
          <a:xfrm>
            <a:off x="1682931" y="0"/>
            <a:ext cx="8282565" cy="723275"/>
          </a:xfrm>
          <a:prstGeom prst="rect">
            <a:avLst/>
          </a:prstGeom>
          <a:noFill/>
        </p:spPr>
        <p:txBody>
          <a:bodyPr wrap="square">
            <a:spAutoFit/>
          </a:bodyPr>
          <a:lstStyle/>
          <a:p>
            <a:pPr lvl="0" algn="ctr">
              <a:lnSpc>
                <a:spcPct val="200000"/>
              </a:lnSpc>
            </a:pPr>
            <a:r>
              <a:rPr lang="en-GB" sz="2400" b="1" kern="100" dirty="0">
                <a:effectLst/>
                <a:latin typeface="Silka Bold" pitchFamily="2" charset="77"/>
                <a:ea typeface="Times New Roman" panose="02020603050405020304" pitchFamily="18" charset="0"/>
                <a:cs typeface="Times New Roman" panose="02020603050405020304" pitchFamily="18" charset="0"/>
              </a:rPr>
              <a:t>Developing perspectives: dedicating to others </a:t>
            </a:r>
          </a:p>
        </p:txBody>
      </p:sp>
      <p:sp>
        <p:nvSpPr>
          <p:cNvPr id="2" name="TextBox 1">
            <a:extLst>
              <a:ext uri="{FF2B5EF4-FFF2-40B4-BE49-F238E27FC236}">
                <a16:creationId xmlns:a16="http://schemas.microsoft.com/office/drawing/2014/main" id="{6B80A8D8-DEF9-5AB1-318F-4B1DE9E1F3D5}"/>
              </a:ext>
            </a:extLst>
          </p:cNvPr>
          <p:cNvSpPr txBox="1"/>
          <p:nvPr/>
        </p:nvSpPr>
        <p:spPr>
          <a:xfrm>
            <a:off x="11958918" y="5342965"/>
            <a:ext cx="0" cy="0"/>
          </a:xfrm>
          <a:prstGeom prst="rect">
            <a:avLst/>
          </a:prstGeom>
          <a:noFill/>
        </p:spPr>
        <p:txBody>
          <a:bodyPr wrap="none" lIns="0" tIns="0" rIns="0" bIns="0" rtlCol="0">
            <a:noAutofit/>
          </a:bodyPr>
          <a:lstStyle/>
          <a:p>
            <a:pPr algn="l"/>
            <a:endParaRPr lang="en-US" sz="700" dirty="0">
              <a:effectLst/>
            </a:endParaRPr>
          </a:p>
        </p:txBody>
      </p:sp>
      <p:sp>
        <p:nvSpPr>
          <p:cNvPr id="11" name="TextBox 10">
            <a:extLst>
              <a:ext uri="{FF2B5EF4-FFF2-40B4-BE49-F238E27FC236}">
                <a16:creationId xmlns:a16="http://schemas.microsoft.com/office/drawing/2014/main" id="{2BD37141-C1C8-E7EE-6AC6-BA968F23AB68}"/>
              </a:ext>
            </a:extLst>
          </p:cNvPr>
          <p:cNvSpPr txBox="1"/>
          <p:nvPr/>
        </p:nvSpPr>
        <p:spPr>
          <a:xfrm>
            <a:off x="1747103" y="3572435"/>
            <a:ext cx="4507262" cy="3519105"/>
          </a:xfrm>
          <a:prstGeom prst="rect">
            <a:avLst/>
          </a:prstGeom>
          <a:noFill/>
        </p:spPr>
        <p:txBody>
          <a:bodyPr wrap="square">
            <a:spAutoFit/>
          </a:bodyPr>
          <a:lstStyle/>
          <a:p>
            <a:pPr>
              <a:lnSpc>
                <a:spcPct val="200000"/>
              </a:lnSpc>
            </a:pPr>
            <a:r>
              <a:rPr lang="en-GB" sz="1600" kern="100" dirty="0">
                <a:latin typeface="Silka" pitchFamily="2" charset="77"/>
                <a:ea typeface="Aptos" panose="020B0004020202020204" pitchFamily="34" charset="0"/>
                <a:cs typeface="Times New Roman" panose="02020603050405020304" pitchFamily="18" charset="0"/>
              </a:rPr>
              <a:t>Cause </a:t>
            </a:r>
            <a:r>
              <a:rPr lang="en-GB" sz="1600" kern="100" dirty="0">
                <a:highlight>
                  <a:srgbClr val="00FF00"/>
                </a:highlight>
                <a:latin typeface="Silka" pitchFamily="2" charset="77"/>
                <a:ea typeface="Aptos" panose="020B0004020202020204" pitchFamily="34" charset="0"/>
                <a:cs typeface="Times New Roman" panose="02020603050405020304" pitchFamily="18" charset="0"/>
              </a:rPr>
              <a:t>I know you’re here</a:t>
            </a:r>
          </a:p>
          <a:p>
            <a:pPr>
              <a:lnSpc>
                <a:spcPct val="200000"/>
              </a:lnSpc>
            </a:pPr>
            <a:r>
              <a:rPr lang="en-GB" sz="1600" kern="100" dirty="0">
                <a:effectLst/>
                <a:highlight>
                  <a:srgbClr val="00FF00"/>
                </a:highlight>
                <a:latin typeface="Silka" pitchFamily="2" charset="77"/>
                <a:ea typeface="Aptos" panose="020B0004020202020204" pitchFamily="34" charset="0"/>
                <a:cs typeface="Times New Roman" panose="02020603050405020304" pitchFamily="18" charset="0"/>
              </a:rPr>
              <a:t>In my heart </a:t>
            </a:r>
          </a:p>
          <a:p>
            <a:pPr>
              <a:lnSpc>
                <a:spcPct val="200000"/>
              </a:lnSpc>
            </a:pPr>
            <a:r>
              <a:rPr lang="en-GB" sz="1600" kern="100" dirty="0">
                <a:effectLst/>
                <a:latin typeface="Silka" pitchFamily="2" charset="77"/>
                <a:ea typeface="Aptos" panose="020B0004020202020204" pitchFamily="34" charset="0"/>
                <a:cs typeface="Times New Roman" panose="02020603050405020304" pitchFamily="18" charset="0"/>
              </a:rPr>
              <a:t>Bringing you flowers </a:t>
            </a:r>
          </a:p>
          <a:p>
            <a:pPr>
              <a:lnSpc>
                <a:spcPct val="200000"/>
              </a:lnSpc>
            </a:pPr>
            <a:r>
              <a:rPr lang="en-GB" sz="1600" kern="100" dirty="0">
                <a:latin typeface="Silka" pitchFamily="2" charset="77"/>
                <a:ea typeface="Aptos" panose="020B0004020202020204" pitchFamily="34" charset="0"/>
                <a:cs typeface="Times New Roman" panose="02020603050405020304" pitchFamily="18" charset="0"/>
              </a:rPr>
              <a:t>T</a:t>
            </a:r>
            <a:r>
              <a:rPr lang="en-GB" sz="1600" kern="100" dirty="0">
                <a:effectLst/>
                <a:latin typeface="Silka" pitchFamily="2" charset="77"/>
                <a:ea typeface="Aptos" panose="020B0004020202020204" pitchFamily="34" charset="0"/>
                <a:cs typeface="Times New Roman" panose="02020603050405020304" pitchFamily="18" charset="0"/>
              </a:rPr>
              <a:t>alking for hours </a:t>
            </a:r>
          </a:p>
          <a:p>
            <a:pPr>
              <a:lnSpc>
                <a:spcPct val="200000"/>
              </a:lnSpc>
            </a:pPr>
            <a:r>
              <a:rPr lang="en-GB" sz="1600" kern="100" dirty="0">
                <a:effectLst/>
                <a:latin typeface="Silka" pitchFamily="2" charset="77"/>
                <a:ea typeface="Aptos" panose="020B0004020202020204" pitchFamily="34" charset="0"/>
                <a:cs typeface="Times New Roman" panose="02020603050405020304" pitchFamily="18" charset="0"/>
              </a:rPr>
              <a:t>Cause</a:t>
            </a:r>
            <a:r>
              <a:rPr lang="en-GB" sz="1600" kern="100" dirty="0">
                <a:effectLst/>
                <a:highlight>
                  <a:srgbClr val="00FF00"/>
                </a:highlight>
                <a:latin typeface="Silka" pitchFamily="2" charset="77"/>
                <a:ea typeface="Aptos" panose="020B0004020202020204" pitchFamily="34" charset="0"/>
                <a:cs typeface="Times New Roman" panose="02020603050405020304" pitchFamily="18" charset="0"/>
              </a:rPr>
              <a:t> I know you’re here</a:t>
            </a:r>
          </a:p>
          <a:p>
            <a:pPr>
              <a:lnSpc>
                <a:spcPct val="200000"/>
              </a:lnSpc>
            </a:pPr>
            <a:r>
              <a:rPr lang="en-GB" sz="1600" kern="100" dirty="0">
                <a:highlight>
                  <a:srgbClr val="00FF00"/>
                </a:highlight>
                <a:latin typeface="Silka" pitchFamily="2" charset="77"/>
                <a:ea typeface="Aptos" panose="020B0004020202020204" pitchFamily="34" charset="0"/>
                <a:cs typeface="Times New Roman" panose="02020603050405020304" pitchFamily="18" charset="0"/>
              </a:rPr>
              <a:t>H</a:t>
            </a:r>
            <a:r>
              <a:rPr lang="en-GB" sz="1600" kern="100" dirty="0">
                <a:effectLst/>
                <a:highlight>
                  <a:srgbClr val="00FF00"/>
                </a:highlight>
                <a:latin typeface="Silka" pitchFamily="2" charset="77"/>
                <a:ea typeface="Aptos" panose="020B0004020202020204" pitchFamily="34" charset="0"/>
                <a:cs typeface="Times New Roman" panose="02020603050405020304" pitchFamily="18" charset="0"/>
              </a:rPr>
              <a:t>ere in my heart </a:t>
            </a:r>
          </a:p>
          <a:p>
            <a:pPr>
              <a:lnSpc>
                <a:spcPct val="200000"/>
              </a:lnSpc>
            </a:pPr>
            <a:r>
              <a:rPr lang="en-GB" sz="1600" kern="100" dirty="0">
                <a:effectLst/>
                <a:latin typeface="Silka" pitchFamily="2" charset="77"/>
                <a:ea typeface="Aptos" panose="020B0004020202020204" pitchFamily="34" charset="0"/>
                <a:cs typeface="Times New Roman" panose="02020603050405020304" pitchFamily="18" charset="0"/>
              </a:rPr>
              <a:t> </a:t>
            </a:r>
            <a:endParaRPr lang="en-US" sz="1600" dirty="0"/>
          </a:p>
        </p:txBody>
      </p:sp>
      <p:pic>
        <p:nvPicPr>
          <p:cNvPr id="12" name="BOTM clip.m4a">
            <a:hlinkClick r:id="" action="ppaction://media"/>
            <a:extLst>
              <a:ext uri="{FF2B5EF4-FFF2-40B4-BE49-F238E27FC236}">
                <a16:creationId xmlns:a16="http://schemas.microsoft.com/office/drawing/2014/main" id="{87C68974-8698-BF83-586F-69F48CFDBFB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751895" y="904618"/>
            <a:ext cx="812800" cy="812800"/>
          </a:xfrm>
          <a:prstGeom prst="rect">
            <a:avLst/>
          </a:prstGeom>
        </p:spPr>
      </p:pic>
    </p:spTree>
    <p:extLst>
      <p:ext uri="{BB962C8B-B14F-4D97-AF65-F5344CB8AC3E}">
        <p14:creationId xmlns:p14="http://schemas.microsoft.com/office/powerpoint/2010/main" val="407116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7195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12"/>
                </p:tgtEl>
              </p:cMediaNode>
            </p:audio>
          </p:childTnLst>
        </p:cTn>
      </p:par>
    </p:tnLst>
    <p:bldLst>
      <p:bldP spid="3"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DBB9212-C57C-9754-D5DF-814B169D5286}"/>
              </a:ext>
            </a:extLst>
          </p:cNvPr>
          <p:cNvSpPr txBox="1"/>
          <p:nvPr/>
        </p:nvSpPr>
        <p:spPr>
          <a:xfrm>
            <a:off x="2441656" y="907448"/>
            <a:ext cx="10644210" cy="565539"/>
          </a:xfrm>
          <a:prstGeom prst="rect">
            <a:avLst/>
          </a:prstGeom>
          <a:noFill/>
        </p:spPr>
        <p:txBody>
          <a:bodyPr wrap="square">
            <a:spAutoFit/>
          </a:bodyPr>
          <a:lstStyle/>
          <a:p>
            <a:pPr lvl="0">
              <a:lnSpc>
                <a:spcPct val="200000"/>
              </a:lnSpc>
            </a:pPr>
            <a:r>
              <a:rPr lang="en-GB" b="1" kern="100" dirty="0">
                <a:latin typeface="Silka Bold" pitchFamily="2" charset="77"/>
                <a:ea typeface="Times New Roman" panose="02020603050405020304" pitchFamily="18" charset="0"/>
                <a:cs typeface="Times New Roman" panose="02020603050405020304" pitchFamily="18" charset="0"/>
              </a:rPr>
              <a:t>‘Sweet Sixteen’ - </a:t>
            </a:r>
            <a:r>
              <a:rPr lang="en-GB" kern="100" dirty="0">
                <a:latin typeface="Silka" pitchFamily="2" charset="77"/>
                <a:ea typeface="Times New Roman" panose="02020603050405020304" pitchFamily="18" charset="0"/>
                <a:cs typeface="Times New Roman" panose="02020603050405020304" pitchFamily="18" charset="0"/>
              </a:rPr>
              <a:t>Uplifting and celebrating friendship</a:t>
            </a:r>
          </a:p>
        </p:txBody>
      </p:sp>
      <p:sp>
        <p:nvSpPr>
          <p:cNvPr id="6" name="TextBox 5">
            <a:extLst>
              <a:ext uri="{FF2B5EF4-FFF2-40B4-BE49-F238E27FC236}">
                <a16:creationId xmlns:a16="http://schemas.microsoft.com/office/drawing/2014/main" id="{7EC6A47E-910D-E644-B23D-98B628DB2948}"/>
              </a:ext>
            </a:extLst>
          </p:cNvPr>
          <p:cNvSpPr txBox="1"/>
          <p:nvPr/>
        </p:nvSpPr>
        <p:spPr>
          <a:xfrm>
            <a:off x="823638" y="1955086"/>
            <a:ext cx="4135483" cy="3718326"/>
          </a:xfrm>
          <a:prstGeom prst="rect">
            <a:avLst/>
          </a:prstGeom>
          <a:noFill/>
        </p:spPr>
        <p:txBody>
          <a:bodyPr wrap="square">
            <a:spAutoFit/>
          </a:bodyPr>
          <a:lstStyle/>
          <a:p>
            <a:pPr>
              <a:lnSpc>
                <a:spcPct val="200000"/>
              </a:lnSpc>
            </a:pPr>
            <a:r>
              <a:rPr lang="en-GB" sz="1500" kern="100" dirty="0">
                <a:effectLst/>
                <a:latin typeface="Silka" pitchFamily="2" charset="77"/>
                <a:ea typeface="Aptos" panose="020B0004020202020204" pitchFamily="34" charset="0"/>
                <a:cs typeface="Times New Roman" panose="02020603050405020304" pitchFamily="18" charset="0"/>
              </a:rPr>
              <a:t>Sweet sixteen</a:t>
            </a:r>
          </a:p>
          <a:p>
            <a:pPr>
              <a:lnSpc>
                <a:spcPct val="200000"/>
              </a:lnSpc>
            </a:pPr>
            <a:r>
              <a:rPr lang="en-GB" sz="1500" kern="100" dirty="0">
                <a:latin typeface="Silka" pitchFamily="2" charset="77"/>
                <a:ea typeface="Aptos" panose="020B0004020202020204" pitchFamily="34" charset="0"/>
                <a:cs typeface="Times New Roman" panose="02020603050405020304" pitchFamily="18" charset="0"/>
              </a:rPr>
              <a:t>It’s a beautiful scene </a:t>
            </a:r>
          </a:p>
          <a:p>
            <a:pPr>
              <a:lnSpc>
                <a:spcPct val="200000"/>
              </a:lnSpc>
            </a:pPr>
            <a:r>
              <a:rPr lang="en-GB" sz="1500" kern="100" dirty="0">
                <a:effectLst/>
                <a:latin typeface="Silka" pitchFamily="2" charset="77"/>
                <a:ea typeface="Aptos" panose="020B0004020202020204" pitchFamily="34" charset="0"/>
                <a:cs typeface="Times New Roman" panose="02020603050405020304" pitchFamily="18" charset="0"/>
              </a:rPr>
              <a:t>Where did the time go?</a:t>
            </a:r>
          </a:p>
          <a:p>
            <a:pPr>
              <a:lnSpc>
                <a:spcPct val="200000"/>
              </a:lnSpc>
            </a:pPr>
            <a:r>
              <a:rPr lang="en-GB" sz="1500" kern="100" dirty="0">
                <a:latin typeface="Silka" pitchFamily="2" charset="77"/>
                <a:ea typeface="Aptos" panose="020B0004020202020204" pitchFamily="34" charset="0"/>
                <a:cs typeface="Times New Roman" panose="02020603050405020304" pitchFamily="18" charset="0"/>
              </a:rPr>
              <a:t>Don’t break the law </a:t>
            </a:r>
          </a:p>
          <a:p>
            <a:pPr>
              <a:lnSpc>
                <a:spcPct val="200000"/>
              </a:lnSpc>
            </a:pPr>
            <a:r>
              <a:rPr lang="en-GB" sz="1500" kern="100" dirty="0">
                <a:effectLst/>
                <a:latin typeface="Silka" pitchFamily="2" charset="77"/>
                <a:ea typeface="Aptos" panose="020B0004020202020204" pitchFamily="34" charset="0"/>
                <a:cs typeface="Times New Roman" panose="02020603050405020304" pitchFamily="18" charset="0"/>
              </a:rPr>
              <a:t>You ne</a:t>
            </a:r>
            <a:r>
              <a:rPr lang="en-GB" sz="1500" kern="100" dirty="0">
                <a:latin typeface="Silka" pitchFamily="2" charset="77"/>
                <a:ea typeface="Aptos" panose="020B0004020202020204" pitchFamily="34" charset="0"/>
                <a:cs typeface="Times New Roman" panose="02020603050405020304" pitchFamily="18" charset="0"/>
              </a:rPr>
              <a:t>ver have before </a:t>
            </a:r>
          </a:p>
          <a:p>
            <a:pPr>
              <a:lnSpc>
                <a:spcPct val="200000"/>
              </a:lnSpc>
            </a:pPr>
            <a:r>
              <a:rPr lang="en-GB" sz="1500" kern="100" dirty="0">
                <a:effectLst/>
                <a:latin typeface="Silka" pitchFamily="2" charset="77"/>
                <a:ea typeface="Aptos" panose="020B0004020202020204" pitchFamily="34" charset="0"/>
                <a:cs typeface="Times New Roman" panose="02020603050405020304" pitchFamily="18" charset="0"/>
              </a:rPr>
              <a:t>Will always open up our door</a:t>
            </a:r>
          </a:p>
          <a:p>
            <a:pPr>
              <a:lnSpc>
                <a:spcPct val="200000"/>
              </a:lnSpc>
            </a:pPr>
            <a:r>
              <a:rPr lang="en-GB" sz="1500" kern="100" dirty="0">
                <a:latin typeface="Silka" pitchFamily="2" charset="77"/>
                <a:ea typeface="Aptos" panose="020B0004020202020204" pitchFamily="34" charset="0"/>
                <a:cs typeface="Times New Roman" panose="02020603050405020304" pitchFamily="18" charset="0"/>
              </a:rPr>
              <a:t>We’ll keep loving you more </a:t>
            </a:r>
          </a:p>
          <a:p>
            <a:pPr>
              <a:lnSpc>
                <a:spcPct val="200000"/>
              </a:lnSpc>
            </a:pPr>
            <a:r>
              <a:rPr lang="en-GB" sz="1500" kern="100" dirty="0">
                <a:effectLst/>
                <a:latin typeface="Silka" pitchFamily="2" charset="77"/>
                <a:ea typeface="Aptos" panose="020B0004020202020204" pitchFamily="34" charset="0"/>
                <a:cs typeface="Times New Roman" panose="02020603050405020304" pitchFamily="18" charset="0"/>
              </a:rPr>
              <a:t>Because that’s what friends are for  </a:t>
            </a:r>
          </a:p>
        </p:txBody>
      </p:sp>
      <p:sp>
        <p:nvSpPr>
          <p:cNvPr id="8" name="TextBox 7">
            <a:extLst>
              <a:ext uri="{FF2B5EF4-FFF2-40B4-BE49-F238E27FC236}">
                <a16:creationId xmlns:a16="http://schemas.microsoft.com/office/drawing/2014/main" id="{4E235CD0-E9C1-2411-978D-E6B4BF7E0443}"/>
              </a:ext>
            </a:extLst>
          </p:cNvPr>
          <p:cNvSpPr txBox="1"/>
          <p:nvPr/>
        </p:nvSpPr>
        <p:spPr>
          <a:xfrm>
            <a:off x="1467779" y="184173"/>
            <a:ext cx="8282565" cy="723275"/>
          </a:xfrm>
          <a:prstGeom prst="rect">
            <a:avLst/>
          </a:prstGeom>
          <a:noFill/>
        </p:spPr>
        <p:txBody>
          <a:bodyPr wrap="square">
            <a:spAutoFit/>
          </a:bodyPr>
          <a:lstStyle/>
          <a:p>
            <a:pPr lvl="0" algn="ctr">
              <a:lnSpc>
                <a:spcPct val="200000"/>
              </a:lnSpc>
            </a:pPr>
            <a:r>
              <a:rPr lang="en-GB" sz="2400" b="1" kern="100" dirty="0">
                <a:effectLst/>
                <a:latin typeface="Silka Bold" pitchFamily="2" charset="77"/>
                <a:ea typeface="Times New Roman" panose="02020603050405020304" pitchFamily="18" charset="0"/>
                <a:cs typeface="Times New Roman" panose="02020603050405020304" pitchFamily="18" charset="0"/>
              </a:rPr>
              <a:t>Developing perspectives: dedicating to others </a:t>
            </a:r>
          </a:p>
        </p:txBody>
      </p:sp>
      <p:sp>
        <p:nvSpPr>
          <p:cNvPr id="2" name="TextBox 1">
            <a:extLst>
              <a:ext uri="{FF2B5EF4-FFF2-40B4-BE49-F238E27FC236}">
                <a16:creationId xmlns:a16="http://schemas.microsoft.com/office/drawing/2014/main" id="{6751D955-DCF9-0015-16B6-658BEA2F4FA4}"/>
              </a:ext>
            </a:extLst>
          </p:cNvPr>
          <p:cNvSpPr txBox="1"/>
          <p:nvPr/>
        </p:nvSpPr>
        <p:spPr>
          <a:xfrm>
            <a:off x="6350906" y="1955086"/>
            <a:ext cx="4135483" cy="4179990"/>
          </a:xfrm>
          <a:prstGeom prst="rect">
            <a:avLst/>
          </a:prstGeom>
          <a:noFill/>
        </p:spPr>
        <p:txBody>
          <a:bodyPr wrap="square">
            <a:spAutoFit/>
          </a:bodyPr>
          <a:lstStyle/>
          <a:p>
            <a:pPr>
              <a:lnSpc>
                <a:spcPct val="200000"/>
              </a:lnSpc>
            </a:pPr>
            <a:r>
              <a:rPr lang="en-GB" sz="1500" kern="100" dirty="0">
                <a:latin typeface="Silka" pitchFamily="2" charset="77"/>
                <a:ea typeface="Aptos" panose="020B0004020202020204" pitchFamily="34" charset="0"/>
                <a:cs typeface="Times New Roman" panose="02020603050405020304" pitchFamily="18" charset="0"/>
              </a:rPr>
              <a:t>You’re doing so well</a:t>
            </a:r>
          </a:p>
          <a:p>
            <a:pPr>
              <a:lnSpc>
                <a:spcPct val="200000"/>
              </a:lnSpc>
            </a:pPr>
            <a:r>
              <a:rPr lang="en-GB" sz="1500" kern="100" dirty="0">
                <a:effectLst/>
                <a:latin typeface="Silka" pitchFamily="2" charset="77"/>
                <a:ea typeface="Aptos" panose="020B0004020202020204" pitchFamily="34" charset="0"/>
                <a:cs typeface="Times New Roman" panose="02020603050405020304" pitchFamily="18" charset="0"/>
              </a:rPr>
              <a:t>We can always tell</a:t>
            </a:r>
          </a:p>
          <a:p>
            <a:pPr>
              <a:lnSpc>
                <a:spcPct val="200000"/>
              </a:lnSpc>
            </a:pPr>
            <a:r>
              <a:rPr lang="en-GB" sz="1500" kern="100" dirty="0">
                <a:latin typeface="Silka" pitchFamily="2" charset="77"/>
                <a:ea typeface="Aptos" panose="020B0004020202020204" pitchFamily="34" charset="0"/>
                <a:cs typeface="Times New Roman" panose="02020603050405020304" pitchFamily="18" charset="0"/>
              </a:rPr>
              <a:t>It’s a wonderful day</a:t>
            </a:r>
          </a:p>
          <a:p>
            <a:pPr>
              <a:lnSpc>
                <a:spcPct val="200000"/>
              </a:lnSpc>
            </a:pPr>
            <a:r>
              <a:rPr lang="en-GB" sz="1500" kern="100" dirty="0">
                <a:effectLst/>
                <a:latin typeface="Silka" pitchFamily="2" charset="77"/>
                <a:ea typeface="Aptos" panose="020B0004020202020204" pitchFamily="34" charset="0"/>
                <a:cs typeface="Times New Roman" panose="02020603050405020304" pitchFamily="18" charset="0"/>
              </a:rPr>
              <a:t>It’s </a:t>
            </a:r>
            <a:r>
              <a:rPr lang="en-GB" sz="1500" kern="100" dirty="0" err="1">
                <a:effectLst/>
                <a:latin typeface="Silka" pitchFamily="2" charset="77"/>
                <a:ea typeface="Aptos" panose="020B0004020202020204" pitchFamily="34" charset="0"/>
                <a:cs typeface="Times New Roman" panose="02020603050405020304" pitchFamily="18" charset="0"/>
              </a:rPr>
              <a:t>gonna</a:t>
            </a:r>
            <a:r>
              <a:rPr lang="en-GB" sz="1500" kern="100" dirty="0">
                <a:effectLst/>
                <a:latin typeface="Silka" pitchFamily="2" charset="77"/>
                <a:ea typeface="Aptos" panose="020B0004020202020204" pitchFamily="34" charset="0"/>
                <a:cs typeface="Times New Roman" panose="02020603050405020304" pitchFamily="18" charset="0"/>
              </a:rPr>
              <a:t> be okay</a:t>
            </a:r>
            <a:endParaRPr lang="en-GB" sz="1500" kern="100" dirty="0">
              <a:latin typeface="Silka" pitchFamily="2" charset="77"/>
              <a:ea typeface="Aptos" panose="020B0004020202020204" pitchFamily="34" charset="0"/>
              <a:cs typeface="Times New Roman" panose="02020603050405020304" pitchFamily="18" charset="0"/>
            </a:endParaRPr>
          </a:p>
          <a:p>
            <a:pPr>
              <a:lnSpc>
                <a:spcPct val="200000"/>
              </a:lnSpc>
            </a:pPr>
            <a:r>
              <a:rPr lang="en-GB" sz="1500" kern="100" dirty="0">
                <a:effectLst/>
                <a:latin typeface="Silka" pitchFamily="2" charset="77"/>
                <a:ea typeface="Aptos" panose="020B0004020202020204" pitchFamily="34" charset="0"/>
                <a:cs typeface="Times New Roman" panose="02020603050405020304" pitchFamily="18" charset="0"/>
              </a:rPr>
              <a:t>One more thing to say</a:t>
            </a:r>
          </a:p>
          <a:p>
            <a:pPr>
              <a:lnSpc>
                <a:spcPct val="200000"/>
              </a:lnSpc>
            </a:pPr>
            <a:r>
              <a:rPr lang="en-GB" sz="1500" kern="100" dirty="0">
                <a:latin typeface="Silka" pitchFamily="2" charset="77"/>
                <a:ea typeface="Aptos" panose="020B0004020202020204" pitchFamily="34" charset="0"/>
                <a:cs typeface="Times New Roman" panose="02020603050405020304" pitchFamily="18" charset="0"/>
              </a:rPr>
              <a:t>Sweet sixteen </a:t>
            </a:r>
          </a:p>
          <a:p>
            <a:pPr>
              <a:lnSpc>
                <a:spcPct val="200000"/>
              </a:lnSpc>
            </a:pPr>
            <a:r>
              <a:rPr lang="en-GB" sz="1500" kern="100" dirty="0">
                <a:effectLst/>
                <a:latin typeface="Silka" pitchFamily="2" charset="77"/>
                <a:ea typeface="Aptos" panose="020B0004020202020204" pitchFamily="34" charset="0"/>
                <a:cs typeface="Times New Roman" panose="02020603050405020304" pitchFamily="18" charset="0"/>
              </a:rPr>
              <a:t>It’s a beautiful scene </a:t>
            </a:r>
          </a:p>
          <a:p>
            <a:pPr>
              <a:lnSpc>
                <a:spcPct val="200000"/>
              </a:lnSpc>
            </a:pPr>
            <a:r>
              <a:rPr lang="en-GB" sz="1500" kern="100" dirty="0">
                <a:latin typeface="Silka" pitchFamily="2" charset="77"/>
                <a:ea typeface="Aptos" panose="020B0004020202020204" pitchFamily="34" charset="0"/>
                <a:cs typeface="Times New Roman" panose="02020603050405020304" pitchFamily="18" charset="0"/>
              </a:rPr>
              <a:t>Where did the time go?</a:t>
            </a:r>
          </a:p>
          <a:p>
            <a:pPr>
              <a:lnSpc>
                <a:spcPct val="200000"/>
              </a:lnSpc>
            </a:pPr>
            <a:r>
              <a:rPr lang="en-GB" sz="1500" kern="100" dirty="0">
                <a:effectLst/>
                <a:latin typeface="Silka" pitchFamily="2" charset="77"/>
                <a:ea typeface="Aptos" panose="020B0004020202020204" pitchFamily="34" charset="0"/>
                <a:cs typeface="Times New Roman" panose="02020603050405020304" pitchFamily="18" charset="0"/>
              </a:rPr>
              <a:t>We’re not kids no more</a:t>
            </a:r>
          </a:p>
        </p:txBody>
      </p:sp>
      <p:pic>
        <p:nvPicPr>
          <p:cNvPr id="7" name="Sweet_Sixteen.m4a">
            <a:hlinkClick r:id="" action="ppaction://media"/>
            <a:extLst>
              <a:ext uri="{FF2B5EF4-FFF2-40B4-BE49-F238E27FC236}">
                <a16:creationId xmlns:a16="http://schemas.microsoft.com/office/drawing/2014/main" id="{45ECCE53-3128-474E-8384-1D855A6394B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43944" y="1066587"/>
            <a:ext cx="812800" cy="812800"/>
          </a:xfrm>
          <a:prstGeom prst="rect">
            <a:avLst/>
          </a:prstGeom>
        </p:spPr>
      </p:pic>
    </p:spTree>
    <p:extLst>
      <p:ext uri="{BB962C8B-B14F-4D97-AF65-F5344CB8AC3E}">
        <p14:creationId xmlns:p14="http://schemas.microsoft.com/office/powerpoint/2010/main" val="251131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7615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7"/>
                </p:tgtEl>
              </p:cMediaNode>
            </p:audio>
          </p:childTnLst>
        </p:cTn>
      </p:par>
    </p:tnLst>
    <p:bldLst>
      <p:bldP spid="4" grpId="0"/>
      <p:bldP spid="6" grpId="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B8E5FC"/>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1DC46A-EB03-6FB1-E2D2-0692C646BE09}"/>
              </a:ext>
            </a:extLst>
          </p:cNvPr>
          <p:cNvSpPr txBox="1"/>
          <p:nvPr/>
        </p:nvSpPr>
        <p:spPr>
          <a:xfrm>
            <a:off x="309966" y="772759"/>
            <a:ext cx="10972800" cy="1128514"/>
          </a:xfrm>
          <a:prstGeom prst="rect">
            <a:avLst/>
          </a:prstGeom>
          <a:noFill/>
        </p:spPr>
        <p:txBody>
          <a:bodyPr wrap="square">
            <a:spAutoFit/>
          </a:bodyPr>
          <a:lstStyle/>
          <a:p>
            <a:pPr lvl="1" algn="ctr">
              <a:lnSpc>
                <a:spcPct val="200000"/>
              </a:lnSpc>
            </a:pPr>
            <a:r>
              <a:rPr lang="en-GB" sz="2000" b="1" kern="100" dirty="0">
                <a:effectLst/>
                <a:latin typeface="Silka Bold" pitchFamily="2" charset="77"/>
                <a:ea typeface="Times New Roman" panose="02020603050405020304" pitchFamily="18" charset="0"/>
                <a:cs typeface="Times New Roman" panose="02020603050405020304" pitchFamily="18" charset="0"/>
              </a:rPr>
              <a:t>‘Counting Days’</a:t>
            </a:r>
          </a:p>
          <a:p>
            <a:pPr lvl="1" algn="ctr">
              <a:lnSpc>
                <a:spcPct val="200000"/>
              </a:lnSpc>
            </a:pPr>
            <a:endParaRPr lang="en-GB" sz="1600" kern="100" dirty="0">
              <a:latin typeface="Silka" pitchFamily="2" charset="77"/>
              <a:ea typeface="Aptos" panose="020B0004020202020204" pitchFamily="34" charset="0"/>
              <a:cs typeface="Times New Roman" panose="02020603050405020304" pitchFamily="18" charset="0"/>
            </a:endParaRPr>
          </a:p>
        </p:txBody>
      </p:sp>
      <p:sp>
        <p:nvSpPr>
          <p:cNvPr id="9" name="Text Box 2">
            <a:extLst>
              <a:ext uri="{FF2B5EF4-FFF2-40B4-BE49-F238E27FC236}">
                <a16:creationId xmlns:a16="http://schemas.microsoft.com/office/drawing/2014/main" id="{23A697DE-51C3-8AAB-5460-48F4BF3F1128}"/>
              </a:ext>
            </a:extLst>
          </p:cNvPr>
          <p:cNvSpPr txBox="1">
            <a:spLocks noChangeArrowheads="1"/>
          </p:cNvSpPr>
          <p:nvPr/>
        </p:nvSpPr>
        <p:spPr bwMode="auto">
          <a:xfrm>
            <a:off x="2227152" y="1451271"/>
            <a:ext cx="8022634" cy="611445"/>
          </a:xfrm>
          <a:prstGeom prst="rect">
            <a:avLst/>
          </a:prstGeom>
          <a:solidFill>
            <a:schemeClr val="bg1"/>
          </a:solidFill>
          <a:ln w="38100">
            <a:solidFill>
              <a:srgbClr val="F9EBF9"/>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i="0" u="none" strike="noStrike" cap="none" normalizeH="0" baseline="0" dirty="0">
                <a:ln>
                  <a:noFill/>
                </a:ln>
                <a:solidFill>
                  <a:srgbClr val="501549"/>
                </a:solidFill>
                <a:effectLst/>
                <a:latin typeface="Silka" pitchFamily="2" charset="77"/>
                <a:ea typeface="Aptos" panose="020B0004020202020204" pitchFamily="34" charset="0"/>
                <a:cs typeface="Times New Roman" panose="02020603050405020304" pitchFamily="18" charset="0"/>
              </a:rPr>
              <a:t>“This is a song for anyone else who felt the way I did. It’s a song for them to know that I felt that way too, but they can feel better.”</a:t>
            </a:r>
            <a:endParaRPr kumimoji="0" lang="en-US" altLang="en-US" sz="1200" i="0" u="none" strike="noStrike" cap="none" normalizeH="0" baseline="0" dirty="0">
              <a:ln>
                <a:noFill/>
              </a:ln>
              <a:solidFill>
                <a:schemeClr val="tx1"/>
              </a:solidFill>
              <a:effectLst/>
              <a:latin typeface="Silka" pitchFamily="2" charset="77"/>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6">
            <a:extLst>
              <a:ext uri="{FF2B5EF4-FFF2-40B4-BE49-F238E27FC236}">
                <a16:creationId xmlns:a16="http://schemas.microsoft.com/office/drawing/2014/main" id="{D9A84906-D5EA-86B7-082F-6D2EE11B57B9}"/>
              </a:ext>
            </a:extLst>
          </p:cNvPr>
          <p:cNvSpPr>
            <a:spLocks noChangeArrowheads="1"/>
          </p:cNvSpPr>
          <p:nvPr/>
        </p:nvSpPr>
        <p:spPr bwMode="auto">
          <a:xfrm>
            <a:off x="458822" y="1401102"/>
            <a:ext cx="5637178" cy="4570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50000"/>
              </a:lnSpc>
              <a:spcBef>
                <a:spcPct val="0"/>
              </a:spcBef>
              <a:spcAft>
                <a:spcPct val="0"/>
              </a:spcAft>
              <a:buClrTx/>
              <a:buSzTx/>
              <a:buFontTx/>
              <a:buNone/>
              <a:tabLst/>
            </a:pPr>
            <a:br>
              <a:rPr kumimoji="0" lang="en-US" altLang="en-US" sz="2400" b="0" i="0" u="none" strike="noStrike" cap="none" normalizeH="0" baseline="0" dirty="0">
                <a:ln>
                  <a:noFill/>
                </a:ln>
                <a:solidFill>
                  <a:schemeClr val="tx1"/>
                </a:solidFill>
                <a:effectLst/>
                <a:latin typeface="Arial" panose="020B0604020202020204" pitchFamily="34" charset="0"/>
              </a:rPr>
            </a:br>
            <a:endParaRPr kumimoji="0" lang="en-US" altLang="en-US" sz="2800"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The stress all stays the same, I</a:t>
            </a:r>
            <a:r>
              <a:rPr kumimoji="0" lang="en-US" altLang="en-US"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m worried about my future</a:t>
            </a:r>
            <a:endParaRPr kumimoji="0" lang="en-US"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Is it too hard to be enough? How can one be enough?</a:t>
            </a:r>
            <a:endParaRPr kumimoji="0" lang="en-US"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All these days I</a:t>
            </a:r>
            <a:r>
              <a:rPr kumimoji="0" lang="en-US" altLang="en-US"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m wasting all of my potential</a:t>
            </a:r>
            <a:endParaRPr kumimoji="0" lang="en-US"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Screaming to myself, </a:t>
            </a:r>
            <a:r>
              <a:rPr kumimoji="0" lang="en-US" altLang="en-US"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get out of this hole</a:t>
            </a:r>
            <a:r>
              <a:rPr kumimoji="0" lang="en-US" altLang="en-US"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endParaRPr kumimoji="0" lang="en-US"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My head hangs down, </a:t>
            </a:r>
            <a:r>
              <a:rPr kumimoji="0" lang="en-US" altLang="en-US"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is this who I am?</a:t>
            </a:r>
            <a:r>
              <a:rPr kumimoji="0" lang="en-US" altLang="en-US"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endParaRPr kumimoji="0" lang="en-US"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My mamas trying for me, oh my aching body</a:t>
            </a:r>
          </a:p>
        </p:txBody>
      </p:sp>
      <p:sp>
        <p:nvSpPr>
          <p:cNvPr id="12" name="TextBox 11">
            <a:extLst>
              <a:ext uri="{FF2B5EF4-FFF2-40B4-BE49-F238E27FC236}">
                <a16:creationId xmlns:a16="http://schemas.microsoft.com/office/drawing/2014/main" id="{501483F9-0F5B-A5FE-4250-54249B8EE92C}"/>
              </a:ext>
            </a:extLst>
          </p:cNvPr>
          <p:cNvSpPr txBox="1"/>
          <p:nvPr/>
        </p:nvSpPr>
        <p:spPr>
          <a:xfrm>
            <a:off x="6663983" y="2434370"/>
            <a:ext cx="6099048" cy="3650871"/>
          </a:xfrm>
          <a:prstGeom prst="rect">
            <a:avLst/>
          </a:prstGeom>
          <a:noFill/>
        </p:spPr>
        <p:txBody>
          <a:bodyPr wrap="square">
            <a:spAutoFit/>
          </a:bodyPr>
          <a:lstStyle/>
          <a:p>
            <a:pPr marL="0" marR="0" lvl="0" indent="0" defTabSz="914400" rtl="0" eaLnBrk="0" fontAlgn="base" latinLnBrk="0" hangingPunct="0">
              <a:lnSpc>
                <a:spcPct val="15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Don</a:t>
            </a:r>
            <a:r>
              <a:rPr kumimoji="0" lang="en-US" altLang="en-US" sz="1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t lose yourself to this</a:t>
            </a:r>
            <a:endParaRPr kumimoji="0" lang="en-US"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Don</a:t>
            </a:r>
            <a:r>
              <a:rPr kumimoji="0" lang="en-US" altLang="en-US" sz="1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t go without a fight</a:t>
            </a:r>
            <a:endParaRPr kumimoji="0" lang="en-US"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You</a:t>
            </a:r>
            <a:r>
              <a:rPr kumimoji="0" lang="en-US" altLang="en-US" sz="1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re praying in your sleep</a:t>
            </a:r>
            <a:endParaRPr kumimoji="0" lang="en-US"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Take me God I can</a:t>
            </a:r>
            <a:r>
              <a:rPr kumimoji="0" lang="en-US" altLang="en-US" sz="1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t feel a thing</a:t>
            </a:r>
            <a:r>
              <a:rPr kumimoji="0" lang="en-US" altLang="en-US" sz="1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endParaRPr kumimoji="0" lang="en-US"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But it isn</a:t>
            </a:r>
            <a:r>
              <a:rPr kumimoji="0" lang="en-US" altLang="en-US" sz="1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t your time</a:t>
            </a:r>
            <a:endParaRPr kumimoji="0" lang="en-US"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Listen here, you</a:t>
            </a:r>
            <a:r>
              <a:rPr kumimoji="0" lang="en-US" altLang="en-US" sz="1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ll be alright</a:t>
            </a:r>
            <a:endParaRPr kumimoji="0" lang="en-US"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There</a:t>
            </a:r>
            <a:r>
              <a:rPr kumimoji="0" lang="en-US" altLang="en-US" sz="1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s so much more for your my dear</a:t>
            </a:r>
            <a:endParaRPr kumimoji="0" lang="en-US" altLang="en-US" sz="1200" b="0" i="0" u="none" strike="noStrike" cap="none" normalizeH="0" baseline="0" dirty="0">
              <a:ln>
                <a:noFill/>
              </a:ln>
              <a:solidFill>
                <a:schemeClr val="tx1"/>
              </a:solidFill>
              <a:effectLst/>
            </a:endParaRPr>
          </a:p>
          <a:p>
            <a:pPr marL="0" marR="0" lvl="0" indent="0" defTabSz="914400" rtl="0" eaLnBrk="0" fontAlgn="base" latinLnBrk="0" hangingPunct="0">
              <a:lnSpc>
                <a:spcPct val="15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Hang tight, it</a:t>
            </a:r>
            <a:r>
              <a:rPr kumimoji="0" lang="en-US" altLang="en-US" sz="18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kumimoji="0" lang="en-US" altLang="en-US" sz="18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s alright</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05666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B8E5FC"/>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C06297-A7DE-A321-1779-509810A7D66E}"/>
              </a:ext>
            </a:extLst>
          </p:cNvPr>
          <p:cNvSpPr txBox="1"/>
          <p:nvPr/>
        </p:nvSpPr>
        <p:spPr>
          <a:xfrm>
            <a:off x="926123" y="301198"/>
            <a:ext cx="10339754" cy="4580741"/>
          </a:xfrm>
          <a:prstGeom prst="rect">
            <a:avLst/>
          </a:prstGeom>
          <a:noFill/>
        </p:spPr>
        <p:txBody>
          <a:bodyPr wrap="square">
            <a:spAutoFit/>
          </a:bodyPr>
          <a:lstStyle/>
          <a:p>
            <a:pPr algn="ctr">
              <a:lnSpc>
                <a:spcPct val="250000"/>
              </a:lnSpc>
            </a:pPr>
            <a:r>
              <a:rPr lang="en-US" sz="2000" dirty="0">
                <a:latin typeface="Silka" pitchFamily="2" charset="77"/>
                <a:cs typeface="Futura Medium" panose="020B0602020204020303" pitchFamily="34" charset="-79"/>
              </a:rPr>
              <a:t>Music therapy gives us an </a:t>
            </a:r>
            <a:r>
              <a:rPr lang="en-US" sz="2000" b="1" dirty="0">
                <a:latin typeface="Silka Bold" pitchFamily="2" charset="77"/>
                <a:cs typeface="Futura Medium" panose="020B0602020204020303" pitchFamily="34" charset="-79"/>
              </a:rPr>
              <a:t>emotional vocabulary: we feel, </a:t>
            </a:r>
            <a:r>
              <a:rPr lang="en-US" sz="2000" b="1" dirty="0" err="1">
                <a:latin typeface="Silka Bold" pitchFamily="2" charset="77"/>
                <a:cs typeface="Futura Medium" panose="020B0602020204020303" pitchFamily="34" charset="-79"/>
              </a:rPr>
              <a:t>colour</a:t>
            </a:r>
            <a:r>
              <a:rPr lang="en-US" sz="2000" b="1" dirty="0">
                <a:latin typeface="Silka Bold" pitchFamily="2" charset="77"/>
                <a:cs typeface="Futura Medium" panose="020B0602020204020303" pitchFamily="34" charset="-79"/>
              </a:rPr>
              <a:t> and enhance our feelings, and we extend them, through music</a:t>
            </a:r>
            <a:r>
              <a:rPr lang="en-US" sz="2000" dirty="0">
                <a:latin typeface="Silka" pitchFamily="2" charset="77"/>
                <a:cs typeface="Futura Medium" panose="020B0602020204020303" pitchFamily="34" charset="-79"/>
              </a:rPr>
              <a:t>...as music therapists we have a responsibility not to avoid darkness and pain, perhaps because of our own discomfort with it...darkness does not invalidate the </a:t>
            </a:r>
            <a:r>
              <a:rPr lang="en-GB" sz="2000" dirty="0">
                <a:latin typeface="Silka" pitchFamily="2" charset="77"/>
                <a:cs typeface="Futura Medium" panose="020B0602020204020303" pitchFamily="34" charset="-79"/>
              </a:rPr>
              <a:t>humour</a:t>
            </a:r>
            <a:r>
              <a:rPr lang="en-US" sz="2000" dirty="0">
                <a:latin typeface="Silka" pitchFamily="2" charset="77"/>
                <a:cs typeface="Futura Medium" panose="020B0602020204020303" pitchFamily="34" charset="-79"/>
              </a:rPr>
              <a:t> and fun that is just as much part of it… Indeed, </a:t>
            </a:r>
            <a:r>
              <a:rPr lang="en-US" sz="2000" b="1" dirty="0">
                <a:latin typeface="Silka Bold" pitchFamily="2" charset="77"/>
                <a:cs typeface="Futura Medium" panose="020B0602020204020303" pitchFamily="34" charset="-79"/>
              </a:rPr>
              <a:t>darkness makes their relationship richer, more complete</a:t>
            </a:r>
            <a:r>
              <a:rPr lang="en-US" sz="2000" dirty="0">
                <a:latin typeface="Silka" pitchFamily="2" charset="77"/>
                <a:cs typeface="Futura Medium" panose="020B0602020204020303" pitchFamily="34" charset="-79"/>
              </a:rPr>
              <a:t>.</a:t>
            </a:r>
          </a:p>
        </p:txBody>
      </p:sp>
      <p:sp>
        <p:nvSpPr>
          <p:cNvPr id="4" name="TextBox 3">
            <a:extLst>
              <a:ext uri="{FF2B5EF4-FFF2-40B4-BE49-F238E27FC236}">
                <a16:creationId xmlns:a16="http://schemas.microsoft.com/office/drawing/2014/main" id="{10CAE40B-7AA3-1709-3CC1-252C2B70F89E}"/>
              </a:ext>
            </a:extLst>
          </p:cNvPr>
          <p:cNvSpPr txBox="1"/>
          <p:nvPr/>
        </p:nvSpPr>
        <p:spPr>
          <a:xfrm>
            <a:off x="8162693" y="5327959"/>
            <a:ext cx="5107259" cy="459806"/>
          </a:xfrm>
          <a:prstGeom prst="rect">
            <a:avLst/>
          </a:prstGeom>
          <a:noFill/>
        </p:spPr>
        <p:txBody>
          <a:bodyPr wrap="square">
            <a:spAutoFit/>
          </a:bodyPr>
          <a:lstStyle/>
          <a:p>
            <a:pPr>
              <a:lnSpc>
                <a:spcPct val="150000"/>
              </a:lnSpc>
            </a:pPr>
            <a:r>
              <a:rPr lang="en-GB" dirty="0">
                <a:effectLst/>
                <a:latin typeface="Futura Medium" panose="020B0602020204020303" pitchFamily="34" charset="-79"/>
                <a:cs typeface="Futura Medium" panose="020B0602020204020303" pitchFamily="34" charset="-79"/>
              </a:rPr>
              <a:t>Mercedes </a:t>
            </a:r>
            <a:r>
              <a:rPr lang="en-GB" dirty="0" err="1">
                <a:effectLst/>
                <a:latin typeface="Futura Medium" panose="020B0602020204020303" pitchFamily="34" charset="-79"/>
                <a:cs typeface="Futura Medium" panose="020B0602020204020303" pitchFamily="34" charset="-79"/>
              </a:rPr>
              <a:t>Pavlicevic</a:t>
            </a:r>
            <a:r>
              <a:rPr lang="en-GB" dirty="0">
                <a:effectLst/>
                <a:latin typeface="Futura Medium" panose="020B0602020204020303" pitchFamily="34" charset="-79"/>
                <a:cs typeface="Futura Medium" panose="020B0602020204020303" pitchFamily="34" charset="-79"/>
              </a:rPr>
              <a:t> </a:t>
            </a:r>
            <a:r>
              <a:rPr lang="en-GB" i="1" dirty="0">
                <a:effectLst/>
                <a:latin typeface="Futura Medium" panose="020B0602020204020303" pitchFamily="34" charset="-79"/>
                <a:cs typeface="Futura Medium" panose="020B0602020204020303" pitchFamily="34" charset="-79"/>
              </a:rPr>
              <a:t>(2007)</a:t>
            </a:r>
            <a:endParaRPr lang="en-US" i="1" dirty="0">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211719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B8E5FC"/>
        </a:solidFill>
        <a:effectLst/>
      </p:bgPr>
    </p:bg>
    <p:spTree>
      <p:nvGrpSpPr>
        <p:cNvPr id="1" name="">
          <a:extLst>
            <a:ext uri="{FF2B5EF4-FFF2-40B4-BE49-F238E27FC236}">
              <a16:creationId xmlns:a16="http://schemas.microsoft.com/office/drawing/2014/main" id="{5F6B8711-FAFE-2BD5-2790-E7871C5F09A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80228D1-B28D-050C-EFF3-D925CB950715}"/>
              </a:ext>
            </a:extLst>
          </p:cNvPr>
          <p:cNvSpPr txBox="1"/>
          <p:nvPr/>
        </p:nvSpPr>
        <p:spPr>
          <a:xfrm>
            <a:off x="609600" y="734589"/>
            <a:ext cx="10972800" cy="1251625"/>
          </a:xfrm>
          <a:prstGeom prst="rect">
            <a:avLst/>
          </a:prstGeom>
          <a:noFill/>
        </p:spPr>
        <p:txBody>
          <a:bodyPr wrap="square">
            <a:spAutoFit/>
          </a:bodyPr>
          <a:lstStyle/>
          <a:p>
            <a:pPr lvl="1" algn="ctr">
              <a:lnSpc>
                <a:spcPct val="200000"/>
              </a:lnSpc>
            </a:pPr>
            <a:r>
              <a:rPr lang="en-GB" sz="2400" b="1" kern="100" dirty="0">
                <a:effectLst/>
                <a:latin typeface="Silka Bold" pitchFamily="2" charset="77"/>
                <a:ea typeface="Times New Roman" panose="02020603050405020304" pitchFamily="18" charset="0"/>
                <a:cs typeface="Times New Roman" panose="02020603050405020304" pitchFamily="18" charset="0"/>
              </a:rPr>
              <a:t>Identifying where to provide support </a:t>
            </a:r>
            <a:endParaRPr lang="en-GB" sz="2800" b="1" kern="100" dirty="0">
              <a:effectLst/>
              <a:latin typeface="Silka Bold" pitchFamily="2" charset="77"/>
              <a:ea typeface="Times New Roman" panose="02020603050405020304" pitchFamily="18" charset="0"/>
              <a:cs typeface="Times New Roman" panose="02020603050405020304" pitchFamily="18" charset="0"/>
            </a:endParaRPr>
          </a:p>
          <a:p>
            <a:pPr lvl="1" algn="ctr">
              <a:lnSpc>
                <a:spcPct val="200000"/>
              </a:lnSpc>
            </a:pPr>
            <a:endParaRPr lang="en-GB" sz="1600" kern="100" dirty="0">
              <a:latin typeface="Silka" pitchFamily="2" charset="77"/>
              <a:ea typeface="Aptos" panose="020B0004020202020204" pitchFamily="34" charset="0"/>
              <a:cs typeface="Times New Roman" panose="02020603050405020304" pitchFamily="18" charset="0"/>
            </a:endParaRPr>
          </a:p>
        </p:txBody>
      </p:sp>
      <p:sp>
        <p:nvSpPr>
          <p:cNvPr id="10" name="Rectangle 6">
            <a:extLst>
              <a:ext uri="{FF2B5EF4-FFF2-40B4-BE49-F238E27FC236}">
                <a16:creationId xmlns:a16="http://schemas.microsoft.com/office/drawing/2014/main" id="{F56EED17-E918-0073-E01A-DFE0DDA80987}"/>
              </a:ext>
            </a:extLst>
          </p:cNvPr>
          <p:cNvSpPr>
            <a:spLocks noChangeArrowheads="1"/>
          </p:cNvSpPr>
          <p:nvPr/>
        </p:nvSpPr>
        <p:spPr bwMode="auto">
          <a:xfrm>
            <a:off x="1371207" y="2450839"/>
            <a:ext cx="8457516" cy="3734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5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Silka" pitchFamily="2" charset="77"/>
              </a:rPr>
              <a:t>Through music:</a:t>
            </a:r>
          </a:p>
          <a:p>
            <a:pPr marL="0" marR="0" lvl="0" indent="0" defTabSz="914400" rtl="0" eaLnBrk="0" fontAlgn="base" latinLnBrk="0" hangingPunct="0">
              <a:lnSpc>
                <a:spcPct val="15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Silka" pitchFamily="2" charset="77"/>
            </a:endParaRPr>
          </a:p>
          <a:p>
            <a:pPr marL="285750" marR="0" lvl="0" indent="-285750"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lang="en-US" altLang="en-US" sz="2000" dirty="0">
                <a:latin typeface="Silka" pitchFamily="2" charset="77"/>
                <a:ea typeface="Aptos" panose="020B0004020202020204" pitchFamily="34" charset="0"/>
                <a:cs typeface="Times New Roman" panose="02020603050405020304" pitchFamily="18" charset="0"/>
              </a:rPr>
              <a:t>Songwriting </a:t>
            </a:r>
          </a:p>
          <a:p>
            <a:pPr marL="285750" marR="0" lvl="0" indent="-285750"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Live singing </a:t>
            </a:r>
          </a:p>
          <a:p>
            <a:pPr marL="285750" marR="0" lvl="0" indent="-285750"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lang="en-US" altLang="en-US" sz="2000" dirty="0">
                <a:latin typeface="Silka" pitchFamily="2" charset="77"/>
                <a:ea typeface="Aptos" panose="020B0004020202020204" pitchFamily="34" charset="0"/>
                <a:cs typeface="Times New Roman" panose="02020603050405020304" pitchFamily="18" charset="0"/>
              </a:rPr>
              <a:t>Discussing meaning </a:t>
            </a:r>
          </a:p>
          <a:p>
            <a:pPr marL="285750" marR="0" lvl="0" indent="-285750" defTabSz="914400" rtl="0" eaLnBrk="0" fontAlgn="base" latinLnBrk="0" hangingPunct="0">
              <a:lnSpc>
                <a:spcPct val="15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endParaRPr>
          </a:p>
          <a:p>
            <a:pPr marL="285750" marR="0" lvl="0" indent="-285750" defTabSz="914400" rtl="0" eaLnBrk="0" fontAlgn="base" latinLnBrk="0" hangingPunct="0">
              <a:lnSpc>
                <a:spcPct val="150000"/>
              </a:lnSpc>
              <a:spcBef>
                <a:spcPct val="0"/>
              </a:spcBef>
              <a:spcAft>
                <a:spcPct val="0"/>
              </a:spcAft>
              <a:buClrTx/>
              <a:buSzTx/>
              <a:buFont typeface="Arial" panose="020B0604020202020204" pitchFamily="34" charset="0"/>
              <a:buChar char="•"/>
              <a:tabLst/>
            </a:pPr>
            <a:endParaRPr lang="en-US" altLang="en-US" sz="2000" dirty="0">
              <a:latin typeface="Silka" pitchFamily="2" charset="77"/>
              <a:ea typeface="Aptos" panose="020B0004020202020204" pitchFamily="34" charset="0"/>
              <a:cs typeface="Times New Roman" panose="02020603050405020304" pitchFamily="18" charset="0"/>
            </a:endParaRPr>
          </a:p>
          <a:p>
            <a:pPr marR="0" lvl="0" defTabSz="914400" rtl="0" eaLnBrk="0" fontAlgn="base" latinLnBrk="0" hangingPunct="0">
              <a:lnSpc>
                <a:spcPct val="150000"/>
              </a:lnSpc>
              <a:spcBef>
                <a:spcPct val="0"/>
              </a:spcBef>
              <a:spcAft>
                <a:spcPct val="0"/>
              </a:spcAft>
              <a:buClrTx/>
              <a:buSzTx/>
              <a:tabLst/>
            </a:pPr>
            <a:endParaRPr lang="en-US" altLang="en-US" sz="2000" dirty="0">
              <a:latin typeface="Silka" pitchFamily="2" charset="77"/>
              <a:ea typeface="Aptos" panose="020B000402020202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D5DC0F3A-8DCD-954D-5728-621AA7A29F53}"/>
              </a:ext>
            </a:extLst>
          </p:cNvPr>
          <p:cNvSpPr txBox="1"/>
          <p:nvPr/>
        </p:nvSpPr>
        <p:spPr>
          <a:xfrm>
            <a:off x="7103636" y="2745397"/>
            <a:ext cx="6096000" cy="1887696"/>
          </a:xfrm>
          <a:prstGeom prst="rect">
            <a:avLst/>
          </a:prstGeom>
          <a:noFill/>
        </p:spPr>
        <p:txBody>
          <a:bodyPr wrap="square">
            <a:spAutoFit/>
          </a:bodyPr>
          <a:lstStyle/>
          <a:p>
            <a:pPr marR="0" lvl="0" defTabSz="914400" rtl="0" eaLnBrk="0" fontAlgn="base" latinLnBrk="0" hangingPunct="0">
              <a:lnSpc>
                <a:spcPct val="150000"/>
              </a:lnSpc>
              <a:spcBef>
                <a:spcPct val="0"/>
              </a:spcBef>
              <a:spcAft>
                <a:spcPct val="0"/>
              </a:spcAft>
              <a:buClrTx/>
              <a:buSzTx/>
              <a:tabLst/>
            </a:pPr>
            <a:r>
              <a:rPr kumimoji="0" lang="en-US" altLang="en-US" sz="20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Outside of music:</a:t>
            </a:r>
          </a:p>
          <a:p>
            <a:pPr marR="0" lvl="0" defTabSz="914400" rtl="0" eaLnBrk="0" fontAlgn="base" latinLnBrk="0" hangingPunct="0">
              <a:lnSpc>
                <a:spcPct val="150000"/>
              </a:lnSpc>
              <a:spcBef>
                <a:spcPct val="0"/>
              </a:spcBef>
              <a:spcAft>
                <a:spcPct val="0"/>
              </a:spcAft>
              <a:buClrTx/>
              <a:buSzTx/>
              <a:tabLst/>
            </a:pPr>
            <a:r>
              <a:rPr kumimoji="0" lang="en-US" altLang="en-US" sz="2000" b="0" i="0" u="none" strike="noStrike" cap="none" normalizeH="0" baseline="0" dirty="0">
                <a:ln>
                  <a:noFill/>
                </a:ln>
                <a:solidFill>
                  <a:schemeClr val="tx1"/>
                </a:solidFill>
                <a:effectLst/>
                <a:latin typeface="Silka" pitchFamily="2" charset="77"/>
                <a:ea typeface="Aptos" panose="020B0004020202020204" pitchFamily="34" charset="0"/>
                <a:cs typeface="Times New Roman" panose="02020603050405020304" pitchFamily="18" charset="0"/>
              </a:rPr>
              <a:t> </a:t>
            </a:r>
          </a:p>
          <a:p>
            <a:pPr marL="342900" marR="0" lvl="0" indent="-342900"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lang="en-US" altLang="en-US" sz="2000" dirty="0">
                <a:latin typeface="Silka" pitchFamily="2" charset="77"/>
                <a:ea typeface="Aptos" panose="020B0004020202020204" pitchFamily="34" charset="0"/>
                <a:cs typeface="Times New Roman" panose="02020603050405020304" pitchFamily="18" charset="0"/>
              </a:rPr>
              <a:t>Case workers  </a:t>
            </a:r>
          </a:p>
          <a:p>
            <a:pPr marL="285750" marR="0" lvl="0" indent="-285750" defTabSz="914400" rtl="0" eaLnBrk="0" fontAlgn="base" latinLnBrk="0" hangingPunct="0">
              <a:lnSpc>
                <a:spcPct val="150000"/>
              </a:lnSpc>
              <a:spcBef>
                <a:spcPct val="0"/>
              </a:spcBef>
              <a:spcAft>
                <a:spcPct val="0"/>
              </a:spcAft>
              <a:buClrTx/>
              <a:buSzTx/>
              <a:buFont typeface="Arial" panose="020B0604020202020204" pitchFamily="34" charset="0"/>
              <a:buChar char="•"/>
              <a:tabLst/>
            </a:pPr>
            <a:endParaRPr lang="en-US" altLang="en-US" sz="2000" dirty="0">
              <a:latin typeface="Silka" pitchFamily="2" charset="77"/>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8D409D1-E09A-7FC5-9AEF-F35FE4B0B4A1}"/>
              </a:ext>
            </a:extLst>
          </p:cNvPr>
          <p:cNvSpPr txBox="1"/>
          <p:nvPr/>
        </p:nvSpPr>
        <p:spPr>
          <a:xfrm>
            <a:off x="2837121" y="1472215"/>
            <a:ext cx="6517758" cy="565539"/>
          </a:xfrm>
          <a:prstGeom prst="rect">
            <a:avLst/>
          </a:prstGeom>
          <a:noFill/>
        </p:spPr>
        <p:txBody>
          <a:bodyPr wrap="square">
            <a:spAutoFit/>
          </a:bodyPr>
          <a:lstStyle/>
          <a:p>
            <a:pPr marL="742950" lvl="1" indent="-285750" algn="ctr">
              <a:lnSpc>
                <a:spcPct val="200000"/>
              </a:lnSpc>
              <a:buFont typeface="Arial" panose="020B0604020202020204" pitchFamily="34" charset="0"/>
              <a:buChar char="•"/>
            </a:pPr>
            <a:r>
              <a:rPr lang="en-GB" kern="100" dirty="0">
                <a:effectLst/>
                <a:latin typeface="Silka" pitchFamily="2" charset="77"/>
                <a:ea typeface="Times New Roman" panose="02020603050405020304" pitchFamily="18" charset="0"/>
                <a:cs typeface="Times New Roman" panose="02020603050405020304" pitchFamily="18" charset="0"/>
              </a:rPr>
              <a:t>Managing safety and scope of practice</a:t>
            </a:r>
          </a:p>
        </p:txBody>
      </p:sp>
    </p:spTree>
    <p:extLst>
      <p:ext uri="{BB962C8B-B14F-4D97-AF65-F5344CB8AC3E}">
        <p14:creationId xmlns:p14="http://schemas.microsoft.com/office/powerpoint/2010/main" val="2010913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B8E5FC"/>
        </a:solidFill>
        <a:effectLst/>
      </p:bgPr>
    </p:bg>
    <p:spTree>
      <p:nvGrpSpPr>
        <p:cNvPr id="1" name="">
          <a:extLst>
            <a:ext uri="{FF2B5EF4-FFF2-40B4-BE49-F238E27FC236}">
              <a16:creationId xmlns:a16="http://schemas.microsoft.com/office/drawing/2014/main" id="{FC9CE877-48B7-781A-4CEE-CF922C54EE9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6E3EAB7-A6B9-C97D-6B17-07E1CC422AAE}"/>
              </a:ext>
            </a:extLst>
          </p:cNvPr>
          <p:cNvSpPr txBox="1"/>
          <p:nvPr/>
        </p:nvSpPr>
        <p:spPr>
          <a:xfrm>
            <a:off x="3051544" y="1172159"/>
            <a:ext cx="6103088" cy="461665"/>
          </a:xfrm>
          <a:prstGeom prst="rect">
            <a:avLst/>
          </a:prstGeom>
          <a:noFill/>
        </p:spPr>
        <p:txBody>
          <a:bodyPr wrap="square">
            <a:spAutoFit/>
          </a:bodyPr>
          <a:lstStyle/>
          <a:p>
            <a:pPr lvl="1"/>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rial" panose="020B0604020202020204" pitchFamily="34" charset="0"/>
              <a:buChar char="-"/>
            </a:pP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009F46CE-E87A-6EE6-1D0E-98F7C5B7F480}"/>
              </a:ext>
            </a:extLst>
          </p:cNvPr>
          <p:cNvSpPr txBox="1"/>
          <p:nvPr/>
        </p:nvSpPr>
        <p:spPr>
          <a:xfrm>
            <a:off x="832757" y="1172160"/>
            <a:ext cx="8318737" cy="4566956"/>
          </a:xfrm>
          <a:prstGeom prst="rect">
            <a:avLst/>
          </a:prstGeom>
          <a:noFill/>
        </p:spPr>
        <p:txBody>
          <a:bodyPr wrap="square">
            <a:spAutoFit/>
          </a:bodyPr>
          <a:lstStyle/>
          <a:p>
            <a:pPr lvl="0">
              <a:lnSpc>
                <a:spcPct val="150000"/>
              </a:lnSpc>
            </a:pPr>
            <a:r>
              <a:rPr lang="en-GB" b="1" dirty="0"/>
              <a:t>Board performance – August </a:t>
            </a:r>
          </a:p>
          <a:p>
            <a:pPr marL="742950" lvl="1" indent="-285750">
              <a:lnSpc>
                <a:spcPct val="150000"/>
              </a:lnSpc>
              <a:buFont typeface="Arial" panose="020B0604020202020204" pitchFamily="34" charset="0"/>
              <a:buChar char="•"/>
            </a:pPr>
            <a:r>
              <a:rPr lang="en-GB" dirty="0"/>
              <a:t>Nowhere to Go: song about isolation becomes a connection point  </a:t>
            </a:r>
          </a:p>
          <a:p>
            <a:pPr marL="742950" lvl="1" indent="-285750">
              <a:lnSpc>
                <a:spcPct val="150000"/>
              </a:lnSpc>
              <a:buFont typeface="Arial" panose="020B0604020202020204" pitchFamily="34" charset="0"/>
              <a:buChar char="•"/>
            </a:pPr>
            <a:r>
              <a:rPr lang="en-GB" dirty="0"/>
              <a:t>J sees how much her story impacts others, and sees even more value in her music</a:t>
            </a:r>
            <a:endParaRPr lang="en-GB" b="1" dirty="0"/>
          </a:p>
          <a:p>
            <a:pPr lvl="0">
              <a:lnSpc>
                <a:spcPct val="150000"/>
              </a:lnSpc>
            </a:pPr>
            <a:endParaRPr lang="en-GB" b="1" dirty="0"/>
          </a:p>
          <a:p>
            <a:pPr lvl="0">
              <a:lnSpc>
                <a:spcPct val="150000"/>
              </a:lnSpc>
            </a:pPr>
            <a:r>
              <a:rPr lang="en-GB" b="1" dirty="0"/>
              <a:t> Submission to School Song Contest UK – October </a:t>
            </a:r>
          </a:p>
          <a:p>
            <a:pPr marL="742950" lvl="1" indent="-285750">
              <a:lnSpc>
                <a:spcPct val="150000"/>
              </a:lnSpc>
              <a:buFont typeface="Arial" panose="020B0604020202020204" pitchFamily="34" charset="0"/>
              <a:buChar char="•"/>
            </a:pPr>
            <a:r>
              <a:rPr lang="en-GB" dirty="0"/>
              <a:t>Encouraging safe risk taking and managing rejection</a:t>
            </a:r>
          </a:p>
          <a:p>
            <a:pPr lvl="2"/>
            <a:endParaRPr lang="en-GB" dirty="0"/>
          </a:p>
          <a:p>
            <a:pPr lvl="2"/>
            <a:endParaRPr lang="en-GB" dirty="0"/>
          </a:p>
          <a:p>
            <a:pPr lvl="2"/>
            <a:endParaRPr lang="en-GB" b="1" dirty="0"/>
          </a:p>
          <a:p>
            <a:pPr marL="1200150" lvl="2" indent="-285750">
              <a:lnSpc>
                <a:spcPct val="200000"/>
              </a:lnSpc>
              <a:buFont typeface="Courier New" panose="02070309020205020404" pitchFamily="49" charset="0"/>
              <a:buChar char="o"/>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A3E8A3A4-177E-BE70-3D9B-D66AF33E019B}"/>
              </a:ext>
            </a:extLst>
          </p:cNvPr>
          <p:cNvSpPr txBox="1"/>
          <p:nvPr/>
        </p:nvSpPr>
        <p:spPr>
          <a:xfrm>
            <a:off x="1775733" y="312115"/>
            <a:ext cx="7772304" cy="565539"/>
          </a:xfrm>
          <a:prstGeom prst="rect">
            <a:avLst/>
          </a:prstGeom>
          <a:noFill/>
        </p:spPr>
        <p:txBody>
          <a:bodyPr wrap="square">
            <a:spAutoFit/>
          </a:bodyPr>
          <a:lstStyle/>
          <a:p>
            <a:pPr lvl="0" algn="ctr">
              <a:lnSpc>
                <a:spcPct val="200000"/>
              </a:lnSpc>
            </a:pPr>
            <a:r>
              <a:rPr lang="en-GB" sz="1800" b="1" kern="100" dirty="0">
                <a:effectLst/>
                <a:latin typeface="Silka Bold" pitchFamily="2" charset="77"/>
                <a:ea typeface="Times New Roman" panose="02020603050405020304" pitchFamily="18" charset="0"/>
                <a:cs typeface="Times New Roman" panose="02020603050405020304" pitchFamily="18" charset="0"/>
              </a:rPr>
              <a:t>Performance: Celebration &amp; Connectin</a:t>
            </a:r>
            <a:r>
              <a:rPr lang="en-GB" b="1" kern="100" dirty="0">
                <a:latin typeface="Silka Bold" pitchFamily="2" charset="77"/>
                <a:ea typeface="Times New Roman" panose="02020603050405020304" pitchFamily="18" charset="0"/>
                <a:cs typeface="Times New Roman" panose="02020603050405020304" pitchFamily="18" charset="0"/>
              </a:rPr>
              <a:t>g to Community </a:t>
            </a:r>
            <a:endParaRPr lang="en-GB" sz="1600" kern="100" dirty="0">
              <a:latin typeface="Silka" pitchFamily="2" charset="77"/>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672223D2-3A39-2BEA-2B92-43D526BC36AF}"/>
              </a:ext>
            </a:extLst>
          </p:cNvPr>
          <p:cNvSpPr txBox="1"/>
          <p:nvPr/>
        </p:nvSpPr>
        <p:spPr>
          <a:xfrm>
            <a:off x="829618" y="5039509"/>
            <a:ext cx="10971857" cy="1292662"/>
          </a:xfrm>
          <a:prstGeom prst="rect">
            <a:avLst/>
          </a:prstGeom>
          <a:noFill/>
        </p:spPr>
        <p:txBody>
          <a:bodyPr wrap="square">
            <a:spAutoFit/>
          </a:bodyPr>
          <a:lstStyle/>
          <a:p>
            <a:pPr lvl="0">
              <a:lnSpc>
                <a:spcPct val="150000"/>
              </a:lnSpc>
            </a:pPr>
            <a:r>
              <a:rPr lang="en-GB" b="1" dirty="0"/>
              <a:t>Youth Justice Inspection – December </a:t>
            </a:r>
          </a:p>
          <a:p>
            <a:pPr marL="742950" lvl="1" indent="-285750">
              <a:lnSpc>
                <a:spcPct val="150000"/>
              </a:lnSpc>
              <a:buFont typeface="Arial" panose="020B0604020202020204" pitchFamily="34" charset="0"/>
              <a:buChar char="•"/>
            </a:pPr>
            <a:r>
              <a:rPr lang="en-GB" dirty="0"/>
              <a:t>Inspectors moved, personalised card</a:t>
            </a:r>
          </a:p>
          <a:p>
            <a:pPr lvl="1" algn="r">
              <a:lnSpc>
                <a:spcPct val="150000"/>
              </a:lnSpc>
            </a:pPr>
            <a:r>
              <a:rPr lang="en-GB" b="1" dirty="0"/>
              <a:t>Recording album &amp; finishing in February  </a:t>
            </a:r>
          </a:p>
        </p:txBody>
      </p:sp>
    </p:spTree>
    <p:extLst>
      <p:ext uri="{BB962C8B-B14F-4D97-AF65-F5344CB8AC3E}">
        <p14:creationId xmlns:p14="http://schemas.microsoft.com/office/powerpoint/2010/main" val="3728468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4A4399-F068-DF4B-ABB7-9EA39673C78A}"/>
              </a:ext>
            </a:extLst>
          </p:cNvPr>
          <p:cNvSpPr txBox="1"/>
          <p:nvPr/>
        </p:nvSpPr>
        <p:spPr>
          <a:xfrm>
            <a:off x="343828" y="432831"/>
            <a:ext cx="11504343" cy="8225009"/>
          </a:xfrm>
          <a:prstGeom prst="rect">
            <a:avLst/>
          </a:prstGeom>
          <a:noFill/>
        </p:spPr>
        <p:txBody>
          <a:bodyPr wrap="square">
            <a:spAutoFit/>
          </a:bodyPr>
          <a:lstStyle/>
          <a:p>
            <a:pPr algn="ctr">
              <a:lnSpc>
                <a:spcPct val="200000"/>
              </a:lnSpc>
            </a:pPr>
            <a:r>
              <a:rPr lang="en-US" sz="2300" b="1" dirty="0">
                <a:latin typeface="Silka Bold" pitchFamily="2" charset="77"/>
                <a:cs typeface="Futura Medium" panose="020B0602020204020303" pitchFamily="34" charset="-79"/>
              </a:rPr>
              <a:t>Music therapy </a:t>
            </a:r>
            <a:r>
              <a:rPr lang="en-US" sz="2300" dirty="0">
                <a:latin typeface="Silka" pitchFamily="2" charset="77"/>
                <a:cs typeface="Futura Medium" panose="020B0602020204020303" pitchFamily="34" charset="-79"/>
              </a:rPr>
              <a:t>can create </a:t>
            </a:r>
            <a:r>
              <a:rPr lang="en-US" sz="2300" b="1" dirty="0">
                <a:latin typeface="Silka Bold" pitchFamily="2" charset="77"/>
                <a:cs typeface="Futura Medium" panose="020B0602020204020303" pitchFamily="34" charset="-79"/>
              </a:rPr>
              <a:t>opportunities for safety</a:t>
            </a:r>
          </a:p>
          <a:p>
            <a:pPr algn="ctr">
              <a:lnSpc>
                <a:spcPct val="200000"/>
              </a:lnSpc>
            </a:pPr>
            <a:r>
              <a:rPr lang="en-US" sz="2300" b="1" dirty="0">
                <a:latin typeface="Silka Bold" pitchFamily="2" charset="77"/>
                <a:cs typeface="Futura Medium" panose="020B0602020204020303" pitchFamily="34" charset="-79"/>
              </a:rPr>
              <a:t>Musical development </a:t>
            </a:r>
            <a:r>
              <a:rPr lang="en-US" sz="2300" dirty="0">
                <a:latin typeface="Silka" pitchFamily="2" charset="77"/>
                <a:cs typeface="Futura Medium" panose="020B0602020204020303" pitchFamily="34" charset="-79"/>
              </a:rPr>
              <a:t>can lead to </a:t>
            </a:r>
            <a:r>
              <a:rPr lang="en-US" sz="2300" b="1" dirty="0">
                <a:latin typeface="Silka Bold" pitchFamily="2" charset="77"/>
                <a:cs typeface="Futura Medium" panose="020B0602020204020303" pitchFamily="34" charset="-79"/>
              </a:rPr>
              <a:t>wider development </a:t>
            </a:r>
          </a:p>
          <a:p>
            <a:pPr algn="just">
              <a:lnSpc>
                <a:spcPct val="200000"/>
              </a:lnSpc>
            </a:pPr>
            <a:endParaRPr lang="en-US" sz="2000" dirty="0">
              <a:latin typeface="Silka" pitchFamily="2" charset="77"/>
              <a:cs typeface="Futura Medium" panose="020B0602020204020303" pitchFamily="34" charset="-79"/>
            </a:endParaRPr>
          </a:p>
          <a:p>
            <a:pPr marL="800100" lvl="1" indent="-342900" algn="just">
              <a:lnSpc>
                <a:spcPct val="200000"/>
              </a:lnSpc>
              <a:buFont typeface="Arial" panose="020B0604020202020204" pitchFamily="34" charset="0"/>
              <a:buChar char="•"/>
            </a:pPr>
            <a:r>
              <a:rPr lang="en-US" sz="2000" b="1" dirty="0">
                <a:latin typeface="Silka Bold" pitchFamily="2" charset="77"/>
                <a:cs typeface="Futura Medium" panose="020B0602020204020303" pitchFamily="34" charset="-79"/>
              </a:rPr>
              <a:t>Communication</a:t>
            </a:r>
            <a:r>
              <a:rPr lang="en-US" sz="2000" dirty="0">
                <a:latin typeface="Silka" pitchFamily="2" charset="77"/>
                <a:cs typeface="Futura Medium" panose="020B0602020204020303" pitchFamily="34" charset="-79"/>
              </a:rPr>
              <a:t> without words/conversation </a:t>
            </a:r>
          </a:p>
          <a:p>
            <a:pPr marL="800100" lvl="1" indent="-342900" algn="just">
              <a:lnSpc>
                <a:spcPct val="200000"/>
              </a:lnSpc>
              <a:buFont typeface="Arial" panose="020B0604020202020204" pitchFamily="34" charset="0"/>
              <a:buChar char="•"/>
            </a:pPr>
            <a:r>
              <a:rPr lang="en-US" sz="2000" b="1" dirty="0">
                <a:latin typeface="Silka Bold" pitchFamily="2" charset="77"/>
                <a:cs typeface="Futura Medium" panose="020B0602020204020303" pitchFamily="34" charset="-79"/>
              </a:rPr>
              <a:t>Creative</a:t>
            </a:r>
            <a:r>
              <a:rPr lang="en-US" sz="2000" dirty="0">
                <a:latin typeface="Silka" pitchFamily="2" charset="77"/>
                <a:cs typeface="Futura Medium" panose="020B0602020204020303" pitchFamily="34" charset="-79"/>
              </a:rPr>
              <a:t> expression</a:t>
            </a:r>
            <a:endParaRPr lang="en-US" sz="2000" u="sng" dirty="0">
              <a:latin typeface="Silka" pitchFamily="2" charset="77"/>
              <a:cs typeface="Futura Medium" panose="020B0602020204020303" pitchFamily="34" charset="-79"/>
            </a:endParaRPr>
          </a:p>
          <a:p>
            <a:pPr marL="800100" lvl="1" indent="-342900" algn="just">
              <a:lnSpc>
                <a:spcPct val="200000"/>
              </a:lnSpc>
              <a:buFont typeface="Arial" panose="020B0604020202020204" pitchFamily="34" charset="0"/>
              <a:buChar char="•"/>
            </a:pPr>
            <a:r>
              <a:rPr lang="en-US" sz="2000" b="1" dirty="0">
                <a:latin typeface="Silka Bold" pitchFamily="2" charset="77"/>
                <a:cs typeface="Futura Medium" panose="020B0602020204020303" pitchFamily="34" charset="-79"/>
              </a:rPr>
              <a:t>Emotional</a:t>
            </a:r>
            <a:r>
              <a:rPr lang="en-US" sz="2000" dirty="0">
                <a:latin typeface="Silka" pitchFamily="2" charset="77"/>
                <a:cs typeface="Futura Medium" panose="020B0602020204020303" pitchFamily="34" charset="-79"/>
              </a:rPr>
              <a:t> regulation </a:t>
            </a:r>
          </a:p>
          <a:p>
            <a:pPr marL="800100" lvl="1" indent="-342900" algn="just">
              <a:lnSpc>
                <a:spcPct val="200000"/>
              </a:lnSpc>
              <a:buFont typeface="Arial" panose="020B0604020202020204" pitchFamily="34" charset="0"/>
              <a:buChar char="•"/>
            </a:pPr>
            <a:r>
              <a:rPr lang="en-US" sz="2000" b="1" dirty="0">
                <a:latin typeface="Silka Bold" pitchFamily="2" charset="77"/>
                <a:cs typeface="Futura Medium" panose="020B0602020204020303" pitchFamily="34" charset="-79"/>
              </a:rPr>
              <a:t>Autonomy</a:t>
            </a:r>
            <a:r>
              <a:rPr lang="en-US" sz="2000" dirty="0">
                <a:latin typeface="Silka" pitchFamily="2" charset="77"/>
                <a:cs typeface="Futura Medium" panose="020B0602020204020303" pitchFamily="34" charset="-79"/>
              </a:rPr>
              <a:t> &amp; identity building through self-expression</a:t>
            </a:r>
          </a:p>
          <a:p>
            <a:pPr marL="800100" lvl="1" indent="-342900" algn="just">
              <a:lnSpc>
                <a:spcPct val="200000"/>
              </a:lnSpc>
              <a:buFont typeface="Arial" panose="020B0604020202020204" pitchFamily="34" charset="0"/>
              <a:buChar char="•"/>
            </a:pPr>
            <a:r>
              <a:rPr lang="en-US" sz="2000" b="1" dirty="0">
                <a:latin typeface="Silka Bold" pitchFamily="2" charset="77"/>
                <a:cs typeface="Futura Medium" panose="020B0602020204020303" pitchFamily="34" charset="-79"/>
              </a:rPr>
              <a:t>Companionship</a:t>
            </a:r>
            <a:r>
              <a:rPr lang="en-US" sz="2000" dirty="0">
                <a:latin typeface="Silka" pitchFamily="2" charset="77"/>
                <a:cs typeface="Futura Medium" panose="020B0602020204020303" pitchFamily="34" charset="-79"/>
              </a:rPr>
              <a:t>, support, relationship building </a:t>
            </a:r>
          </a:p>
          <a:p>
            <a:pPr marL="800100" lvl="1" indent="-342900" algn="just">
              <a:lnSpc>
                <a:spcPct val="200000"/>
              </a:lnSpc>
              <a:buFont typeface="Arial" panose="020B0604020202020204" pitchFamily="34" charset="0"/>
              <a:buChar char="•"/>
            </a:pPr>
            <a:r>
              <a:rPr lang="en-US" sz="2000" b="1" dirty="0">
                <a:latin typeface="Silka Bold" pitchFamily="2" charset="77"/>
                <a:cs typeface="Futura Medium" panose="020B0602020204020303" pitchFamily="34" charset="-79"/>
              </a:rPr>
              <a:t>Opportunities</a:t>
            </a:r>
            <a:r>
              <a:rPr lang="en-US" sz="2000" dirty="0">
                <a:latin typeface="Silka" pitchFamily="2" charset="77"/>
                <a:cs typeface="Futura Medium" panose="020B0602020204020303" pitchFamily="34" charset="-79"/>
              </a:rPr>
              <a:t> to build strengths &amp; aspirations </a:t>
            </a:r>
          </a:p>
          <a:p>
            <a:pPr lvl="1" algn="just">
              <a:lnSpc>
                <a:spcPct val="200000"/>
              </a:lnSpc>
            </a:pPr>
            <a:endParaRPr lang="en-US" sz="2000" dirty="0">
              <a:latin typeface="Futura Medium" panose="020B0602020204020303" pitchFamily="34" charset="-79"/>
              <a:cs typeface="Futura Medium" panose="020B0602020204020303" pitchFamily="34" charset="-79"/>
            </a:endParaRPr>
          </a:p>
          <a:p>
            <a:pPr algn="just">
              <a:lnSpc>
                <a:spcPct val="200000"/>
              </a:lnSpc>
            </a:pPr>
            <a:r>
              <a:rPr lang="en-US" sz="2000" dirty="0">
                <a:latin typeface="Futura Medium" panose="020B0602020204020303" pitchFamily="34" charset="-79"/>
                <a:cs typeface="Futura Medium" panose="020B0602020204020303" pitchFamily="34" charset="-79"/>
              </a:rPr>
              <a:t>  </a:t>
            </a:r>
          </a:p>
          <a:p>
            <a:pPr algn="just">
              <a:lnSpc>
                <a:spcPct val="200000"/>
              </a:lnSpc>
            </a:pPr>
            <a:endParaRPr lang="en-US" sz="2300" dirty="0">
              <a:latin typeface="Futura Medium" panose="020B0602020204020303" pitchFamily="34" charset="-79"/>
              <a:cs typeface="Futura Medium" panose="020B0602020204020303" pitchFamily="34" charset="-79"/>
            </a:endParaRPr>
          </a:p>
          <a:p>
            <a:pPr>
              <a:lnSpc>
                <a:spcPct val="150000"/>
              </a:lnSpc>
            </a:pPr>
            <a:endParaRPr lang="en-US" sz="2300" dirty="0">
              <a:latin typeface="Futura Medium" panose="020B0602020204020303" pitchFamily="34" charset="-79"/>
              <a:cs typeface="Futura Medium" panose="020B0602020204020303" pitchFamily="34" charset="-79"/>
            </a:endParaRPr>
          </a:p>
        </p:txBody>
      </p:sp>
      <p:sp>
        <p:nvSpPr>
          <p:cNvPr id="5" name="TextBox 4">
            <a:extLst>
              <a:ext uri="{FF2B5EF4-FFF2-40B4-BE49-F238E27FC236}">
                <a16:creationId xmlns:a16="http://schemas.microsoft.com/office/drawing/2014/main" id="{217890C8-7D8F-304C-B8BB-B31C76C3EAE7}"/>
              </a:ext>
            </a:extLst>
          </p:cNvPr>
          <p:cNvSpPr txBox="1"/>
          <p:nvPr/>
        </p:nvSpPr>
        <p:spPr>
          <a:xfrm>
            <a:off x="12855388" y="1613647"/>
            <a:ext cx="0" cy="0"/>
          </a:xfrm>
          <a:prstGeom prst="rect">
            <a:avLst/>
          </a:prstGeom>
          <a:noFill/>
        </p:spPr>
        <p:txBody>
          <a:bodyPr wrap="none" lIns="0" tIns="0" rIns="0" bIns="0" rtlCol="0">
            <a:noAutofit/>
          </a:bodyPr>
          <a:lstStyle/>
          <a:p>
            <a:pPr algn="l"/>
            <a:endParaRPr lang="en-US" sz="700" dirty="0">
              <a:effectLst/>
            </a:endParaRPr>
          </a:p>
        </p:txBody>
      </p:sp>
    </p:spTree>
    <p:extLst>
      <p:ext uri="{BB962C8B-B14F-4D97-AF65-F5344CB8AC3E}">
        <p14:creationId xmlns:p14="http://schemas.microsoft.com/office/powerpoint/2010/main" val="1626761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99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051080-677F-3A43-9520-ABFCBD5E165B}"/>
              </a:ext>
            </a:extLst>
          </p:cNvPr>
          <p:cNvSpPr txBox="1"/>
          <p:nvPr/>
        </p:nvSpPr>
        <p:spPr>
          <a:xfrm>
            <a:off x="689810" y="553681"/>
            <a:ext cx="10812379" cy="3293209"/>
          </a:xfrm>
          <a:prstGeom prst="rect">
            <a:avLst/>
          </a:prstGeom>
          <a:noFill/>
        </p:spPr>
        <p:txBody>
          <a:bodyPr wrap="square">
            <a:spAutoFit/>
          </a:bodyPr>
          <a:lstStyle/>
          <a:p>
            <a:pPr algn="ctr"/>
            <a:endParaRPr lang="en-GB" sz="1800" dirty="0">
              <a:effectLst/>
              <a:latin typeface="Futura Medium" panose="020B0602020204020303" pitchFamily="34" charset="-79"/>
              <a:cs typeface="Futura Medium" panose="020B0602020204020303" pitchFamily="34" charset="-79"/>
            </a:endParaRPr>
          </a:p>
          <a:p>
            <a:pPr marL="342900" indent="-342900" algn="ctr">
              <a:buFont typeface="Wingdings" pitchFamily="2" charset="2"/>
              <a:buChar char="v"/>
            </a:pPr>
            <a:endParaRPr lang="en-GB" sz="2000" dirty="0">
              <a:effectLst/>
              <a:latin typeface="Futura Medium" panose="020B0602020204020303" pitchFamily="34" charset="-79"/>
              <a:cs typeface="Futura Medium" panose="020B0602020204020303" pitchFamily="34" charset="-79"/>
            </a:endParaRPr>
          </a:p>
          <a:p>
            <a:pPr algn="ctr"/>
            <a:r>
              <a:rPr lang="en-GB" sz="2000" b="1" dirty="0">
                <a:effectLst/>
                <a:latin typeface="Futura Medium" panose="020B0602020204020303" pitchFamily="34" charset="-79"/>
                <a:cs typeface="Futura Medium" panose="020B0602020204020303" pitchFamily="34" charset="-79"/>
              </a:rPr>
              <a:t>Musical </a:t>
            </a:r>
            <a:r>
              <a:rPr lang="en-GB" sz="2000" b="1" dirty="0">
                <a:latin typeface="Futura Medium" panose="020B0602020204020303" pitchFamily="34" charset="-79"/>
                <a:cs typeface="Futura Medium" panose="020B0602020204020303" pitchFamily="34" charset="-79"/>
              </a:rPr>
              <a:t>g</a:t>
            </a:r>
            <a:r>
              <a:rPr lang="en-GB" sz="2000" b="1" dirty="0">
                <a:effectLst/>
                <a:latin typeface="Futura Medium" panose="020B0602020204020303" pitchFamily="34" charset="-79"/>
                <a:cs typeface="Futura Medium" panose="020B0602020204020303" pitchFamily="34" charset="-79"/>
              </a:rPr>
              <a:t>oals are wider therapeutic goals:</a:t>
            </a:r>
          </a:p>
          <a:p>
            <a:pPr algn="ctr"/>
            <a:endParaRPr lang="en-GB" sz="2000" b="1" dirty="0">
              <a:latin typeface="Futura Medium" panose="020B0602020204020303" pitchFamily="34" charset="-79"/>
              <a:cs typeface="Futura Medium" panose="020B0602020204020303" pitchFamily="34" charset="-79"/>
            </a:endParaRPr>
          </a:p>
          <a:p>
            <a:pPr algn="ctr"/>
            <a:endParaRPr lang="en-GB" sz="2000" b="1" dirty="0">
              <a:effectLst/>
              <a:latin typeface="Futura Medium" panose="020B0602020204020303" pitchFamily="34" charset="-79"/>
              <a:cs typeface="Futura Medium" panose="020B0602020204020303" pitchFamily="34" charset="-79"/>
            </a:endParaRPr>
          </a:p>
          <a:p>
            <a:pPr algn="ctr"/>
            <a:endParaRPr lang="en-GB" sz="2000" i="1" dirty="0">
              <a:latin typeface="Futura Medium" panose="020B0602020204020303" pitchFamily="34" charset="-79"/>
              <a:cs typeface="Futura Medium" panose="020B0602020204020303" pitchFamily="34" charset="-79"/>
            </a:endParaRPr>
          </a:p>
          <a:p>
            <a:pPr algn="ctr"/>
            <a:r>
              <a:rPr lang="en-GB" i="1" dirty="0">
                <a:latin typeface="Futura Medium" panose="020B0602020204020303" pitchFamily="34" charset="-79"/>
                <a:cs typeface="Futura Medium" panose="020B0602020204020303" pitchFamily="34" charset="-79"/>
              </a:rPr>
              <a:t>Experience musical stability and flow, develop self - expression  </a:t>
            </a:r>
          </a:p>
          <a:p>
            <a:pPr algn="ctr"/>
            <a:endParaRPr lang="en-GB" i="1" dirty="0">
              <a:latin typeface="Futura Medium" panose="020B0602020204020303" pitchFamily="34" charset="-79"/>
              <a:cs typeface="Futura Medium" panose="020B0602020204020303" pitchFamily="34" charset="-79"/>
            </a:endParaRPr>
          </a:p>
          <a:p>
            <a:pPr algn="ctr"/>
            <a:endParaRPr lang="en-GB" i="1" dirty="0">
              <a:latin typeface="Futura Medium" panose="020B0602020204020303" pitchFamily="34" charset="-79"/>
              <a:cs typeface="Futura Medium" panose="020B0602020204020303" pitchFamily="34" charset="-79"/>
            </a:endParaRPr>
          </a:p>
          <a:p>
            <a:pPr algn="ctr"/>
            <a:endParaRPr lang="en-GB" i="1" dirty="0">
              <a:latin typeface="Futura Medium" panose="020B0602020204020303" pitchFamily="34" charset="-79"/>
              <a:cs typeface="Futura Medium" panose="020B0602020204020303" pitchFamily="34" charset="-79"/>
            </a:endParaRPr>
          </a:p>
          <a:p>
            <a:pPr algn="ctr"/>
            <a:r>
              <a:rPr lang="en-GB" i="1" dirty="0">
                <a:latin typeface="Futura Medium" panose="020B0602020204020303" pitchFamily="34" charset="-79"/>
                <a:cs typeface="Futura Medium" panose="020B0602020204020303" pitchFamily="34" charset="-79"/>
              </a:rPr>
              <a:t>Experience listening, consistency &amp; mutuality, develop strategies for regulation </a:t>
            </a:r>
            <a:endParaRPr lang="en-GB" i="1" dirty="0">
              <a:effectLst/>
              <a:latin typeface="Futura Medium" panose="020B0602020204020303" pitchFamily="34" charset="-79"/>
              <a:cs typeface="Futura Medium" panose="020B0602020204020303" pitchFamily="34" charset="-79"/>
            </a:endParaRPr>
          </a:p>
        </p:txBody>
      </p:sp>
      <p:cxnSp>
        <p:nvCxnSpPr>
          <p:cNvPr id="3" name="Straight Arrow Connector 2">
            <a:extLst>
              <a:ext uri="{FF2B5EF4-FFF2-40B4-BE49-F238E27FC236}">
                <a16:creationId xmlns:a16="http://schemas.microsoft.com/office/drawing/2014/main" id="{DBA228DC-1A98-2009-F84F-0E500136F389}"/>
              </a:ext>
            </a:extLst>
          </p:cNvPr>
          <p:cNvCxnSpPr>
            <a:cxnSpLocks/>
          </p:cNvCxnSpPr>
          <p:nvPr/>
        </p:nvCxnSpPr>
        <p:spPr>
          <a:xfrm>
            <a:off x="6096000" y="2831122"/>
            <a:ext cx="0" cy="5978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845112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1954"/>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D57B3-F939-8DEE-4E89-388F52DDE33B}"/>
              </a:ext>
            </a:extLst>
          </p:cNvPr>
          <p:cNvSpPr>
            <a:spLocks noGrp="1"/>
          </p:cNvSpPr>
          <p:nvPr>
            <p:ph type="ctrTitle"/>
          </p:nvPr>
        </p:nvSpPr>
        <p:spPr/>
        <p:txBody>
          <a:bodyPr/>
          <a:lstStyle/>
          <a:p>
            <a:r>
              <a:rPr lang="en-US" sz="4800" dirty="0"/>
              <a:t>Thank You</a:t>
            </a:r>
            <a:br>
              <a:rPr lang="en-US" sz="4800" dirty="0"/>
            </a:br>
            <a:br>
              <a:rPr lang="en-US" sz="4800" dirty="0"/>
            </a:br>
            <a:r>
              <a:rPr lang="en-US" sz="4800" dirty="0"/>
              <a:t>&amp;</a:t>
            </a:r>
            <a:br>
              <a:rPr lang="en-US" sz="4800" dirty="0"/>
            </a:br>
            <a:br>
              <a:rPr lang="en-US" sz="4800" dirty="0"/>
            </a:br>
            <a:r>
              <a:rPr lang="en-US" sz="4800" dirty="0"/>
              <a:t> Questions  </a:t>
            </a:r>
          </a:p>
        </p:txBody>
      </p:sp>
    </p:spTree>
    <p:extLst>
      <p:ext uri="{BB962C8B-B14F-4D97-AF65-F5344CB8AC3E}">
        <p14:creationId xmlns:p14="http://schemas.microsoft.com/office/powerpoint/2010/main" val="3735920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A5B7B1-9C72-774E-BA75-8E093746508A}"/>
              </a:ext>
            </a:extLst>
          </p:cNvPr>
          <p:cNvSpPr txBox="1"/>
          <p:nvPr/>
        </p:nvSpPr>
        <p:spPr>
          <a:xfrm>
            <a:off x="609600" y="0"/>
            <a:ext cx="10448578" cy="2994212"/>
          </a:xfrm>
          <a:prstGeom prst="rect">
            <a:avLst/>
          </a:prstGeom>
          <a:noFill/>
        </p:spPr>
        <p:txBody>
          <a:bodyPr wrap="square" lIns="0" tIns="0" rIns="0" bIns="0" rtlCol="0">
            <a:noAutofit/>
          </a:bodyPr>
          <a:lstStyle/>
          <a:p>
            <a:endParaRPr lang="en-GB" sz="1200" dirty="0">
              <a:effectLst/>
              <a:latin typeface="Silka" pitchFamily="2" charset="77"/>
              <a:cs typeface="Futura Medium" panose="020B0602020204020303" pitchFamily="34" charset="-79"/>
            </a:endParaRPr>
          </a:p>
          <a:p>
            <a:endParaRPr lang="en-GB" sz="1200" dirty="0">
              <a:latin typeface="Silka" pitchFamily="2" charset="77"/>
              <a:cs typeface="Futura Medium" panose="020B0602020204020303" pitchFamily="34" charset="-79"/>
            </a:endParaRPr>
          </a:p>
          <a:p>
            <a:endParaRPr lang="en-GB" sz="1200" dirty="0">
              <a:effectLst/>
              <a:latin typeface="Silka" pitchFamily="2" charset="77"/>
              <a:cs typeface="Futura Medium" panose="020B0602020204020303" pitchFamily="34" charset="-79"/>
            </a:endParaRPr>
          </a:p>
          <a:p>
            <a:endParaRPr lang="en-GB" sz="1400" i="1" dirty="0">
              <a:effectLst/>
              <a:latin typeface="Silka Bold" pitchFamily="2" charset="77"/>
              <a:cs typeface="Futura Medium" panose="020B0602020204020303" pitchFamily="34" charset="-79"/>
            </a:endParaRPr>
          </a:p>
          <a:p>
            <a:r>
              <a:rPr lang="en-GB" sz="2000" b="1" dirty="0">
                <a:latin typeface="Silka Bold" pitchFamily="2" charset="77"/>
                <a:cs typeface="Futura Medium" panose="020B0602020204020303" pitchFamily="34" charset="-79"/>
              </a:rPr>
              <a:t>Citations</a:t>
            </a:r>
            <a:r>
              <a:rPr lang="en-GB" sz="1400" b="1" i="1" dirty="0">
                <a:latin typeface="Silka Bold" pitchFamily="2" charset="77"/>
                <a:cs typeface="Futura Medium" panose="020B0602020204020303" pitchFamily="34" charset="-79"/>
              </a:rPr>
              <a:t> </a:t>
            </a:r>
          </a:p>
          <a:p>
            <a:endParaRPr lang="en-GB" sz="1400" i="1" dirty="0">
              <a:effectLst/>
              <a:latin typeface="Silka Bold" pitchFamily="2" charset="77"/>
              <a:cs typeface="Futura Medium" panose="020B0602020204020303" pitchFamily="34" charset="-79"/>
            </a:endParaRPr>
          </a:p>
          <a:p>
            <a:endParaRPr lang="en-GB" sz="1400" dirty="0">
              <a:latin typeface="Silka" pitchFamily="2" charset="77"/>
              <a:cs typeface="Futura Medium" panose="020B0602020204020303" pitchFamily="34" charset="-79"/>
            </a:endParaRPr>
          </a:p>
          <a:p>
            <a:pPr>
              <a:lnSpc>
                <a:spcPct val="300000"/>
              </a:lnSpc>
            </a:pPr>
            <a:r>
              <a:rPr lang="en-GB" sz="1400" dirty="0">
                <a:effectLst/>
                <a:latin typeface="Silka" pitchFamily="2" charset="77"/>
                <a:cs typeface="Futura Medium" panose="020B0602020204020303" pitchFamily="34" charset="-79"/>
              </a:rPr>
              <a:t>Pavlicevic, M. (2007) ‘Chapter 3: Sinead “Here is my arm...”’, in </a:t>
            </a:r>
            <a:r>
              <a:rPr lang="en-GB" sz="1400" i="1" dirty="0">
                <a:effectLst/>
                <a:latin typeface="Silka Bold" pitchFamily="2" charset="77"/>
                <a:cs typeface="Futura Medium" panose="020B0602020204020303" pitchFamily="34" charset="-79"/>
              </a:rPr>
              <a:t>Music therapy: Intimate notes</a:t>
            </a:r>
            <a:r>
              <a:rPr lang="en-GB" sz="1400" dirty="0">
                <a:effectLst/>
                <a:latin typeface="Silka" pitchFamily="2" charset="77"/>
                <a:cs typeface="Futura Medium" panose="020B0602020204020303" pitchFamily="34" charset="-79"/>
              </a:rPr>
              <a:t>. London: Jessica Kingsley. </a:t>
            </a:r>
            <a:endParaRPr lang="en-US" sz="1400" dirty="0">
              <a:latin typeface="Silka" pitchFamily="2" charset="77"/>
              <a:cs typeface="Futura Medium" panose="020B0602020204020303" pitchFamily="34" charset="-79"/>
            </a:endParaRPr>
          </a:p>
          <a:p>
            <a:pPr>
              <a:lnSpc>
                <a:spcPct val="300000"/>
              </a:lnSpc>
            </a:pPr>
            <a:r>
              <a:rPr lang="en-GB" sz="1400" dirty="0">
                <a:effectLst/>
                <a:latin typeface="Silka" pitchFamily="2" charset="77"/>
                <a:cs typeface="Futura Medium" panose="020B0602020204020303" pitchFamily="34" charset="-79"/>
              </a:rPr>
              <a:t>Nordoff, P. in Aigen, K. (2005) </a:t>
            </a:r>
            <a:r>
              <a:rPr lang="en-GB" sz="1400" i="1" dirty="0">
                <a:effectLst/>
                <a:latin typeface="Silka Bold" pitchFamily="2" charset="77"/>
                <a:cs typeface="Futura Medium" panose="020B0602020204020303" pitchFamily="34" charset="-79"/>
              </a:rPr>
              <a:t>Being in music: Foundations of Nordoff-Robbins Music therapy (Nordoff-Robbins Music Therapy Monograph Series)</a:t>
            </a:r>
            <a:r>
              <a:rPr lang="en-GB" sz="1400" dirty="0">
                <a:effectLst/>
                <a:latin typeface="Silka" pitchFamily="2" charset="77"/>
                <a:cs typeface="Futura Medium" panose="020B0602020204020303" pitchFamily="34" charset="-79"/>
              </a:rPr>
              <a:t>. Barcelona Publishers. </a:t>
            </a:r>
            <a:endParaRPr lang="en-GB" sz="1400" dirty="0">
              <a:latin typeface="Silka" pitchFamily="2" charset="77"/>
              <a:cs typeface="Futura Medium" panose="020B0602020204020303" pitchFamily="34" charset="-79"/>
            </a:endParaRPr>
          </a:p>
          <a:p>
            <a:pPr>
              <a:lnSpc>
                <a:spcPct val="300000"/>
              </a:lnSpc>
            </a:pPr>
            <a:r>
              <a:rPr lang="en-GB" sz="1400" dirty="0" err="1">
                <a:effectLst/>
                <a:latin typeface="Silka" pitchFamily="2" charset="77"/>
              </a:rPr>
              <a:t>Nordoff</a:t>
            </a:r>
            <a:r>
              <a:rPr lang="en-GB" sz="1400" dirty="0">
                <a:effectLst/>
                <a:latin typeface="Silka" pitchFamily="2" charset="77"/>
              </a:rPr>
              <a:t> &amp; Robbins (2024) </a:t>
            </a:r>
            <a:r>
              <a:rPr lang="en-GB" sz="1400" i="1" dirty="0">
                <a:effectLst/>
                <a:latin typeface="Silka Bold" pitchFamily="2" charset="77"/>
              </a:rPr>
              <a:t>Find Out More About Music Therapy  &amp; Access Services</a:t>
            </a:r>
            <a:r>
              <a:rPr lang="en-GB" sz="1400" i="1" dirty="0">
                <a:latin typeface="Silka Bold" pitchFamily="2" charset="77"/>
              </a:rPr>
              <a:t> </a:t>
            </a:r>
            <a:r>
              <a:rPr lang="en-GB" sz="1400" dirty="0">
                <a:effectLst/>
                <a:latin typeface="Silka" pitchFamily="2" charset="77"/>
              </a:rPr>
              <a:t>Available at: https://</a:t>
            </a:r>
            <a:r>
              <a:rPr lang="en-GB" sz="1400" dirty="0" err="1">
                <a:effectLst/>
                <a:latin typeface="Silka" pitchFamily="2" charset="77"/>
              </a:rPr>
              <a:t>www.nordoff-robbins.org.uk</a:t>
            </a:r>
            <a:r>
              <a:rPr lang="en-GB" sz="1400" dirty="0">
                <a:effectLst/>
                <a:latin typeface="Silka" pitchFamily="2" charset="77"/>
              </a:rPr>
              <a:t>/music-therapy/.</a:t>
            </a:r>
          </a:p>
          <a:p>
            <a:pPr>
              <a:lnSpc>
                <a:spcPct val="300000"/>
              </a:lnSpc>
            </a:pPr>
            <a:endParaRPr lang="en-GB" sz="1400" dirty="0">
              <a:effectLst/>
              <a:latin typeface="Futura Medium" panose="020B0602020204020303" pitchFamily="34" charset="-79"/>
              <a:cs typeface="Futura Medium" panose="020B0602020204020303" pitchFamily="34" charset="-79"/>
            </a:endParaRPr>
          </a:p>
          <a:p>
            <a:pPr>
              <a:lnSpc>
                <a:spcPct val="300000"/>
              </a:lnSpc>
            </a:pPr>
            <a:endParaRPr lang="en-GB" sz="1400" dirty="0">
              <a:latin typeface="Futura Medium" panose="020B0602020204020303" pitchFamily="34" charset="-79"/>
              <a:cs typeface="Futura Medium" panose="020B0602020204020303" pitchFamily="34" charset="-79"/>
            </a:endParaRPr>
          </a:p>
          <a:p>
            <a:pPr>
              <a:lnSpc>
                <a:spcPct val="300000"/>
              </a:lnSpc>
            </a:pPr>
            <a:endParaRPr lang="en-GB" sz="1400" dirty="0">
              <a:effectLst/>
              <a:latin typeface="Futura Medium" panose="020B0602020204020303" pitchFamily="34" charset="-79"/>
              <a:cs typeface="Futura Medium" panose="020B0602020204020303" pitchFamily="34" charset="-79"/>
            </a:endParaRPr>
          </a:p>
          <a:p>
            <a:pPr>
              <a:lnSpc>
                <a:spcPct val="300000"/>
              </a:lnSpc>
            </a:pPr>
            <a:endParaRPr lang="en-GB" sz="1400" dirty="0">
              <a:latin typeface="Futura Medium" panose="020B0602020204020303" pitchFamily="34" charset="-79"/>
              <a:cs typeface="Futura Medium" panose="020B0602020204020303" pitchFamily="34" charset="-79"/>
            </a:endParaRPr>
          </a:p>
          <a:p>
            <a:endParaRPr lang="en-GB" sz="1400" dirty="0">
              <a:effectLst/>
              <a:latin typeface="Futura Medium" panose="020B0602020204020303" pitchFamily="34" charset="-79"/>
              <a:cs typeface="Futura Medium" panose="020B0602020204020303" pitchFamily="34" charset="-79"/>
            </a:endParaRPr>
          </a:p>
          <a:p>
            <a:pPr algn="l"/>
            <a:endParaRPr lang="en-US" sz="1400" dirty="0">
              <a:effectLst/>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3498879347"/>
      </p:ext>
    </p:extLst>
  </p:cSld>
  <p:clrMapOvr>
    <a:masterClrMapping/>
  </p:clrMapOvr>
</p:sld>
</file>

<file path=ppt/theme/theme1.xml><?xml version="1.0" encoding="utf-8"?>
<a:theme xmlns:a="http://schemas.openxmlformats.org/drawingml/2006/main" name="NR Theme">
  <a:themeElements>
    <a:clrScheme name="NR">
      <a:dk1>
        <a:sysClr val="windowText" lastClr="000000"/>
      </a:dk1>
      <a:lt1>
        <a:sysClr val="window" lastClr="FFFFFF"/>
      </a:lt1>
      <a:dk2>
        <a:srgbClr val="61002E"/>
      </a:dk2>
      <a:lt2>
        <a:srgbClr val="3C4854"/>
      </a:lt2>
      <a:accent1>
        <a:srgbClr val="FF0080"/>
      </a:accent1>
      <a:accent2>
        <a:srgbClr val="FFAB91"/>
      </a:accent2>
      <a:accent3>
        <a:srgbClr val="FF6F4B"/>
      </a:accent3>
      <a:accent4>
        <a:srgbClr val="612DFF"/>
      </a:accent4>
      <a:accent5>
        <a:srgbClr val="FF7500"/>
      </a:accent5>
      <a:accent6>
        <a:srgbClr val="FFAA00"/>
      </a:accent6>
      <a:hlink>
        <a:srgbClr val="000000"/>
      </a:hlink>
      <a:folHlink>
        <a:srgbClr val="000000"/>
      </a:folHlink>
    </a:clrScheme>
    <a:fontScheme name="Bicycle">
      <a:majorFont>
        <a:latin typeface="Silka SemiBold"/>
        <a:ea typeface=""/>
        <a:cs typeface=""/>
      </a:majorFont>
      <a:minorFont>
        <a:latin typeface="Silk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700">
            <a:effectLst/>
          </a:defRPr>
        </a:defPPr>
      </a:lstStyle>
    </a:txDef>
  </a:objectDefaults>
  <a:extraClrSchemeLst/>
  <a:custClrLst>
    <a:custClr name="Peach">
      <a:srgbClr val="FFAB91"/>
    </a:custClr>
    <a:custClr name="Yellow">
      <a:srgbClr val="FFEC00"/>
    </a:custClr>
    <a:custClr name="Lime">
      <a:srgbClr val="C4FF00"/>
    </a:custClr>
    <a:custClr name="Mint">
      <a:srgbClr val="00FFAC"/>
    </a:custClr>
    <a:custClr name="Green">
      <a:srgbClr val="00FF5C"/>
    </a:custClr>
    <a:custClr name="Tangerine">
      <a:srgbClr val="FFAA00"/>
    </a:custClr>
    <a:custClr name="Coral">
      <a:srgbClr val="FF6F4B"/>
    </a:custClr>
    <a:custClr name="Orange">
      <a:srgbClr val="FF7500"/>
    </a:custClr>
    <a:custClr name="Pink">
      <a:srgbClr val="FF66E5"/>
    </a:custClr>
    <a:custClr name="Magenta">
      <a:srgbClr val="FF0080"/>
    </a:custClr>
    <a:custClr name="Slate">
      <a:srgbClr val="6F8191"/>
    </a:custClr>
    <a:custClr name="Steel">
      <a:srgbClr val="3C4854"/>
    </a:custClr>
    <a:custClr name="Cobalt">
      <a:srgbClr val="0000C2"/>
    </a:custClr>
    <a:custClr name="Purple">
      <a:srgbClr val="612DFF"/>
    </a:custClr>
    <a:custClr name="Blue">
      <a:srgbClr val="00C5FF"/>
    </a:custClr>
    <a:custClr name="Grey">
      <a:srgbClr val="BCB7B0"/>
    </a:custClr>
    <a:custClr name="Stone">
      <a:srgbClr val="74644D"/>
    </a:custClr>
    <a:custClr name="Olive">
      <a:srgbClr val="836D00"/>
    </a:custClr>
    <a:custClr name="Pine">
      <a:srgbClr val="17302E"/>
    </a:custClr>
    <a:custClr name="Burgundy">
      <a:srgbClr val="61002E"/>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2a4a083-de00-41e3-a228-79f091b345ca">
      <Terms xmlns="http://schemas.microsoft.com/office/infopath/2007/PartnerControls"/>
    </lcf76f155ced4ddcb4097134ff3c332f>
    <TaxCatchAll xmlns="07bb9f4a-caf8-426d-9d66-396a3cb3048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D5FCF58E582F54A88D5725F68F6016D" ma:contentTypeVersion="10" ma:contentTypeDescription="Create a new document." ma:contentTypeScope="" ma:versionID="9201d7c642fdccd652fa3b14f40ca491">
  <xsd:schema xmlns:xsd="http://www.w3.org/2001/XMLSchema" xmlns:xs="http://www.w3.org/2001/XMLSchema" xmlns:p="http://schemas.microsoft.com/office/2006/metadata/properties" xmlns:ns2="82a4a083-de00-41e3-a228-79f091b345ca" xmlns:ns3="07bb9f4a-caf8-426d-9d66-396a3cb3048f" targetNamespace="http://schemas.microsoft.com/office/2006/metadata/properties" ma:root="true" ma:fieldsID="f9b618a336d3181a378ee67f4269d4e9" ns2:_="" ns3:_="">
    <xsd:import namespace="82a4a083-de00-41e3-a228-79f091b345ca"/>
    <xsd:import namespace="07bb9f4a-caf8-426d-9d66-396a3cb3048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a4a083-de00-41e3-a228-79f091b345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6f33f1f-71c7-4f80-a38d-0ca1b850a5b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7bb9f4a-caf8-426d-9d66-396a3cb3048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339670e-fd4f-4758-913c-70be50f8e431}" ma:internalName="TaxCatchAll" ma:showField="CatchAllData" ma:web="c7adae37-dab9-4f5c-8631-5d48536134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99090DD-3348-4857-930E-111E7DB4C820}">
  <ds:schemaRefs>
    <ds:schemaRef ds:uri="http://www.w3.org/XML/1998/namespace"/>
    <ds:schemaRef ds:uri="http://purl.org/dc/terms/"/>
    <ds:schemaRef ds:uri="07bb9f4a-caf8-426d-9d66-396a3cb3048f"/>
    <ds:schemaRef ds:uri="http://purl.org/dc/dcmitype/"/>
    <ds:schemaRef ds:uri="http://schemas.openxmlformats.org/package/2006/metadata/core-properties"/>
    <ds:schemaRef ds:uri="http://schemas.microsoft.com/office/2006/documentManagement/types"/>
    <ds:schemaRef ds:uri="http://schemas.microsoft.com/office/2006/metadata/properties"/>
    <ds:schemaRef ds:uri="http://purl.org/dc/elements/1.1/"/>
    <ds:schemaRef ds:uri="http://schemas.microsoft.com/office/infopath/2007/PartnerControls"/>
    <ds:schemaRef ds:uri="82a4a083-de00-41e3-a228-79f091b345ca"/>
  </ds:schemaRefs>
</ds:datastoreItem>
</file>

<file path=customXml/itemProps2.xml><?xml version="1.0" encoding="utf-8"?>
<ds:datastoreItem xmlns:ds="http://schemas.openxmlformats.org/officeDocument/2006/customXml" ds:itemID="{F87604E6-4D54-49A5-839F-B175317C74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a4a083-de00-41e3-a228-79f091b345ca"/>
    <ds:schemaRef ds:uri="07bb9f4a-caf8-426d-9d66-396a3cb304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7CD9D17-7AD4-4773-A916-6BD6C29592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11144</TotalTime>
  <Words>2235</Words>
  <Application>Microsoft Office PowerPoint</Application>
  <PresentationFormat>Widescreen</PresentationFormat>
  <Paragraphs>363</Paragraphs>
  <Slides>27</Slides>
  <Notes>22</Notes>
  <HiddenSlides>0</HiddenSlides>
  <MMClips>4</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27</vt:i4>
      </vt:variant>
    </vt:vector>
  </HeadingPairs>
  <TitlesOfParts>
    <vt:vector size="40" baseType="lpstr">
      <vt:lpstr>Aptos</vt:lpstr>
      <vt:lpstr>Arial</vt:lpstr>
      <vt:lpstr>Calibri</vt:lpstr>
      <vt:lpstr>Courier New</vt:lpstr>
      <vt:lpstr>Futura Medium</vt:lpstr>
      <vt:lpstr>Helvetica</vt:lpstr>
      <vt:lpstr>Silka</vt:lpstr>
      <vt:lpstr>Silka Bold</vt:lpstr>
      <vt:lpstr>Silka Medium</vt:lpstr>
      <vt:lpstr>Silka SemiBold</vt:lpstr>
      <vt:lpstr>Times New Roman</vt:lpstr>
      <vt:lpstr>Wingdings</vt:lpstr>
      <vt:lpstr>NR Theme</vt:lpstr>
      <vt:lpstr>Music Therapy Case Study:   Client led songwriting at Youth Justice Newcastle</vt:lpstr>
      <vt:lpstr>J’s journey    </vt:lpstr>
      <vt:lpstr>What is music therapy?  How does it work? </vt:lpstr>
      <vt:lpstr>PowerPoint Presentation</vt:lpstr>
      <vt:lpstr>Participation &amp; Collaboration</vt:lpstr>
      <vt:lpstr> Songwriting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&amp;   Questions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Noble-Clarke</dc:creator>
  <cp:lastModifiedBy>Samantha Walker</cp:lastModifiedBy>
  <cp:revision>9</cp:revision>
  <dcterms:created xsi:type="dcterms:W3CDTF">2022-11-29T12:19:34Z</dcterms:created>
  <dcterms:modified xsi:type="dcterms:W3CDTF">2025-01-31T16:14:03Z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0x010100ED5FCF58E582F54A88D5725F68F6016D</vt:lpwstr>
  </property>
</Properties>
</file>